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Linux è un kernel, il nucleo che permette a un computer di dialogare con il proprio hardware, nato nel 1991 dal progetto personale di uno studente finlandese, Linus Torvalds. In questa presentazione vediamo chi lo ha scritto, perché il sistema completo si chiama GNU/Linux, come nascono le distribuzioni e dove gira davvero il kernel.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Tutti e 500. Nella classifica TOP500 la quota è al 100% dal novembre 2017, quando gli ultimi due sistemi non basati su Linux uscirono dalla lista, e a novembre 2024 la striscia durava da sette anni consecutivi. Linux era comparso in quella classifica per la prima volta nel giugno 1998, con un solo sistema, l'Avalon Cluster, in 314esima posizione, lo 0,2% del totale.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1991 Linus Torvalds era uno studente di informatica all'Università di Helsinki. Per gli studi usava MINIX, un piccolo sistema operativo didattico, e proprio da quella base cominciò a scrivere un kernel tutto suo, sviluppato con l'aiuto del GNU C Compiler ma in modo indipendente dagli altri sistemi già esistenti. Il 25 agosto 1991, a 21 anni, annunciò il progetto sul newsgroup comp.os.minix, presentandolo come un sistema operativo gratuito fatto per hobby, pensato per i cloni AT 386/486. È la prima domanda del quiz del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Freax era una crasi di free, freak e x. Torvalds aveva pensato anche a Linux, ma lo aveva scartato perché gli sembrava un nome troppo egocentrico. Fu Ari Lemmke, alla Helsinki University of Technology, a rinominare così la cartella del progetto sul server FTP nel settembre 1991, senza consultarlo, e Torvalds accettò il nome a cose fatte. Cinque anni dopo, nel 1996, arrivò anche la mascotte, il pinguino Tux, il cui nome, proposto da James Hughes, deriva da Torvalds' UniX.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senso stretto Linux non è un sistema completo ma solo il kernel, e da solo un kernel non permette di accendere un computer, aprire un programma o navigare in rete. Buona parte del corredo arriva dal progetto GNU, annunciato da Richard Stallman il 27 settembre 1983 su Usenet, con lo sviluppo partito nel gennaio 1984. Quando il kernel di Torvalds incontrò gli strumenti GNU nacque il primo sistema operativo completo e interamente libero, da cui il nome più corretto GNU/Linux. Quello che si installa davvero sul computer è una distribuzione.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kernel più gli strumenti GNU non bastano ancora, servono un gestore di pacchetti, un sistema di avvio, spesso un ambiente grafico. L'insieme di queste scelte, confezionato e pronto all'uso, si chiama distribuzione. Slackware e Debian nascono nel 1993, la prima è la distribuzione esistente più antica e la seconda la più grande a base comunitaria; Red Hat e SUSE arrivano nel 1994 con le rispettive versioni 1.0; Ubuntu, derivata da Debian, nel 2004, e openSUSE nel 2005. È la quarta domanda del quiz del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settembre 2026, secondo il tracciamento di W3Techs, Linux risultava il sistema operativo del 62,2% dei siti web di cui è noto il sistema sottostante, e restava la piattaforma dominante nella categoria più ampia Unix, che comprendeva il 92,0% dei siti tracciati; tra i siti che usano Linux figuravano Microsoft.com, X.com e il New York Times. Sui supercomputer la quota è al 100% dal novembre 2017, confermata a novembre 2024. Il codice sorgente del kernel, commenti esclusi, contava 23,3 milioni di righe alla versione 4.15 del 2018.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Android condivide con le distribuzioni GNU/Linux tradizionali soltanto il kernel. Le app girano sull'Android Runtime invece che come normali binari compilati, la libreria C è Bionic al posto della GNU C Library, e il framework si appoggia a servizi di sistema propri, come SurfaceFlinger, invece dei tradizionali demoni Unix. Le statistiche di mercato li trattano come categorie separate, e secondo Statcounter ad agosto 2026 Android copriva il 67,61% del mercato mobile mondiale. È la quinta domanda del quiz del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Storia di Linux</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un annuncio del 1991 a tutti i supercomputer del mondo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COMINCIARE</a:t>
            </a:r>
            <a:endParaRPr lang="en-US" sz="1300" dirty="0"/>
          </a:p>
        </p:txBody>
      </p:sp>
      <p:sp>
        <p:nvSpPr>
          <p:cNvPr id="3" name="Shape 1"/>
          <p:cNvSpPr/>
          <p:nvPr/>
        </p:nvSpPr>
        <p:spPr>
          <a:xfrm>
            <a:off x="3405784" y="1737208"/>
            <a:ext cx="117348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Quanti dei 500</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supercomputer più potenti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eseguono Linux?</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Uno studente e un annuncio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Solo il kernel, e poi GNU</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Tante distribuzioni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gira davvero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L'AUTORE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Linus Torvalds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Helsinki, 1991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Annuncia il progetto su comp.os.minix, a 21 anni</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prima release pubblica, la 0.01, il 17 settembre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versione 0.95 esce sotto licenza GPL</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Presenta Tux, il pinguino disegnato da Larry Ewing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COLPO DI SCENA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nome «Linux» non l'ha scelto Torvalds.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Voleva chiamarlo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Freax</a:t>
            </a:r>
            <a:pPr indent="0" marL="0">
              <a:lnSpc>
                <a:spcPct val="125000"/>
              </a:lnSpc>
              <a:buNone/>
            </a:pPr>
            <a:r>
              <a:rPr lang="en-US" sz="1750" dirty="0">
                <a:solidFill>
                  <a:srgbClr val="D8D6CF"/>
                </a:solidFill>
                <a:latin typeface="+mn-lt" pitchFamily="34" charset="0"/>
                <a:ea typeface="+mn-lt" pitchFamily="34" charset="-122"/>
                <a:cs typeface="+mn-lt" pitchFamily="34" charset="-120"/>
              </a:rPr>
              <a:t> e tenne i file sotto quel nome per circa sei mesi. Fu Ari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Lemmke</a:t>
            </a:r>
            <a:pPr indent="0" marL="0">
              <a:lnSpc>
                <a:spcPct val="125000"/>
              </a:lnSpc>
              <a:buNone/>
            </a:pPr>
            <a:r>
              <a:rPr lang="en-US" sz="1750" dirty="0">
                <a:solidFill>
                  <a:srgbClr val="D8D6CF"/>
                </a:solidFill>
                <a:latin typeface="+mn-lt" pitchFamily="34" charset="0"/>
                <a:ea typeface="+mn-lt" pitchFamily="34" charset="-122"/>
                <a:cs typeface="+mn-lt" pitchFamily="34" charset="-120"/>
              </a:rPr>
              <a:t> a rinominare la cartella del server FTP nel settembre 1991, senza consultarlo.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NUCLEO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Kernel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Linux</a:t>
            </a:r>
            <a:pPr indent="0" marL="0">
              <a:buNone/>
            </a:pPr>
            <a:r>
              <a:rPr lang="en-US" sz="1600" b="1" dirty="0">
                <a:solidFill>
                  <a:schemeClr val="bg1"/>
                </a:solidFill>
                <a:latin typeface="+mj-lt" pitchFamily="34" charset="0"/>
                <a:ea typeface="+mj-lt" pitchFamily="34" charset="-122"/>
                <a:cs typeface="+mj-lt" pitchFamily="34" charset="-120"/>
              </a:rPr>
              <a:t> 1991</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Parla con l'hardware della macchina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IL CORREDO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Strumenti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GNU</a:t>
            </a:r>
            <a:pPr indent="0" marL="0">
              <a:buNone/>
            </a:pPr>
            <a:r>
              <a:rPr lang="en-US" sz="1600" b="1" dirty="0">
                <a:solidFill>
                  <a:schemeClr val="bg1"/>
                </a:solidFill>
                <a:latin typeface="+mj-lt" pitchFamily="34" charset="0"/>
                <a:ea typeface="+mj-lt" pitchFamily="34" charset="-122"/>
                <a:cs typeface="+mj-lt" pitchFamily="34" charset="-120"/>
              </a:rPr>
              <a:t> 1983</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Compilatori, utility, la licenza GPL</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PACCHETTO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Distribuzione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150" b="1" dirty="0">
                <a:solidFill>
                  <a:schemeClr val="accent1"/>
                </a:solidFill>
                <a:latin typeface="+mj-lt" pitchFamily="34" charset="0"/>
                <a:ea typeface="+mj-lt" pitchFamily="34" charset="-122"/>
                <a:cs typeface="+mj-lt" pitchFamily="34" charset="-120"/>
              </a:rPr>
              <a:t>Debian</a:t>
            </a:r>
            <a:pPr indent="0" marL="0">
              <a:buNone/>
            </a:pPr>
            <a:r>
              <a:rPr lang="en-US" sz="1600" b="1" dirty="0">
                <a:solidFill>
                  <a:schemeClr val="accent1"/>
                </a:solidFill>
                <a:latin typeface="+mj-lt" pitchFamily="34" charset="0"/>
                <a:ea typeface="+mj-lt" pitchFamily="34" charset="-122"/>
                <a:cs typeface="+mj-lt" pitchFamily="34" charset="-120"/>
              </a:rPr>
              <a:t> 1993</a:t>
            </a:r>
            <a:endParaRPr lang="en-US" sz="41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Kernel e strumenti, pronti all'uso</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DISTRIBUZIONI, IN ORDINE DI NASCITA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Uno stesso kernel</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cambiano pacchetti e desktop</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Slackware e Debian</a:t>
            </a:r>
            <a:endParaRPr lang="en-US" sz="1400" dirty="0"/>
          </a:p>
        </p:txBody>
      </p:sp>
      <p:sp>
        <p:nvSpPr>
          <p:cNvPr id="7" name="Shape 5"/>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Red Hat e SUSE</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Ubuntu, derivata da Debian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DOVE GIRA IL KERNEL LINUX</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siti web</a:t>
            </a:r>
            <a:pPr indent="0" marL="0">
              <a:lnSpc>
                <a:spcPct val="120000"/>
              </a:lnSpc>
              <a:buNone/>
            </a:pPr>
            <a:r>
              <a:rPr lang="en-US" sz="1500" dirty="0">
                <a:solidFill>
                  <a:schemeClr val="tx2"/>
                </a:solidFill>
                <a:latin typeface="+mn-lt" pitchFamily="34" charset="0"/>
                <a:ea typeface="+mn-lt" pitchFamily="34" charset="-122"/>
                <a:cs typeface="+mn-lt" pitchFamily="34" charset="-120"/>
              </a:rPr>
              <a:t>: con sistema operativo noto, a settembre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TOP500</a:t>
            </a:r>
            <a:pPr indent="0" marL="0">
              <a:lnSpc>
                <a:spcPct val="120000"/>
              </a:lnSpc>
              <a:buNone/>
            </a:pPr>
            <a:r>
              <a:rPr lang="en-US" sz="1500" dirty="0">
                <a:solidFill>
                  <a:schemeClr val="tx2"/>
                </a:solidFill>
                <a:latin typeface="+mn-lt" pitchFamily="34" charset="0"/>
                <a:ea typeface="+mn-lt" pitchFamily="34" charset="-122"/>
                <a:cs typeface="+mn-lt" pitchFamily="34" charset="-120"/>
              </a:rPr>
              <a:t>: tutti i 500 supercomputer, da novembre 2017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righe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codice del kernel alla versione 4.15, nel 2018</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Android non è una distribuzione GNU/Linux.</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Usa il kernel Linux per parlare con l'hardware del telefono, ma ha un proprio runtime,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ART</a:t>
            </a:r>
            <a:pPr indent="0" marL="0">
              <a:lnSpc>
                <a:spcPct val="125000"/>
              </a:lnSpc>
              <a:buNone/>
            </a:pPr>
            <a:r>
              <a:rPr lang="en-US" sz="1750" dirty="0">
                <a:solidFill>
                  <a:srgbClr val="D8D6CF"/>
                </a:solidFill>
                <a:latin typeface="+mn-lt" pitchFamily="34" charset="0"/>
                <a:ea typeface="+mn-lt" pitchFamily="34" charset="-122"/>
                <a:cs typeface="+mn-lt" pitchFamily="34" charset="-120"/>
              </a:rPr>
              <a:t>, e la libreria C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Bionic</a:t>
            </a:r>
            <a:pPr indent="0" marL="0">
              <a:lnSpc>
                <a:spcPct val="125000"/>
              </a:lnSpc>
              <a:buNone/>
            </a:pPr>
            <a:r>
              <a:rPr lang="en-US" sz="1750" dirty="0">
                <a:solidFill>
                  <a:srgbClr val="D8D6CF"/>
                </a:solidFill>
                <a:latin typeface="+mn-lt" pitchFamily="34" charset="0"/>
                <a:ea typeface="+mn-lt" pitchFamily="34" charset="-122"/>
                <a:cs typeface="+mn-lt" pitchFamily="34" charset="-120"/>
              </a:rPr>
              <a:t> al posto di glibc.</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recaplica.com/it/tecnologia/storia-linux-sistemi-operativi/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kernel.org · TOP500 · W3Techs · Statcounter · Android Open Source Project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Storia di Linux: dal kernel di Torvalds alle distribuzioni, riassunto — Recap</dc:title>
  <dc:subject>PptxGenJS Presentation</dc:subject>
  <dc:creator>Recaplica</dc:creator>
  <cp:lastModifiedBy>Recaplica</cp:lastModifiedBy>
  <cp:revision>1</cp:revision>
  <dcterms:created xsi:type="dcterms:W3CDTF">2026-09-20T19:29:30Z</dcterms:created>
  <dcterms:modified xsi:type="dcterms:W3CDTF">2026-09-20T19:29:30Z</dcterms:modified>
</cp:coreProperties>
</file>