
<file path=[Content_Types].xml><?xml version="1.0" encoding="utf-8"?>
<Types xmlns="http://schemas.openxmlformats.org/package/2006/content-types">
  <Default Extension="xml" ContentType="application/xml"/>
  <Default Extension="rels" ContentType="application/vnd.openxmlformats-package.relationships+xml"/>
  <Default Extension="jpeg" ContentType="image/jpeg"/>
  <Default Extension="jpg" ContentType="image/jpg"/>
  <Default Extension="svg" ContentType="image/svg+xml"/>
  <Default Extension="png" ContentType="image/png"/>
  <Default Extension="gif" ContentType="image/gif"/>
  <Default Extension="m4v" ContentType="video/mp4"/>
  <Default Extension="mp4" ContentType="video/mp4"/>
  <Default Extension="vml" ContentType="application/vnd.openxmlformats-officedocument.vmlDrawing"/>
  <Default Extension="xlsx" ContentType="application/vnd.openxmlformats-officedocument.spreadsheetml.sheet"/>
  <Override PartName="/ppt/presentation.xml" ContentType="application/vnd.openxmlformats-officedocument.presentationml.presentation.main+xml"/>
  <Override PartName="/ppt/notesMasters/notesMaster1.xml" ContentType="application/vnd.openxmlformats-officedocument.presentationml.notesMaster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Masters/slideMaster2.xml" ContentType="application/vnd.openxmlformats-officedocument.presentationml.slideMaster+xml"/>
  <Override PartName="/ppt/slides/slide2.xml" ContentType="application/vnd.openxmlformats-officedocument.presentationml.slide+xml"/>
  <Override PartName="/ppt/slideMasters/slideMaster3.xml" ContentType="application/vnd.openxmlformats-officedocument.presentationml.slideMaster+xml"/>
  <Override PartName="/ppt/slides/slide3.xml" ContentType="application/vnd.openxmlformats-officedocument.presentationml.slide+xml"/>
  <Override PartName="/ppt/slideMasters/slideMaster4.xml" ContentType="application/vnd.openxmlformats-officedocument.presentationml.slideMaster+xml"/>
  <Override PartName="/ppt/slides/slide4.xml" ContentType="application/vnd.openxmlformats-officedocument.presentationml.slide+xml"/>
  <Override PartName="/ppt/slideMasters/slideMaster5.xml" ContentType="application/vnd.openxmlformats-officedocument.presentationml.slideMaster+xml"/>
  <Override PartName="/ppt/slides/slide5.xml" ContentType="application/vnd.openxmlformats-officedocument.presentationml.slide+xml"/>
  <Override PartName="/ppt/slideMasters/slideMaster6.xml" ContentType="application/vnd.openxmlformats-officedocument.presentationml.slideMaster+xml"/>
  <Override PartName="/ppt/slides/slide6.xml" ContentType="application/vnd.openxmlformats-officedocument.presentationml.slide+xml"/>
  <Override PartName="/ppt/slideMasters/slideMaster7.xml" ContentType="application/vnd.openxmlformats-officedocument.presentationml.slideMaster+xml"/>
  <Override PartName="/ppt/slides/slide7.xml" ContentType="application/vnd.openxmlformats-officedocument.presentationml.slide+xml"/>
  <Override PartName="/ppt/slideMasters/slideMaster8.xml" ContentType="application/vnd.openxmlformats-officedocument.presentationml.slideMaster+xml"/>
  <Override PartName="/ppt/slides/slide8.xml" ContentType="application/vnd.openxmlformats-officedocument.presentationml.slide+xml"/>
  <Override PartName="/ppt/slideMasters/slideMaster9.xml" ContentType="application/vnd.openxmlformats-officedocument.presentationml.slideMaster+xml"/>
  <Override PartName="/ppt/slides/slide9.xml" ContentType="application/vnd.openxmlformats-officedocument.presentationml.slide+xml"/>
  <Override PartName="/ppt/slideMasters/slideMaster10.xml" ContentType="application/vnd.openxmlformats-officedocument.presentationml.slideMaster+xml"/>
  <Override PartName="/ppt/slides/slide10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ppt/notesSlides/notesSlide5.xml" ContentType="application/vnd.openxmlformats-officedocument.presentationml.notesSlide+xml"/>
  <Override PartName="/ppt/notesSlides/notesSlide6.xml" ContentType="application/vnd.openxmlformats-officedocument.presentationml.notesSlide+xml"/>
  <Override PartName="/ppt/notesSlides/notesSlide7.xml" ContentType="application/vnd.openxmlformats-officedocument.presentationml.notesSlide+xml"/>
  <Override PartName="/ppt/notesSlides/notesSlide8.xml" ContentType="application/vnd.openxmlformats-officedocument.presentationml.notesSlide+xml"/>
  <Override PartName="/ppt/notesSlides/notesSlide9.xml" ContentType="application/vnd.openxmlformats-officedocument.presentationml.notesSlide+xml"/>
  <Override PartName="/ppt/notesSlides/notesSlide10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  <Default Extension="fntdata" ContentType="application/x-fontdata"/>
</Types>
</file>

<file path=_rels/.rels><?xml version="1.0" encoding="UTF-8" standalone="yes"?>
<Relationships xmlns="http://schemas.openxmlformats.org/package/2006/relationships">
		<Relationship Id="rId1" Type="http://schemas.openxmlformats.org/officeDocument/2006/relationships/extended-properties" Target="docProps/app.xml"/>
		<Relationship Id="rId2" Type="http://schemas.openxmlformats.org/package/2006/relationships/metadata/core-properties" Target="docProps/core.xml"/>
		<Relationship Id="rId3" Type="http://schemas.openxmlformats.org/officeDocument/2006/relationships/officeDocument" Target="ppt/presentation.xml"/>
		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embedTrueTypeFonts="1" saveSubsetFonts="1" autoCompressPictures="0">
  <p:sldMasterIdLst>
    <p:sldMasterId id="2147483648" r:id="rId1"/>
  </p:sldMasterIdLst>
  <p:sldIdLst>
    <p:sldId id="256" r:id="rId2"/>
    <p:sldId id="257" r:id="rId3"/>
    <p:sldId id="258" r:id="rId4"/>
    <p:sldId id="259" r:id="rId5"/>
    <p:sldId id="260" r:id="rId6"/>
    <p:sldId id="261" r:id="rId7"/>
    <p:sldId id="262" r:id="rId8"/>
    <p:sldId id="263" r:id="rId9"/>
    <p:sldId id="264" r:id="rId10"/>
    <p:sldId id="265" r:id="rId11"/>
  </p:sldIdLst>
  <p:notesMasterIdLst>
    <p:notesMasterId r:id="rId12"/>
  </p:notesMasterIdLst>
  <p:sldSz cx="9144000" cy="5143500"/>
  <p:notesSz cx="5143500" cy="9144000"/>
  <p:embeddedFontLst>
    <p:embeddedFont>
      <p:font typeface="Bricolage Grotesque"/>
      <p:regular r:id="rId17"/>
      <p:bold r:id="rId18"/>
    </p:embeddedFont>
    <p:embeddedFont>
      <p:font typeface="Atkinson Hyperlegible"/>
      <p:regular r:id="rId19"/>
      <p:bold r:id="rId20"/>
      <p:italic r:id="rId21"/>
    </p:embeddedFont>
  </p:embeddedFontLst>
  <p:defaultTextStyle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/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15611"/>
    <p:restoredTop sz="94610"/>
  </p:normalViewPr>
  <p:slideViewPr>
    <p:cSldViewPr snapToGrid="0" snapToObjects="1">
      <p:cViewPr varScale="1">
        <p:scale>
          <a:sx n="136" d="100"/>
          <a:sy n="136" d="100"/>
        </p:scale>
        <p:origin x="216" y="312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1" Type="http://schemas.openxmlformats.org/officeDocument/2006/relationships/slideMaster" Target="slideMasters/slideMaster1.xml"/><Relationship Id="rId2" Type="http://schemas.openxmlformats.org/officeDocument/2006/relationships/slide" Target="slides/slide1.xml"/><Relationship Id="rId3" Type="http://schemas.openxmlformats.org/officeDocument/2006/relationships/slide" Target="slides/slide2.xml"/><Relationship Id="rId4" Type="http://schemas.openxmlformats.org/officeDocument/2006/relationships/slide" Target="slides/slide3.xml"/><Relationship Id="rId5" Type="http://schemas.openxmlformats.org/officeDocument/2006/relationships/slide" Target="slides/slide4.xml"/><Relationship Id="rId6" Type="http://schemas.openxmlformats.org/officeDocument/2006/relationships/slide" Target="slides/slide5.xml"/><Relationship Id="rId7" Type="http://schemas.openxmlformats.org/officeDocument/2006/relationships/slide" Target="slides/slide6.xml"/><Relationship Id="rId8" Type="http://schemas.openxmlformats.org/officeDocument/2006/relationships/slide" Target="slides/slide7.xml"/><Relationship Id="rId9" Type="http://schemas.openxmlformats.org/officeDocument/2006/relationships/slide" Target="slides/slide8.xml"/><Relationship Id="rId10" Type="http://schemas.openxmlformats.org/officeDocument/2006/relationships/slide" Target="slides/slide9.xml"/><Relationship Id="rId11" Type="http://schemas.openxmlformats.org/officeDocument/2006/relationships/slide" Target="slides/slide10.xml"/><Relationship Id="rId12" Type="http://schemas.openxmlformats.org/officeDocument/2006/relationships/notesMaster" Target="notesMasters/notesMaster1.xml"/><Relationship Id="rId13" Type="http://schemas.openxmlformats.org/officeDocument/2006/relationships/presProps" Target="presProps.xml"/><Relationship Id="rId14" Type="http://schemas.openxmlformats.org/officeDocument/2006/relationships/viewProps" Target="viewProps.xml"/><Relationship Id="rId15" Type="http://schemas.openxmlformats.org/officeDocument/2006/relationships/theme" Target="theme/theme1.xml"/><Relationship Id="rId16" Type="http://schemas.openxmlformats.org/officeDocument/2006/relationships/tableStyles" Target="tableStyles.xml"/><Relationship Id="rId17" Type="http://schemas.openxmlformats.org/officeDocument/2006/relationships/font" Target="fonts/font1.fntdata"/><Relationship Id="rId18" Type="http://schemas.openxmlformats.org/officeDocument/2006/relationships/font" Target="fonts/font2.fntdata"/><Relationship Id="rId19" Type="http://schemas.openxmlformats.org/officeDocument/2006/relationships/font" Target="fonts/font3.fntdata"/><Relationship Id="rId20" Type="http://schemas.openxmlformats.org/officeDocument/2006/relationships/font" Target="fonts/font4.fntdata"/><Relationship Id="rId21" Type="http://schemas.openxmlformats.org/officeDocument/2006/relationships/font" Target="fonts/font5.fntdata"/></Relationships>
</file>

<file path=ppt/notesMasters/_rels/notesMaster1.xml.rels><?xml version="1.0" encoding="UTF-8" standalone="yes"?>
<Relationships xmlns="http://schemas.openxmlformats.org/package/2006/relationships">
		<Relationship Id="rId1" Type="http://schemas.openxmlformats.org/officeDocument/2006/relationships/theme" Target="../theme/theme1.xml"/>
		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5282F153-3F37-0F45-9E97-73ACFA13230C}" type="datetimeFigureOut">
              <a:rPr lang="en-US"/>
              <a:t>7/23/19</a:t>
            </a:fld>
            <a:endParaRPr lang="en-US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n-US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CE5E9CC1-C706-0F49-92D6-E571CC5EEA8F}" type="slidenum">
              <a:rPr lang="en-US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.xml"/>
		</Relationships>
</file>

<file path=ppt/notesSlides/_rels/notesSlide2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2.xml"/>
		</Relationships>
</file>

<file path=ppt/notesSlides/_rels/notesSlide3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3.xml"/>
		</Relationships>
</file>

<file path=ppt/notesSlides/_rels/notesSlide4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4.xml"/>
		</Relationships>
</file>

<file path=ppt/notesSlides/_rels/notesSlide5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5.xml"/>
		</Relationships>
</file>

<file path=ppt/notesSlides/_rels/notesSlide6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6.xml"/>
		</Relationships>
</file>

<file path=ppt/notesSlides/_rels/notesSlide7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7.xml"/>
		</Relationships>
</file>

<file path=ppt/notesSlides/_rels/notesSlide8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8.xml"/>
		</Relationships>
</file>

<file path=ppt/notesSlides/_rels/notesSlide9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9.xml"/>
		</Relationships>
</file>

<file path=ppt/notesSlides/_rels/notesSlide10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0.xml"/>
		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>Modelli di intelligenza artificiale generano o alterano testo, immagini e video che sembrano storici o iconici della cultura pop senza esserlo davvero.</a:t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>Una foto del 1944 degli Imperial War Museums, colorizzata dall'IA e circolata nel 2026, è stata giudicata falsa al 99% da un rilevatore: la colorizzazione aveva reinventato tazze, luce e volti.</a:t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3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>L'UNESCO definisce sintetico ogni contenuto audio, immagine o video creato da un sistema di IA, che sia inventato da zero o un'alterazione di qualcosa di autentico.</a:t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4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>Nessun indizio tecnico copre tutti i generatori in circolazione: SynthID rileva solo i contenuti creati con strumenti che la incorporano, e i video Veo sono riconoscibili anche solo dalla durata massima di circa otto secondi.</a:t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5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>Poynter ha documentato entrambi i casi: la foto colorizzata è un'alterazione IA di uno scatto vero, mentre il video dell'esplosione è un contenuto reale del 2015 condiviso con una didascalia falsa sulla guerra in Iran del 2026.</a:t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6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>Il Digital News Report 2026 del Reuters Institute registra anche una preoccupazione crescente per i deepfake in tutta l'Europa occidentale, con aumenti dai 4 punti percentuali fino ai 9 del Belgio.</a:t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7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>La foto originale, in bianco e nero, è conservata dagli Imperial War Museums ed è autentica; a essere reinventati sono i dettagli aggiunti dalla colorizzazione IA circolata nel 2026.</a:t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8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>Risposta: tazze, luce e volti (opzione 2). Seconda domanda per la classe: quali altri dettagli di una foto d'archivio andrebbero controllati prima di condividerla?</a:t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9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>Il Recap completo include falsi miti, mappa concettuale, quiz e schede di ripasso su questo tema.</a:t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10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002-1.png"/><Relationship Id="rId2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003-1.png"/><Relationship Id="rId2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008-1.png"/><Relationship Id="rId2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DEFAULT"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L_COVER">
    <p:bg>
      <p:bgPr>
        <a:solidFill>
          <a:schemeClr val="bg1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hape 0"/>
          <p:cNvSpPr/>
          <p:nvPr/>
        </p:nvSpPr>
        <p:spPr>
          <a:xfrm>
            <a:off x="0" y="0"/>
            <a:ext cx="9144000" cy="5143500"/>
          </a:xfrm>
          <a:prstGeom prst="rect">
            <a:avLst/>
          </a:prstGeom>
          <a:solidFill>
            <a:schemeClr val="accent1"/>
          </a:solidFill>
          <a:ln/>
        </p:spPr>
      </p:sp>
      <p:sp>
        <p:nvSpPr>
          <p:cNvPr id="3" name="Shape 1"/>
          <p:cNvSpPr/>
          <p:nvPr/>
        </p:nvSpPr>
        <p:spPr>
          <a:xfrm>
            <a:off x="0" y="4869180"/>
            <a:ext cx="9144000" cy="274320"/>
          </a:xfrm>
          <a:prstGeom prst="rect">
            <a:avLst/>
          </a:prstGeom>
          <a:solidFill>
            <a:schemeClr val="accent2"/>
          </a:solidFill>
          <a:ln/>
        </p:spPr>
      </p:sp>
      <p:pic>
        <p:nvPicPr>
          <p:cNvPr id="4" name="Image 0" descr="scripts/assets/deck-logo-glyph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7635240" y="384048"/>
            <a:ext cx="1005840" cy="1005840"/>
          </a:xfrm>
          <a:prstGeom prst="rect">
            <a:avLst/>
          </a:prstGeom>
        </p:spPr>
      </p:pic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L_PLAIN">
    <p:bg>
      <p:bgPr>
        <a:solidFill>
          <a:schemeClr val="bg1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scripts/assets/deck-logo-tile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502920" y="4791456"/>
            <a:ext cx="201168" cy="201168"/>
          </a:xfrm>
          <a:prstGeom prst="rect">
            <a:avLst/>
          </a:prstGeom>
        </p:spPr>
      </p:pic>
      <p:sp>
        <p:nvSpPr>
          <p:cNvPr id="3" name="Text 0"/>
          <p:cNvSpPr/>
          <p:nvPr/>
        </p:nvSpPr>
        <p:spPr>
          <a:xfrm>
            <a:off x="749808" y="4754880"/>
            <a:ext cx="1463040" cy="27432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200" b="1" dirty="0">
                <a:solidFill>
                  <a:schemeClr val="accent1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recaplica</a:t>
            </a:r>
            <a:endParaRPr lang="en-US" sz="1200" dirty="0"/>
          </a:p>
        </p:txBody>
      </p:sp>
      <p:sp>
        <p:nvSpPr>
          <p:cNvPr id="25" name="Slide Number Placeholder 0"/>
          <p:cNvSpPr>
            <a:spLocks noGrp="1"/>
          </p:cNvSpPr>
          <p:nvPr>
            <p:ph type="sldNum" sz="quarter" idx="4294967295"/>
          </p:nvPr>
        </p:nvSpPr>
        <p:spPr>
          <a:xfrm>
            <a:off x="8092440" y="4754880"/>
            <a:ext cx="548640" cy="274320"/>
          </a:xfrm>
          <a:prstGeom prst="rect">
            <a:avLst/>
          </a:prstGeom>
          <a:extLst>
            <a:ext uri="{C572A759-6A51-4108-AA02-DFA0A04FC94B}">
              <ma14:wrappingTextBoxFlag xmlns:ma14="http://schemas.microsoft.com/office/mac/drawingml/2011/main" val="0"/>
            </a:ext>
          </a:extLst>
        </p:spPr>
        <p:txBody>
          <a:bodyPr/>
          <a:lstStyle>
            <a:lvl1pPr>
              <a:defRPr sz="1100">
                <a:solidFill>
                  <a:schemeClr val="tx2"/>
                </a:solidFill>
              </a:defRPr>
            </a:lvl1pPr>
          </a:lstStyle>
          <a:p>
            <a:pPr algn="r"/>
            <a:fld id="{F7021451-1387-4CA6-816F-3879F97B5CBC}" type="slidenum">
              <a:rPr b="0" lang="en-US"/>
              <a:t>1003</a:t>
            </a:fld>
            <a:endParaRPr lang="en-US"/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L_CHAPTER">
    <p:bg>
      <p:bgPr>
        <a:solidFill>
          <a:schemeClr val="bg1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hape 0"/>
          <p:cNvSpPr/>
          <p:nvPr/>
        </p:nvSpPr>
        <p:spPr>
          <a:xfrm>
            <a:off x="0" y="0"/>
            <a:ext cx="3108960" cy="5143500"/>
          </a:xfrm>
          <a:prstGeom prst="rect">
            <a:avLst/>
          </a:prstGeom>
          <a:solidFill>
            <a:schemeClr val="accent1"/>
          </a:solidFill>
          <a:ln/>
        </p:spPr>
      </p:sp>
      <p:sp>
        <p:nvSpPr>
          <p:cNvPr id="25" name="Slide Number Placeholder 0"/>
          <p:cNvSpPr>
            <a:spLocks noGrp="1"/>
          </p:cNvSpPr>
          <p:nvPr>
            <p:ph type="sldNum" sz="quarter" idx="4294967295"/>
          </p:nvPr>
        </p:nvSpPr>
        <p:spPr>
          <a:xfrm>
            <a:off x="8092440" y="4754880"/>
            <a:ext cx="548640" cy="274320"/>
          </a:xfrm>
          <a:prstGeom prst="rect">
            <a:avLst/>
          </a:prstGeom>
          <a:extLst>
            <a:ext uri="{C572A759-6A51-4108-AA02-DFA0A04FC94B}">
              <ma14:wrappingTextBoxFlag xmlns:ma14="http://schemas.microsoft.com/office/mac/drawingml/2011/main" val="0"/>
            </a:ext>
          </a:extLst>
        </p:spPr>
        <p:txBody>
          <a:bodyPr/>
          <a:lstStyle>
            <a:lvl1pPr>
              <a:defRPr sz="1100">
                <a:solidFill>
                  <a:schemeClr val="tx2"/>
                </a:solidFill>
              </a:defRPr>
            </a:lvl1pPr>
          </a:lstStyle>
          <a:p>
            <a:pPr algn="r"/>
            <a:fld id="{F7021451-1387-4CA6-816F-3879F97B5CBC}" type="slidenum">
              <a:rPr b="0" lang="en-US"/>
              <a:t>1004</a:t>
            </a:fld>
            <a:endParaRPr lang="en-US"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L_PORTRAIT">
    <p:bg>
      <p:bgPr>
        <a:solidFill>
          <a:schemeClr val="bg1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hape 0"/>
          <p:cNvSpPr/>
          <p:nvPr/>
        </p:nvSpPr>
        <p:spPr>
          <a:xfrm>
            <a:off x="0" y="0"/>
            <a:ext cx="3474720" cy="5143500"/>
          </a:xfrm>
          <a:prstGeom prst="rect">
            <a:avLst/>
          </a:prstGeom>
          <a:solidFill>
            <a:schemeClr val="tx1"/>
          </a:solidFill>
          <a:ln/>
        </p:spPr>
      </p:sp>
      <p:sp>
        <p:nvSpPr>
          <p:cNvPr id="25" name="Slide Number Placeholder 0"/>
          <p:cNvSpPr>
            <a:spLocks noGrp="1"/>
          </p:cNvSpPr>
          <p:nvPr>
            <p:ph type="sldNum" sz="quarter" idx="4294967295"/>
          </p:nvPr>
        </p:nvSpPr>
        <p:spPr>
          <a:xfrm>
            <a:off x="8092440" y="4754880"/>
            <a:ext cx="548640" cy="274320"/>
          </a:xfrm>
          <a:prstGeom prst="rect">
            <a:avLst/>
          </a:prstGeom>
          <a:extLst>
            <a:ext uri="{C572A759-6A51-4108-AA02-DFA0A04FC94B}">
              <ma14:wrappingTextBoxFlag xmlns:ma14="http://schemas.microsoft.com/office/mac/drawingml/2011/main" val="0"/>
            </a:ext>
          </a:extLst>
        </p:spPr>
        <p:txBody>
          <a:bodyPr/>
          <a:lstStyle>
            <a:lvl1pPr>
              <a:defRPr sz="1100">
                <a:solidFill>
                  <a:schemeClr val="tx2"/>
                </a:solidFill>
              </a:defRPr>
            </a:lvl1pPr>
          </a:lstStyle>
          <a:p>
            <a:pPr algn="r"/>
            <a:fld id="{F7021451-1387-4CA6-816F-3879F97B5CBC}" type="slidenum">
              <a:rPr b="0" lang="en-US"/>
              <a:t>1005</a:t>
            </a:fld>
            <a:endParaRPr lang="en-US"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L_TRIPTYCH">
    <p:bg>
      <p:bgPr>
        <a:solidFill>
          <a:schemeClr val="bg1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hape 0"/>
          <p:cNvSpPr/>
          <p:nvPr/>
        </p:nvSpPr>
        <p:spPr>
          <a:xfrm>
            <a:off x="0" y="0"/>
            <a:ext cx="3048000" cy="5143500"/>
          </a:xfrm>
          <a:prstGeom prst="rect">
            <a:avLst/>
          </a:prstGeom>
          <a:solidFill>
            <a:schemeClr val="tx1"/>
          </a:solidFill>
          <a:ln/>
        </p:spPr>
      </p:sp>
      <p:sp>
        <p:nvSpPr>
          <p:cNvPr id="3" name="Shape 1"/>
          <p:cNvSpPr/>
          <p:nvPr/>
        </p:nvSpPr>
        <p:spPr>
          <a:xfrm>
            <a:off x="3048000" y="0"/>
            <a:ext cx="3048000" cy="5143500"/>
          </a:xfrm>
          <a:prstGeom prst="rect">
            <a:avLst/>
          </a:prstGeom>
          <a:solidFill>
            <a:schemeClr val="accent1"/>
          </a:solidFill>
          <a:ln/>
        </p:spPr>
      </p:sp>
      <p:sp>
        <p:nvSpPr>
          <p:cNvPr id="4" name="Shape 2"/>
          <p:cNvSpPr/>
          <p:nvPr/>
        </p:nvSpPr>
        <p:spPr>
          <a:xfrm>
            <a:off x="6096000" y="0"/>
            <a:ext cx="0" cy="5143500"/>
          </a:xfrm>
          <a:prstGeom prst="line">
            <a:avLst/>
          </a:prstGeom>
          <a:noFill/>
          <a:ln w="12700">
            <a:solidFill>
              <a:srgbClr val="E3DDCF"/>
            </a:solidFill>
            <a:prstDash val="solid"/>
          </a:ln>
        </p:spPr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L_STATEMENT">
    <p:bg>
      <p:bgPr>
        <a:solidFill>
          <a:schemeClr val="bg1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hape 0"/>
          <p:cNvSpPr/>
          <p:nvPr/>
        </p:nvSpPr>
        <p:spPr>
          <a:xfrm>
            <a:off x="0" y="0"/>
            <a:ext cx="9144000" cy="5143500"/>
          </a:xfrm>
          <a:prstGeom prst="rect">
            <a:avLst/>
          </a:prstGeom>
          <a:solidFill>
            <a:schemeClr val="tx1"/>
          </a:solidFill>
          <a:ln/>
        </p:spPr>
      </p:sp>
      <p:sp>
        <p:nvSpPr>
          <p:cNvPr id="25" name="Slide Number Placeholder 0"/>
          <p:cNvSpPr>
            <a:spLocks noGrp="1"/>
          </p:cNvSpPr>
          <p:nvPr>
            <p:ph type="sldNum" sz="quarter" idx="4294967295"/>
          </p:nvPr>
        </p:nvSpPr>
        <p:spPr>
          <a:xfrm>
            <a:off x="8092440" y="4754880"/>
            <a:ext cx="548640" cy="274320"/>
          </a:xfrm>
          <a:prstGeom prst="rect">
            <a:avLst/>
          </a:prstGeom>
          <a:extLst>
            <a:ext uri="{C572A759-6A51-4108-AA02-DFA0A04FC94B}">
              <ma14:wrappingTextBoxFlag xmlns:ma14="http://schemas.microsoft.com/office/mac/drawingml/2011/main" val="0"/>
            </a:ext>
          </a:extLst>
        </p:spPr>
        <p:txBody>
          <a:bodyPr/>
          <a:lstStyle>
            <a:lvl1pPr>
              <a:defRPr sz="1100">
                <a:solidFill>
                  <a:srgbClr val="D7E4DF"/>
                </a:solidFill>
              </a:defRPr>
            </a:lvl1pPr>
          </a:lstStyle>
          <a:p>
            <a:pPr algn="r"/>
            <a:fld id="{F7021451-1387-4CA6-816F-3879F97B5CBC}" type="slidenum">
              <a:rPr b="0" lang="en-US"/>
              <a:t>1007</a:t>
            </a:fld>
            <a:endParaRPr lang="en-US"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L_CLOSING">
    <p:bg>
      <p:bgPr>
        <a:solidFill>
          <a:schemeClr val="bg1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hape 0"/>
          <p:cNvSpPr/>
          <p:nvPr/>
        </p:nvSpPr>
        <p:spPr>
          <a:xfrm>
            <a:off x="0" y="0"/>
            <a:ext cx="9144000" cy="4005072"/>
          </a:xfrm>
          <a:prstGeom prst="rect">
            <a:avLst/>
          </a:prstGeom>
          <a:solidFill>
            <a:schemeClr val="accent1"/>
          </a:solidFill>
          <a:ln/>
        </p:spPr>
      </p:sp>
      <p:sp>
        <p:nvSpPr>
          <p:cNvPr id="3" name="Shape 1"/>
          <p:cNvSpPr/>
          <p:nvPr/>
        </p:nvSpPr>
        <p:spPr>
          <a:xfrm>
            <a:off x="0" y="4005072"/>
            <a:ext cx="9144000" cy="64008"/>
          </a:xfrm>
          <a:prstGeom prst="rect">
            <a:avLst/>
          </a:prstGeom>
          <a:solidFill>
            <a:schemeClr val="accent2"/>
          </a:solidFill>
          <a:ln/>
        </p:spPr>
      </p:sp>
      <p:pic>
        <p:nvPicPr>
          <p:cNvPr id="4" name="Image 0" descr="scripts/assets/deck-logo-glyph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7818120" y="384048"/>
            <a:ext cx="822960" cy="822960"/>
          </a:xfrm>
          <a:prstGeom prst="rect">
            <a:avLst/>
          </a:prstGeom>
        </p:spPr>
      </p:pic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slideLayout" Target="../slideLayouts/slideLayout2.xml"/><Relationship Id="rId3" Type="http://schemas.openxmlformats.org/officeDocument/2006/relationships/slideLayout" Target="../slideLayouts/slideLayout3.xml"/><Relationship Id="rId4" Type="http://schemas.openxmlformats.org/officeDocument/2006/relationships/slideLayout" Target="../slideLayouts/slideLayout4.xml"/><Relationship Id="rId5" Type="http://schemas.openxmlformats.org/officeDocument/2006/relationships/slideLayout" Target="../slideLayouts/slideLayout5.xml"/><Relationship Id="rId6" Type="http://schemas.openxmlformats.org/officeDocument/2006/relationships/slideLayout" Target="../slideLayouts/slideLayout6.xml"/><Relationship Id="rId7" Type="http://schemas.openxmlformats.org/officeDocument/2006/relationships/slideLayout" Target="../slideLayouts/slideLayout7.xml"/><Relationship Id="rId8" Type="http://schemas.openxmlformats.org/officeDocument/2006/relationships/slideLayout" Target="../slideLayouts/slideLayout8.xml"/><Relationship Id="rId9" Type="http://schemas.openxmlformats.org/officeDocument/2006/relationships/theme" Target="../theme/theme1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5" name="Slide Number Placeholder 0"/>
          <p:cNvSpPr>
            <a:spLocks noGrp="1"/>
          </p:cNvSpPr>
          <p:nvPr>
            <p:ph type="sldNum" sz="quarter" idx="4294967295"/>
          </p:nvPr>
        </p:nvSpPr>
        <p:spPr>
          <a:xfrm>
            <a:off x="8092440" y="4754880"/>
            <a:ext cx="548640" cy="274320"/>
          </a:xfrm>
          <a:prstGeom prst="rect">
            <a:avLst/>
          </a:prstGeom>
          <a:extLst>
            <a:ext uri="{C572A759-6A51-4108-AA02-DFA0A04FC94B}">
              <ma14:wrappingTextBoxFlag xmlns:ma14="http://schemas.microsoft.com/office/mac/drawingml/2011/main" val="0"/>
            </a:ext>
          </a:extLst>
        </p:spPr>
        <p:txBody>
          <a:bodyPr/>
          <a:lstStyle>
            <a:lvl1pPr>
              <a:defRPr sz="1100">
                <a:solidFill>
                  <a:schemeClr val="tx2"/>
                </a:solidFill>
              </a:defRPr>
            </a:lvl1pPr>
          </a:lstStyle>
          <a:p>
            <a:pPr algn="r"/>
            <a:fld id="{F7021451-1387-4CA6-816F-3879F97B5CBC}" type="slidenum">
              <a:rPr b="0" lang="en-US"/>
              <a:t>null</a:t>
            </a:fld>
            <a:endParaRPr lang="en-US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</p:sldLayoutIdLst>
  <p:hf sldNum="0" hdr="0" ftr="0" dt="0"/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notesSlide" Target="../notesSlides/notesSlide1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Relationship Id="rId2" Type="http://schemas.openxmlformats.org/officeDocument/2006/relationships/notesSlide" Target="../notesSlides/notesSlide2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Relationship Id="rId2" Type="http://schemas.openxmlformats.org/officeDocument/2006/relationships/notesSlide" Target="../notesSlides/notesSlide3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Relationship Id="rId2" Type="http://schemas.openxmlformats.org/officeDocument/2006/relationships/notesSlide" Target="../notesSlides/notesSlide4.xml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Relationship Id="rId2" Type="http://schemas.openxmlformats.org/officeDocument/2006/relationships/notesSlide" Target="../notesSlides/notesSlide5.xml"/></Relationships>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Relationship Id="rId2" Type="http://schemas.openxmlformats.org/officeDocument/2006/relationships/notesSlide" Target="../notesSlides/notesSlide6.xml"/></Relationships>
</file>

<file path=ppt/slides/_rels/slide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Relationship Id="rId2" Type="http://schemas.openxmlformats.org/officeDocument/2006/relationships/notesSlide" Target="../notesSlides/notesSlide7.xml"/></Relationships>
</file>

<file path=ppt/slides/_rels/slide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notesSlide" Target="../notesSlides/notesSlide8.xml"/></Relationships>
</file>

<file path=ppt/slides/_rels/slide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Relationship Id="rId2" Type="http://schemas.openxmlformats.org/officeDocument/2006/relationships/notesSlide" Target="../notesSlides/notesSlide9.xml"/></Relationships>
</file>

<file path=ppt/slides/_rels/slide1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8.xml"/><Relationship Id="rId2" Type="http://schemas.openxmlformats.org/officeDocument/2006/relationships/notesSlide" Target="../notesSlides/notesSlide10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/>
        </p:nvSpPr>
        <p:spPr>
          <a:xfrm>
            <a:off x="548640" y="457200"/>
            <a:ext cx="8046720" cy="292608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300" b="1" spc="300" kern="0" dirty="0">
                <a:solidFill>
                  <a:srgbClr val="D7E4DF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TECNOLOGIA · RECAP</a:t>
            </a:r>
            <a:endParaRPr lang="en-US" sz="1300" dirty="0"/>
          </a:p>
        </p:txBody>
      </p:sp>
      <p:sp>
        <p:nvSpPr>
          <p:cNvPr id="3" name="Text 1"/>
          <p:cNvSpPr/>
          <p:nvPr/>
        </p:nvSpPr>
        <p:spPr>
          <a:xfrm>
            <a:off x="502920" y="2103120"/>
            <a:ext cx="8138160" cy="1920240"/>
          </a:xfrm>
          <a:prstGeom prst="rect">
            <a:avLst/>
          </a:prstGeom>
          <a:noFill/>
          <a:ln/>
        </p:spPr>
        <p:txBody>
          <a:bodyPr wrap="square" rtlCol="0" anchor="b"/>
          <a:lstStyle/>
          <a:p>
            <a:pPr indent="0" marL="0">
              <a:lnSpc>
                <a:spcPct val="102000"/>
              </a:lnSpc>
              <a:buNone/>
            </a:pPr>
            <a:r>
              <a:rPr lang="en-US" sz="6000" b="1" dirty="0">
                <a:solidFill>
                  <a:schemeClr val="bg1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IA e cultura pop</a:t>
            </a:r>
            <a:endParaRPr lang="en-US" sz="6000" dirty="0"/>
          </a:p>
        </p:txBody>
      </p:sp>
      <p:sp>
        <p:nvSpPr>
          <p:cNvPr id="4" name="Text 2"/>
          <p:cNvSpPr/>
          <p:nvPr/>
        </p:nvSpPr>
        <p:spPr>
          <a:xfrm>
            <a:off x="548640" y="4114800"/>
            <a:ext cx="8046720" cy="45720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900" dirty="0">
                <a:solidFill>
                  <a:srgbClr val="D7E4DF"/>
                </a:solidFill>
                <a:latin typeface="+mn-lt" pitchFamily="34" charset="0"/>
                <a:ea typeface="+mn-lt" pitchFamily="34" charset="-122"/>
                <a:cs typeface="+mn-lt" pitchFamily="34" charset="-120"/>
              </a:rPr>
              <a:t>Quando i contenuti sintetici riscrivono la storia</a:t>
            </a:r>
            <a:endParaRPr lang="en-US" sz="1900" dirty="0"/>
          </a:p>
        </p:txBody>
      </p:sp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2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/>
        </p:nvSpPr>
        <p:spPr>
          <a:xfrm>
            <a:off x="548640" y="457200"/>
            <a:ext cx="8046720" cy="292608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300" b="1" spc="300" kern="0" dirty="0">
                <a:solidFill>
                  <a:schemeClr val="accent3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IL CASO</a:t>
            </a:r>
            <a:endParaRPr lang="en-US" sz="1300" dirty="0"/>
          </a:p>
        </p:txBody>
      </p:sp>
      <p:sp>
        <p:nvSpPr>
          <p:cNvPr id="3" name="Shape 1"/>
          <p:cNvSpPr/>
          <p:nvPr/>
        </p:nvSpPr>
        <p:spPr>
          <a:xfrm>
            <a:off x="503936" y="1737208"/>
            <a:ext cx="3053283" cy="348691"/>
          </a:xfrm>
          <a:prstGeom prst="rect">
            <a:avLst/>
          </a:prstGeom>
          <a:solidFill>
            <a:srgbClr val="FFD435"/>
          </a:solidFill>
          <a:ln/>
        </p:spPr>
      </p:sp>
      <p:sp>
        <p:nvSpPr>
          <p:cNvPr id="4" name="Text 2"/>
          <p:cNvSpPr/>
          <p:nvPr/>
        </p:nvSpPr>
        <p:spPr>
          <a:xfrm>
            <a:off x="548640" y="1453896"/>
            <a:ext cx="7955280" cy="2267712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spcAft>
                <a:spcPts val="528"/>
              </a:spcAft>
              <a:buNone/>
            </a:pPr>
            <a:r>
              <a:rPr lang="en-US" sz="4400" b="1" dirty="0">
                <a:solidFill>
                  <a:schemeClr val="tx1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Quella foto in bianco e nero,</a:t>
            </a:r>
            <a:endParaRPr lang="en-US" sz="4400" dirty="0"/>
          </a:p>
          <a:p>
            <a:pPr indent="0" marL="0">
              <a:spcAft>
                <a:spcPts val="528"/>
              </a:spcAft>
              <a:buNone/>
            </a:pPr>
            <a:r>
              <a:rPr lang="en-US" sz="4400" b="1" dirty="0">
                <a:solidFill>
                  <a:schemeClr val="tx1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oggi a colori, è davvero</a:t>
            </a:r>
            <a:endParaRPr lang="en-US" sz="4400" dirty="0"/>
          </a:p>
          <a:p>
            <a:pPr indent="0" marL="0">
              <a:spcAft>
                <a:spcPts val="528"/>
              </a:spcAft>
              <a:buNone/>
            </a:pPr>
            <a:r>
              <a:rPr lang="en-US" sz="4400" b="1" dirty="0">
                <a:solidFill>
                  <a:schemeClr val="tx1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autentica?</a:t>
            </a:r>
            <a:endParaRPr lang="en-US" sz="4400" dirty="0"/>
          </a:p>
        </p:txBody>
      </p:sp>
      <p:sp>
        <p:nvSpPr>
          <p:cNvPr id="25" name="Slide Number Placeholder 0"/>
          <p:cNvSpPr>
            <a:spLocks noGrp="1"/>
          </p:cNvSpPr>
          <p:nvPr>
            <p:ph type="sldNum" sz="quarter" idx="4294967295"/>
          </p:nvPr>
        </p:nvSpPr>
        <p:spPr>
          <a:xfrm>
            <a:off x="8092440" y="4754880"/>
            <a:ext cx="548640" cy="274320"/>
          </a:xfrm>
          <a:prstGeom prst="rect">
            <a:avLst/>
          </a:prstGeom>
          <a:extLst>
            <a:ext uri="{C572A759-6A51-4108-AA02-DFA0A04FC94B}">
              <ma14:wrappingTextBoxFlag xmlns:ma14="http://schemas.microsoft.com/office/mac/drawingml/2011/main" val="0"/>
            </a:ext>
          </a:extLst>
        </p:spPr>
        <p:txBody>
          <a:bodyPr/>
          <a:lstStyle>
            <a:lvl1pPr>
              <a:defRPr sz="1100">
                <a:solidFill>
                  <a:schemeClr val="tx2"/>
                </a:solidFill>
              </a:defRPr>
            </a:lvl1pPr>
          </a:lstStyle>
          <a:p>
            <a:pPr algn="r"/>
            <a:fld id="{F7021451-1387-4CA6-816F-3879F97B5CBC}" type="slidenum">
              <a:rPr b="0" lang="en-US"/>
              <a:t>2</a:t>
            </a:fld>
            <a:endParaRPr lang="en-US"/>
          </a:p>
        </p:txBody>
      </p:sp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3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/>
        </p:nvSpPr>
        <p:spPr>
          <a:xfrm>
            <a:off x="548640" y="457200"/>
            <a:ext cx="8046720" cy="292608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300" b="1" spc="300" kern="0" dirty="0">
                <a:solidFill>
                  <a:schemeClr val="accent1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IL PERCORSO</a:t>
            </a:r>
            <a:endParaRPr lang="en-US" sz="1300" dirty="0"/>
          </a:p>
        </p:txBody>
      </p:sp>
      <p:sp>
        <p:nvSpPr>
          <p:cNvPr id="3" name="Text 1"/>
          <p:cNvSpPr/>
          <p:nvPr/>
        </p:nvSpPr>
        <p:spPr>
          <a:xfrm>
            <a:off x="548640" y="1271016"/>
            <a:ext cx="731520" cy="54864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2000" b="1" dirty="0">
                <a:solidFill>
                  <a:schemeClr val="accent1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01</a:t>
            </a:r>
            <a:endParaRPr lang="en-US" sz="2000" dirty="0"/>
          </a:p>
        </p:txBody>
      </p:sp>
      <p:sp>
        <p:nvSpPr>
          <p:cNvPr id="4" name="Text 2"/>
          <p:cNvSpPr/>
          <p:nvPr/>
        </p:nvSpPr>
        <p:spPr>
          <a:xfrm>
            <a:off x="1463040" y="1234440"/>
            <a:ext cx="7132320" cy="64008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2300" b="1" dirty="0">
                <a:solidFill>
                  <a:schemeClr val="tx1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Cosa genera l'IA</a:t>
            </a:r>
            <a:endParaRPr lang="en-US" sz="2300" dirty="0"/>
          </a:p>
        </p:txBody>
      </p:sp>
      <p:sp>
        <p:nvSpPr>
          <p:cNvPr id="5" name="Shape 3"/>
          <p:cNvSpPr/>
          <p:nvPr/>
        </p:nvSpPr>
        <p:spPr>
          <a:xfrm>
            <a:off x="548640" y="2011680"/>
            <a:ext cx="8046720" cy="0"/>
          </a:xfrm>
          <a:prstGeom prst="line">
            <a:avLst/>
          </a:prstGeom>
          <a:noFill/>
          <a:ln w="12700">
            <a:solidFill>
              <a:srgbClr val="E3DDCF"/>
            </a:solidFill>
            <a:prstDash val="solid"/>
          </a:ln>
        </p:spPr>
      </p:sp>
      <p:sp>
        <p:nvSpPr>
          <p:cNvPr id="6" name="Text 4"/>
          <p:cNvSpPr/>
          <p:nvPr/>
        </p:nvSpPr>
        <p:spPr>
          <a:xfrm>
            <a:off x="548640" y="2139696"/>
            <a:ext cx="731520" cy="54864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2000" b="1" dirty="0">
                <a:solidFill>
                  <a:schemeClr val="accent1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02</a:t>
            </a:r>
            <a:endParaRPr lang="en-US" sz="2000" dirty="0"/>
          </a:p>
        </p:txBody>
      </p:sp>
      <p:sp>
        <p:nvSpPr>
          <p:cNvPr id="7" name="Text 5"/>
          <p:cNvSpPr/>
          <p:nvPr/>
        </p:nvSpPr>
        <p:spPr>
          <a:xfrm>
            <a:off x="1463040" y="2103120"/>
            <a:ext cx="7132320" cy="64008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2300" b="1" dirty="0">
                <a:solidFill>
                  <a:schemeClr val="tx1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Come si scopre</a:t>
            </a:r>
            <a:endParaRPr lang="en-US" sz="2300" dirty="0"/>
          </a:p>
        </p:txBody>
      </p:sp>
      <p:sp>
        <p:nvSpPr>
          <p:cNvPr id="8" name="Shape 6"/>
          <p:cNvSpPr/>
          <p:nvPr/>
        </p:nvSpPr>
        <p:spPr>
          <a:xfrm>
            <a:off x="548640" y="2880360"/>
            <a:ext cx="8046720" cy="0"/>
          </a:xfrm>
          <a:prstGeom prst="line">
            <a:avLst/>
          </a:prstGeom>
          <a:noFill/>
          <a:ln w="12700">
            <a:solidFill>
              <a:srgbClr val="E3DDCF"/>
            </a:solidFill>
            <a:prstDash val="solid"/>
          </a:ln>
        </p:spPr>
      </p:sp>
      <p:sp>
        <p:nvSpPr>
          <p:cNvPr id="9" name="Text 7"/>
          <p:cNvSpPr/>
          <p:nvPr/>
        </p:nvSpPr>
        <p:spPr>
          <a:xfrm>
            <a:off x="548640" y="3008376"/>
            <a:ext cx="731520" cy="54864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2000" b="1" dirty="0">
                <a:solidFill>
                  <a:schemeClr val="accent1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03</a:t>
            </a:r>
            <a:endParaRPr lang="en-US" sz="2000" dirty="0"/>
          </a:p>
        </p:txBody>
      </p:sp>
      <p:sp>
        <p:nvSpPr>
          <p:cNvPr id="10" name="Text 8"/>
          <p:cNvSpPr/>
          <p:nvPr/>
        </p:nvSpPr>
        <p:spPr>
          <a:xfrm>
            <a:off x="1463040" y="2971800"/>
            <a:ext cx="7132320" cy="64008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2300" b="1" dirty="0">
                <a:solidFill>
                  <a:schemeClr val="tx1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Casi reali</a:t>
            </a:r>
            <a:endParaRPr lang="en-US" sz="2300" dirty="0"/>
          </a:p>
        </p:txBody>
      </p:sp>
      <p:sp>
        <p:nvSpPr>
          <p:cNvPr id="11" name="Shape 9"/>
          <p:cNvSpPr/>
          <p:nvPr/>
        </p:nvSpPr>
        <p:spPr>
          <a:xfrm>
            <a:off x="548640" y="3749040"/>
            <a:ext cx="8046720" cy="0"/>
          </a:xfrm>
          <a:prstGeom prst="line">
            <a:avLst/>
          </a:prstGeom>
          <a:noFill/>
          <a:ln w="12700">
            <a:solidFill>
              <a:srgbClr val="E3DDCF"/>
            </a:solidFill>
            <a:prstDash val="solid"/>
          </a:ln>
        </p:spPr>
      </p:sp>
      <p:sp>
        <p:nvSpPr>
          <p:cNvPr id="12" name="Text 10"/>
          <p:cNvSpPr/>
          <p:nvPr/>
        </p:nvSpPr>
        <p:spPr>
          <a:xfrm>
            <a:off x="548640" y="3877056"/>
            <a:ext cx="731520" cy="54864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2000" b="1" dirty="0">
                <a:solidFill>
                  <a:schemeClr val="accent1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04</a:t>
            </a:r>
            <a:endParaRPr lang="en-US" sz="2000" dirty="0"/>
          </a:p>
        </p:txBody>
      </p:sp>
      <p:sp>
        <p:nvSpPr>
          <p:cNvPr id="13" name="Text 11"/>
          <p:cNvSpPr/>
          <p:nvPr/>
        </p:nvSpPr>
        <p:spPr>
          <a:xfrm>
            <a:off x="1463040" y="3840480"/>
            <a:ext cx="7132320" cy="64008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2300" b="1" dirty="0">
                <a:solidFill>
                  <a:schemeClr val="tx1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Perché conta</a:t>
            </a:r>
            <a:endParaRPr lang="en-US" sz="2300" dirty="0"/>
          </a:p>
        </p:txBody>
      </p:sp>
      <p:sp>
        <p:nvSpPr>
          <p:cNvPr id="25" name="Slide Number Placeholder 0"/>
          <p:cNvSpPr>
            <a:spLocks noGrp="1"/>
          </p:cNvSpPr>
          <p:nvPr>
            <p:ph type="sldNum" sz="quarter" idx="4294967295"/>
          </p:nvPr>
        </p:nvSpPr>
        <p:spPr>
          <a:xfrm>
            <a:off x="8092440" y="4754880"/>
            <a:ext cx="548640" cy="274320"/>
          </a:xfrm>
          <a:prstGeom prst="rect">
            <a:avLst/>
          </a:prstGeom>
          <a:extLst>
            <a:ext uri="{C572A759-6A51-4108-AA02-DFA0A04FC94B}">
              <ma14:wrappingTextBoxFlag xmlns:ma14="http://schemas.microsoft.com/office/mac/drawingml/2011/main" val="0"/>
            </a:ext>
          </a:extLst>
        </p:spPr>
        <p:txBody>
          <a:bodyPr/>
          <a:lstStyle>
            <a:lvl1pPr>
              <a:defRPr sz="1100">
                <a:solidFill>
                  <a:schemeClr val="tx2"/>
                </a:solidFill>
              </a:defRPr>
            </a:lvl1pPr>
          </a:lstStyle>
          <a:p>
            <a:pPr algn="r"/>
            <a:fld id="{F7021451-1387-4CA6-816F-3879F97B5CBC}" type="slidenum">
              <a:rPr b="0" lang="en-US"/>
              <a:t>3</a:t>
            </a:fld>
            <a:endParaRPr lang="en-US"/>
          </a:p>
        </p:txBody>
      </p:sp>
    </p:spTree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4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/>
        </p:nvSpPr>
        <p:spPr>
          <a:xfrm>
            <a:off x="548640" y="457200"/>
            <a:ext cx="8046720" cy="292608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300" b="1" spc="300" kern="0" dirty="0">
                <a:solidFill>
                  <a:schemeClr val="accent1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TRE FORME DI CONTENUTO SINTETICO</a:t>
            </a:r>
            <a:endParaRPr lang="en-US" sz="1300" dirty="0"/>
          </a:p>
        </p:txBody>
      </p:sp>
      <p:sp>
        <p:nvSpPr>
          <p:cNvPr id="3" name="Shape 1"/>
          <p:cNvSpPr/>
          <p:nvPr/>
        </p:nvSpPr>
        <p:spPr>
          <a:xfrm>
            <a:off x="548640" y="1143000"/>
            <a:ext cx="2606040" cy="3246120"/>
          </a:xfrm>
          <a:prstGeom prst="roundRect">
            <a:avLst>
              <a:gd name="adj" fmla="val 3158"/>
            </a:avLst>
          </a:prstGeom>
          <a:solidFill>
            <a:schemeClr val="accent3"/>
          </a:solidFill>
          <a:ln/>
        </p:spPr>
      </p:sp>
      <p:sp>
        <p:nvSpPr>
          <p:cNvPr id="4" name="Shape 2"/>
          <p:cNvSpPr/>
          <p:nvPr/>
        </p:nvSpPr>
        <p:spPr>
          <a:xfrm>
            <a:off x="548640" y="1225296"/>
            <a:ext cx="2606040" cy="3163824"/>
          </a:xfrm>
          <a:prstGeom prst="roundRect">
            <a:avLst>
              <a:gd name="adj" fmla="val 3158"/>
            </a:avLst>
          </a:prstGeom>
          <a:solidFill>
            <a:schemeClr val="bg2"/>
          </a:solidFill>
          <a:ln/>
        </p:spPr>
      </p:sp>
      <p:sp>
        <p:nvSpPr>
          <p:cNvPr id="5" name="Shape 3"/>
          <p:cNvSpPr/>
          <p:nvPr/>
        </p:nvSpPr>
        <p:spPr>
          <a:xfrm>
            <a:off x="548640" y="1143000"/>
            <a:ext cx="2606040" cy="3246120"/>
          </a:xfrm>
          <a:prstGeom prst="roundRect">
            <a:avLst>
              <a:gd name="adj" fmla="val 3158"/>
            </a:avLst>
          </a:prstGeom>
          <a:noFill/>
          <a:ln w="12700">
            <a:solidFill>
              <a:srgbClr val="E3DDCF"/>
            </a:solidFill>
            <a:prstDash val="solid"/>
          </a:ln>
        </p:spPr>
      </p:sp>
      <p:sp>
        <p:nvSpPr>
          <p:cNvPr id="6" name="Text 4"/>
          <p:cNvSpPr/>
          <p:nvPr/>
        </p:nvSpPr>
        <p:spPr>
          <a:xfrm>
            <a:off x="777240" y="1417320"/>
            <a:ext cx="2148840" cy="45720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2100" b="1" dirty="0">
                <a:solidFill>
                  <a:schemeClr val="tx1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Testo</a:t>
            </a:r>
            <a:endParaRPr lang="en-US" sz="2100" dirty="0"/>
          </a:p>
        </p:txBody>
      </p:sp>
      <p:sp>
        <p:nvSpPr>
          <p:cNvPr id="7" name="Text 5"/>
          <p:cNvSpPr/>
          <p:nvPr/>
        </p:nvSpPr>
        <p:spPr>
          <a:xfrm>
            <a:off x="777240" y="1874520"/>
            <a:ext cx="2148840" cy="54864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lnSpc>
                <a:spcPct val="115000"/>
              </a:lnSpc>
              <a:buNone/>
            </a:pPr>
            <a:r>
              <a:rPr lang="en-US" sz="1300" dirty="0">
                <a:solidFill>
                  <a:schemeClr val="tx2"/>
                </a:solidFill>
                <a:latin typeface="+mn-lt" pitchFamily="34" charset="0"/>
                <a:ea typeface="+mn-lt" pitchFamily="34" charset="-122"/>
                <a:cs typeface="+mn-lt" pitchFamily="34" charset="-120"/>
              </a:rPr>
              <a:t>Fatti mai accaduti</a:t>
            </a:r>
            <a:endParaRPr lang="en-US" sz="1300" dirty="0"/>
          </a:p>
        </p:txBody>
      </p:sp>
      <p:sp>
        <p:nvSpPr>
          <p:cNvPr id="8" name="Text 6"/>
          <p:cNvSpPr/>
          <p:nvPr/>
        </p:nvSpPr>
        <p:spPr>
          <a:xfrm>
            <a:off x="777240" y="3429000"/>
            <a:ext cx="2148840" cy="822960"/>
          </a:xfrm>
          <a:prstGeom prst="rect">
            <a:avLst/>
          </a:prstGeom>
          <a:noFill/>
          <a:ln/>
        </p:spPr>
        <p:txBody>
          <a:bodyPr wrap="square" rtlCol="0" anchor="b"/>
          <a:lstStyle/>
          <a:p>
            <a:pPr indent="0" marL="0">
              <a:lnSpc>
                <a:spcPct val="120000"/>
              </a:lnSpc>
              <a:buNone/>
            </a:pPr>
            <a:r>
              <a:rPr lang="en-US" sz="1450" dirty="0">
                <a:solidFill>
                  <a:schemeClr val="tx1"/>
                </a:solidFill>
                <a:latin typeface="+mn-lt" pitchFamily="34" charset="0"/>
                <a:ea typeface="+mn-lt" pitchFamily="34" charset="-122"/>
                <a:cs typeface="+mn-lt" pitchFamily="34" charset="-120"/>
              </a:rPr>
              <a:t>Racconti e biografie scritte come cronaca vera.</a:t>
            </a:r>
            <a:endParaRPr lang="en-US" sz="1450" dirty="0"/>
          </a:p>
        </p:txBody>
      </p:sp>
      <p:sp>
        <p:nvSpPr>
          <p:cNvPr id="9" name="Shape 7"/>
          <p:cNvSpPr/>
          <p:nvPr/>
        </p:nvSpPr>
        <p:spPr>
          <a:xfrm>
            <a:off x="3337560" y="1143000"/>
            <a:ext cx="2606040" cy="3246120"/>
          </a:xfrm>
          <a:prstGeom prst="roundRect">
            <a:avLst>
              <a:gd name="adj" fmla="val 3158"/>
            </a:avLst>
          </a:prstGeom>
          <a:solidFill>
            <a:schemeClr val="accent1"/>
          </a:solidFill>
          <a:ln/>
        </p:spPr>
      </p:sp>
      <p:sp>
        <p:nvSpPr>
          <p:cNvPr id="10" name="Shape 8"/>
          <p:cNvSpPr/>
          <p:nvPr/>
        </p:nvSpPr>
        <p:spPr>
          <a:xfrm>
            <a:off x="3337560" y="1225296"/>
            <a:ext cx="2606040" cy="3163824"/>
          </a:xfrm>
          <a:prstGeom prst="roundRect">
            <a:avLst>
              <a:gd name="adj" fmla="val 3158"/>
            </a:avLst>
          </a:prstGeom>
          <a:solidFill>
            <a:schemeClr val="bg2"/>
          </a:solidFill>
          <a:ln/>
        </p:spPr>
      </p:sp>
      <p:sp>
        <p:nvSpPr>
          <p:cNvPr id="11" name="Shape 9"/>
          <p:cNvSpPr/>
          <p:nvPr/>
        </p:nvSpPr>
        <p:spPr>
          <a:xfrm>
            <a:off x="3337560" y="1143000"/>
            <a:ext cx="2606040" cy="3246120"/>
          </a:xfrm>
          <a:prstGeom prst="roundRect">
            <a:avLst>
              <a:gd name="adj" fmla="val 3158"/>
            </a:avLst>
          </a:prstGeom>
          <a:noFill/>
          <a:ln w="12700">
            <a:solidFill>
              <a:srgbClr val="E3DDCF"/>
            </a:solidFill>
            <a:prstDash val="solid"/>
          </a:ln>
        </p:spPr>
      </p:sp>
      <p:sp>
        <p:nvSpPr>
          <p:cNvPr id="12" name="Text 10"/>
          <p:cNvSpPr/>
          <p:nvPr/>
        </p:nvSpPr>
        <p:spPr>
          <a:xfrm>
            <a:off x="3566160" y="1417320"/>
            <a:ext cx="2148840" cy="45720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2100" b="1" dirty="0">
                <a:solidFill>
                  <a:schemeClr val="tx1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Immagini</a:t>
            </a:r>
            <a:endParaRPr lang="en-US" sz="2100" dirty="0"/>
          </a:p>
        </p:txBody>
      </p:sp>
      <p:sp>
        <p:nvSpPr>
          <p:cNvPr id="13" name="Text 11"/>
          <p:cNvSpPr/>
          <p:nvPr/>
        </p:nvSpPr>
        <p:spPr>
          <a:xfrm>
            <a:off x="3566160" y="1874520"/>
            <a:ext cx="2148840" cy="54864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lnSpc>
                <a:spcPct val="115000"/>
              </a:lnSpc>
              <a:buNone/>
            </a:pPr>
            <a:r>
              <a:rPr lang="en-US" sz="1300" dirty="0">
                <a:solidFill>
                  <a:schemeClr val="tx2"/>
                </a:solidFill>
                <a:latin typeface="+mn-lt" pitchFamily="34" charset="0"/>
                <a:ea typeface="+mn-lt" pitchFamily="34" charset="-122"/>
                <a:cs typeface="+mn-lt" pitchFamily="34" charset="-120"/>
              </a:rPr>
              <a:t>Foto vere ma alterate</a:t>
            </a:r>
            <a:endParaRPr lang="en-US" sz="1300" dirty="0"/>
          </a:p>
        </p:txBody>
      </p:sp>
      <p:sp>
        <p:nvSpPr>
          <p:cNvPr id="14" name="Text 12"/>
          <p:cNvSpPr/>
          <p:nvPr/>
        </p:nvSpPr>
        <p:spPr>
          <a:xfrm>
            <a:off x="3566160" y="3429000"/>
            <a:ext cx="2148840" cy="822960"/>
          </a:xfrm>
          <a:prstGeom prst="rect">
            <a:avLst/>
          </a:prstGeom>
          <a:noFill/>
          <a:ln/>
        </p:spPr>
        <p:txBody>
          <a:bodyPr wrap="square" rtlCol="0" anchor="b"/>
          <a:lstStyle/>
          <a:p>
            <a:pPr indent="0" marL="0">
              <a:lnSpc>
                <a:spcPct val="120000"/>
              </a:lnSpc>
              <a:buNone/>
            </a:pPr>
            <a:r>
              <a:rPr lang="en-US" sz="1450" dirty="0">
                <a:solidFill>
                  <a:schemeClr val="tx1"/>
                </a:solidFill>
                <a:latin typeface="+mn-lt" pitchFamily="34" charset="0"/>
                <a:ea typeface="+mn-lt" pitchFamily="34" charset="-122"/>
                <a:cs typeface="+mn-lt" pitchFamily="34" charset="-120"/>
              </a:rPr>
              <a:t>Colorizzazioni che reinventano oggetti e volti.</a:t>
            </a:r>
            <a:endParaRPr lang="en-US" sz="1450" dirty="0"/>
          </a:p>
        </p:txBody>
      </p:sp>
      <p:sp>
        <p:nvSpPr>
          <p:cNvPr id="15" name="Shape 13"/>
          <p:cNvSpPr/>
          <p:nvPr/>
        </p:nvSpPr>
        <p:spPr>
          <a:xfrm>
            <a:off x="6126480" y="1143000"/>
            <a:ext cx="2606040" cy="3246120"/>
          </a:xfrm>
          <a:prstGeom prst="roundRect">
            <a:avLst>
              <a:gd name="adj" fmla="val 3158"/>
            </a:avLst>
          </a:prstGeom>
          <a:solidFill>
            <a:srgbClr val="47525F"/>
          </a:solidFill>
          <a:ln/>
        </p:spPr>
      </p:sp>
      <p:sp>
        <p:nvSpPr>
          <p:cNvPr id="16" name="Shape 14"/>
          <p:cNvSpPr/>
          <p:nvPr/>
        </p:nvSpPr>
        <p:spPr>
          <a:xfrm>
            <a:off x="6126480" y="1225296"/>
            <a:ext cx="2606040" cy="3163824"/>
          </a:xfrm>
          <a:prstGeom prst="roundRect">
            <a:avLst>
              <a:gd name="adj" fmla="val 3158"/>
            </a:avLst>
          </a:prstGeom>
          <a:solidFill>
            <a:schemeClr val="bg2"/>
          </a:solidFill>
          <a:ln/>
        </p:spPr>
      </p:sp>
      <p:sp>
        <p:nvSpPr>
          <p:cNvPr id="17" name="Shape 15"/>
          <p:cNvSpPr/>
          <p:nvPr/>
        </p:nvSpPr>
        <p:spPr>
          <a:xfrm>
            <a:off x="6126480" y="1143000"/>
            <a:ext cx="2606040" cy="3246120"/>
          </a:xfrm>
          <a:prstGeom prst="roundRect">
            <a:avLst>
              <a:gd name="adj" fmla="val 3158"/>
            </a:avLst>
          </a:prstGeom>
          <a:noFill/>
          <a:ln w="12700">
            <a:solidFill>
              <a:srgbClr val="E3DDCF"/>
            </a:solidFill>
            <a:prstDash val="solid"/>
          </a:ln>
        </p:spPr>
      </p:sp>
      <p:sp>
        <p:nvSpPr>
          <p:cNvPr id="18" name="Text 16"/>
          <p:cNvSpPr/>
          <p:nvPr/>
        </p:nvSpPr>
        <p:spPr>
          <a:xfrm>
            <a:off x="6355080" y="1417320"/>
            <a:ext cx="2148840" cy="45720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2100" b="1" dirty="0">
                <a:solidFill>
                  <a:schemeClr val="tx1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Video</a:t>
            </a:r>
            <a:endParaRPr lang="en-US" sz="2100" dirty="0"/>
          </a:p>
        </p:txBody>
      </p:sp>
      <p:sp>
        <p:nvSpPr>
          <p:cNvPr id="19" name="Text 17"/>
          <p:cNvSpPr/>
          <p:nvPr/>
        </p:nvSpPr>
        <p:spPr>
          <a:xfrm>
            <a:off x="6355080" y="1874520"/>
            <a:ext cx="2148840" cy="54864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lnSpc>
                <a:spcPct val="115000"/>
              </a:lnSpc>
              <a:buNone/>
            </a:pPr>
            <a:r>
              <a:rPr lang="en-US" sz="1300" dirty="0">
                <a:solidFill>
                  <a:schemeClr val="tx2"/>
                </a:solidFill>
                <a:latin typeface="+mn-lt" pitchFamily="34" charset="0"/>
                <a:ea typeface="+mn-lt" pitchFamily="34" charset="-122"/>
                <a:cs typeface="+mn-lt" pitchFamily="34" charset="-120"/>
              </a:rPr>
              <a:t>Volti e voci clonati</a:t>
            </a:r>
            <a:endParaRPr lang="en-US" sz="1300" dirty="0"/>
          </a:p>
        </p:txBody>
      </p:sp>
      <p:sp>
        <p:nvSpPr>
          <p:cNvPr id="20" name="Text 18"/>
          <p:cNvSpPr/>
          <p:nvPr/>
        </p:nvSpPr>
        <p:spPr>
          <a:xfrm>
            <a:off x="6355080" y="3429000"/>
            <a:ext cx="2148840" cy="822960"/>
          </a:xfrm>
          <a:prstGeom prst="rect">
            <a:avLst/>
          </a:prstGeom>
          <a:noFill/>
          <a:ln/>
        </p:spPr>
        <p:txBody>
          <a:bodyPr wrap="square" rtlCol="0" anchor="b"/>
          <a:lstStyle/>
          <a:p>
            <a:pPr indent="0" marL="0">
              <a:lnSpc>
                <a:spcPct val="120000"/>
              </a:lnSpc>
              <a:buNone/>
            </a:pPr>
            <a:r>
              <a:rPr lang="en-US" sz="1450" dirty="0">
                <a:solidFill>
                  <a:schemeClr val="tx1"/>
                </a:solidFill>
                <a:latin typeface="+mn-lt" pitchFamily="34" charset="0"/>
                <a:ea typeface="+mn-lt" pitchFamily="34" charset="-122"/>
                <a:cs typeface="+mn-lt" pitchFamily="34" charset="-120"/>
              </a:rPr>
              <a:t>Deepfake in clip brevi, spesso pochi secondi.</a:t>
            </a:r>
            <a:endParaRPr lang="en-US" sz="1450" dirty="0"/>
          </a:p>
        </p:txBody>
      </p:sp>
      <p:sp>
        <p:nvSpPr>
          <p:cNvPr id="25" name="Slide Number Placeholder 0"/>
          <p:cNvSpPr>
            <a:spLocks noGrp="1"/>
          </p:cNvSpPr>
          <p:nvPr>
            <p:ph type="sldNum" sz="quarter" idx="4294967295"/>
          </p:nvPr>
        </p:nvSpPr>
        <p:spPr>
          <a:xfrm>
            <a:off x="8092440" y="4754880"/>
            <a:ext cx="548640" cy="274320"/>
          </a:xfrm>
          <a:prstGeom prst="rect">
            <a:avLst/>
          </a:prstGeom>
          <a:extLst>
            <a:ext uri="{C572A759-6A51-4108-AA02-DFA0A04FC94B}">
              <ma14:wrappingTextBoxFlag xmlns:ma14="http://schemas.microsoft.com/office/mac/drawingml/2011/main" val="0"/>
            </a:ext>
          </a:extLst>
        </p:spPr>
        <p:txBody>
          <a:bodyPr/>
          <a:lstStyle>
            <a:lvl1pPr>
              <a:defRPr sz="1100">
                <a:solidFill>
                  <a:schemeClr val="tx2"/>
                </a:solidFill>
              </a:defRPr>
            </a:lvl1pPr>
          </a:lstStyle>
          <a:p>
            <a:pPr algn="r"/>
            <a:fld id="{F7021451-1387-4CA6-816F-3879F97B5CBC}" type="slidenum">
              <a:rPr b="0" lang="en-US"/>
              <a:t>4</a:t>
            </a:fld>
            <a:endParaRPr lang="en-US"/>
          </a:p>
        </p:txBody>
      </p:sp>
    </p:spTree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5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/>
        </p:nvSpPr>
        <p:spPr>
          <a:xfrm>
            <a:off x="548640" y="457200"/>
            <a:ext cx="8046720" cy="292608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300" b="1" spc="300" kern="0" dirty="0">
                <a:solidFill>
                  <a:schemeClr val="accent1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I SEGNALI TECNICI</a:t>
            </a:r>
            <a:endParaRPr lang="en-US" sz="1300" dirty="0"/>
          </a:p>
        </p:txBody>
      </p:sp>
      <p:sp>
        <p:nvSpPr>
          <p:cNvPr id="3" name="Shape 1"/>
          <p:cNvSpPr/>
          <p:nvPr/>
        </p:nvSpPr>
        <p:spPr>
          <a:xfrm>
            <a:off x="640080" y="2926080"/>
            <a:ext cx="7863840" cy="0"/>
          </a:xfrm>
          <a:prstGeom prst="line">
            <a:avLst/>
          </a:prstGeom>
          <a:noFill/>
          <a:ln w="31750">
            <a:solidFill>
              <a:schemeClr val="accent1"/>
            </a:solidFill>
            <a:prstDash val="sysDot"/>
          </a:ln>
        </p:spPr>
      </p:sp>
      <p:sp>
        <p:nvSpPr>
          <p:cNvPr id="4" name="Shape 2"/>
          <p:cNvSpPr/>
          <p:nvPr/>
        </p:nvSpPr>
        <p:spPr>
          <a:xfrm>
            <a:off x="1307592" y="2807208"/>
            <a:ext cx="237744" cy="237744"/>
          </a:xfrm>
          <a:prstGeom prst="ellipse">
            <a:avLst/>
          </a:prstGeom>
          <a:solidFill>
            <a:schemeClr val="accent1"/>
          </a:solidFill>
          <a:ln w="12700">
            <a:solidFill>
              <a:schemeClr val="accent1"/>
            </a:solidFill>
            <a:prstDash val="solid"/>
          </a:ln>
        </p:spPr>
      </p:sp>
      <p:sp>
        <p:nvSpPr>
          <p:cNvPr id="5" name="Text 3"/>
          <p:cNvSpPr/>
          <p:nvPr/>
        </p:nvSpPr>
        <p:spPr>
          <a:xfrm>
            <a:off x="329184" y="3182112"/>
            <a:ext cx="2194560" cy="777240"/>
          </a:xfrm>
          <a:prstGeom prst="rect">
            <a:avLst/>
          </a:prstGeom>
          <a:noFill/>
          <a:ln/>
        </p:spPr>
        <p:txBody>
          <a:bodyPr wrap="square" rtlCol="0" anchor="t"/>
          <a:lstStyle/>
          <a:p>
            <a:pPr algn="ctr" indent="0" marL="0">
              <a:lnSpc>
                <a:spcPct val="110000"/>
              </a:lnSpc>
              <a:buNone/>
            </a:pPr>
            <a:r>
              <a:rPr lang="en-US" sz="1400" b="1" dirty="0">
                <a:solidFill>
                  <a:schemeClr val="tx1"/>
                </a:solidFill>
                <a:latin typeface="+mn-lt" pitchFamily="34" charset="0"/>
                <a:ea typeface="+mn-lt" pitchFamily="34" charset="-122"/>
                <a:cs typeface="+mn-lt" pitchFamily="34" charset="-120"/>
              </a:rPr>
              <a:t>SynthID</a:t>
            </a:r>
            <a:endParaRPr lang="en-US" sz="1400" dirty="0"/>
          </a:p>
          <a:p>
            <a:pPr algn="ctr" indent="0" marL="0">
              <a:lnSpc>
                <a:spcPct val="110000"/>
              </a:lnSpc>
              <a:buNone/>
            </a:pPr>
            <a:r>
              <a:rPr lang="en-US" sz="1200" dirty="0">
                <a:solidFill>
                  <a:schemeClr val="tx2"/>
                </a:solidFill>
                <a:latin typeface="+mn-lt" pitchFamily="34" charset="0"/>
                <a:ea typeface="+mn-lt" pitchFamily="34" charset="-122"/>
                <a:cs typeface="+mn-lt" pitchFamily="34" charset="-120"/>
              </a:rPr>
              <a:t>Filigrana nei contenuti Google</a:t>
            </a:r>
            <a:endParaRPr lang="en-US" sz="1400" dirty="0"/>
          </a:p>
        </p:txBody>
      </p:sp>
      <p:sp>
        <p:nvSpPr>
          <p:cNvPr id="6" name="Shape 4"/>
          <p:cNvSpPr/>
          <p:nvPr/>
        </p:nvSpPr>
        <p:spPr>
          <a:xfrm>
            <a:off x="4846320" y="2807208"/>
            <a:ext cx="237744" cy="237744"/>
          </a:xfrm>
          <a:prstGeom prst="ellipse">
            <a:avLst/>
          </a:prstGeom>
          <a:solidFill>
            <a:schemeClr val="accent1"/>
          </a:solidFill>
          <a:ln w="12700">
            <a:solidFill>
              <a:schemeClr val="accent1"/>
            </a:solidFill>
            <a:prstDash val="solid"/>
          </a:ln>
        </p:spPr>
      </p:sp>
      <p:sp>
        <p:nvSpPr>
          <p:cNvPr id="7" name="Text 5"/>
          <p:cNvSpPr/>
          <p:nvPr/>
        </p:nvSpPr>
        <p:spPr>
          <a:xfrm>
            <a:off x="3867912" y="3182112"/>
            <a:ext cx="2194560" cy="777240"/>
          </a:xfrm>
          <a:prstGeom prst="rect">
            <a:avLst/>
          </a:prstGeom>
          <a:noFill/>
          <a:ln/>
        </p:spPr>
        <p:txBody>
          <a:bodyPr wrap="square" rtlCol="0" anchor="t"/>
          <a:lstStyle/>
          <a:p>
            <a:pPr algn="ctr" indent="0" marL="0">
              <a:lnSpc>
                <a:spcPct val="110000"/>
              </a:lnSpc>
              <a:buNone/>
            </a:pPr>
            <a:r>
              <a:rPr lang="en-US" sz="1400" b="1" dirty="0">
                <a:solidFill>
                  <a:schemeClr val="tx1"/>
                </a:solidFill>
                <a:latin typeface="+mn-lt" pitchFamily="34" charset="0"/>
                <a:ea typeface="+mn-lt" pitchFamily="34" charset="-122"/>
                <a:cs typeface="+mn-lt" pitchFamily="34" charset="-120"/>
              </a:rPr>
              <a:t>Otto secondi</a:t>
            </a:r>
            <a:endParaRPr lang="en-US" sz="1400" dirty="0"/>
          </a:p>
          <a:p>
            <a:pPr algn="ctr" indent="0" marL="0">
              <a:lnSpc>
                <a:spcPct val="110000"/>
              </a:lnSpc>
              <a:buNone/>
            </a:pPr>
            <a:r>
              <a:rPr lang="en-US" sz="1200" dirty="0">
                <a:solidFill>
                  <a:schemeClr val="tx2"/>
                </a:solidFill>
                <a:latin typeface="+mn-lt" pitchFamily="34" charset="0"/>
                <a:ea typeface="+mn-lt" pitchFamily="34" charset="-122"/>
                <a:cs typeface="+mn-lt" pitchFamily="34" charset="-120"/>
              </a:rPr>
              <a:t>Durata massima dei video generati con Veo</a:t>
            </a:r>
            <a:endParaRPr lang="en-US" sz="1400" dirty="0"/>
          </a:p>
        </p:txBody>
      </p:sp>
      <p:sp>
        <p:nvSpPr>
          <p:cNvPr id="8" name="Shape 6"/>
          <p:cNvSpPr/>
          <p:nvPr/>
        </p:nvSpPr>
        <p:spPr>
          <a:xfrm>
            <a:off x="8385048" y="2807208"/>
            <a:ext cx="237744" cy="237744"/>
          </a:xfrm>
          <a:prstGeom prst="ellipse">
            <a:avLst/>
          </a:prstGeom>
          <a:solidFill>
            <a:schemeClr val="accent2"/>
          </a:solidFill>
          <a:ln w="25400">
            <a:solidFill>
              <a:schemeClr val="accent1"/>
            </a:solidFill>
            <a:prstDash val="solid"/>
          </a:ln>
        </p:spPr>
      </p:sp>
      <p:sp>
        <p:nvSpPr>
          <p:cNvPr id="9" name="Text 7"/>
          <p:cNvSpPr/>
          <p:nvPr/>
        </p:nvSpPr>
        <p:spPr>
          <a:xfrm>
            <a:off x="6812280" y="3182112"/>
            <a:ext cx="2194560" cy="777240"/>
          </a:xfrm>
          <a:prstGeom prst="rect">
            <a:avLst/>
          </a:prstGeom>
          <a:noFill/>
          <a:ln/>
        </p:spPr>
        <p:txBody>
          <a:bodyPr wrap="square" rtlCol="0" anchor="t"/>
          <a:lstStyle/>
          <a:p>
            <a:pPr algn="ctr" indent="0" marL="0">
              <a:lnSpc>
                <a:spcPct val="110000"/>
              </a:lnSpc>
              <a:buNone/>
            </a:pPr>
            <a:r>
              <a:rPr lang="en-US" sz="1400" b="1" dirty="0">
                <a:solidFill>
                  <a:schemeClr val="tx1"/>
                </a:solidFill>
                <a:latin typeface="+mn-lt" pitchFamily="34" charset="0"/>
                <a:ea typeface="+mn-lt" pitchFamily="34" charset="-122"/>
                <a:cs typeface="+mn-lt" pitchFamily="34" charset="-120"/>
              </a:rPr>
              <a:t>Fact-checking</a:t>
            </a:r>
            <a:endParaRPr lang="en-US" sz="1400" dirty="0"/>
          </a:p>
          <a:p>
            <a:pPr algn="ctr" indent="0" marL="0">
              <a:lnSpc>
                <a:spcPct val="110000"/>
              </a:lnSpc>
              <a:buNone/>
            </a:pPr>
            <a:r>
              <a:rPr lang="en-US" sz="1200" dirty="0">
                <a:solidFill>
                  <a:schemeClr val="tx2"/>
                </a:solidFill>
                <a:latin typeface="+mn-lt" pitchFamily="34" charset="0"/>
                <a:ea typeface="+mn-lt" pitchFamily="34" charset="-122"/>
                <a:cs typeface="+mn-lt" pitchFamily="34" charset="-120"/>
              </a:rPr>
              <a:t>Confronto con l'archivio originale</a:t>
            </a:r>
            <a:endParaRPr lang="en-US" sz="1400" dirty="0"/>
          </a:p>
        </p:txBody>
      </p:sp>
      <p:sp>
        <p:nvSpPr>
          <p:cNvPr id="25" name="Slide Number Placeholder 0"/>
          <p:cNvSpPr>
            <a:spLocks noGrp="1"/>
          </p:cNvSpPr>
          <p:nvPr>
            <p:ph type="sldNum" sz="quarter" idx="4294967295"/>
          </p:nvPr>
        </p:nvSpPr>
        <p:spPr>
          <a:xfrm>
            <a:off x="8092440" y="4754880"/>
            <a:ext cx="548640" cy="274320"/>
          </a:xfrm>
          <a:prstGeom prst="rect">
            <a:avLst/>
          </a:prstGeom>
          <a:extLst>
            <a:ext uri="{C572A759-6A51-4108-AA02-DFA0A04FC94B}">
              <ma14:wrappingTextBoxFlag xmlns:ma14="http://schemas.microsoft.com/office/mac/drawingml/2011/main" val="0"/>
            </a:ext>
          </a:extLst>
        </p:spPr>
        <p:txBody>
          <a:bodyPr/>
          <a:lstStyle>
            <a:lvl1pPr>
              <a:defRPr sz="1100">
                <a:solidFill>
                  <a:schemeClr val="tx2"/>
                </a:solidFill>
              </a:defRPr>
            </a:lvl1pPr>
          </a:lstStyle>
          <a:p>
            <a:pPr algn="r"/>
            <a:fld id="{F7021451-1387-4CA6-816F-3879F97B5CBC}" type="slidenum">
              <a:rPr b="0" lang="en-US"/>
              <a:t>5</a:t>
            </a:fld>
            <a:endParaRPr lang="en-US"/>
          </a:p>
        </p:txBody>
      </p:sp>
    </p:spTree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6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/>
        </p:nvSpPr>
        <p:spPr>
          <a:xfrm>
            <a:off x="548640" y="457200"/>
            <a:ext cx="8046720" cy="292608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300" b="1" spc="300" kern="0" dirty="0">
                <a:solidFill>
                  <a:schemeClr val="accent1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DUE MODI DI INGANNARE</a:t>
            </a:r>
            <a:endParaRPr lang="en-US" sz="1300" dirty="0"/>
          </a:p>
        </p:txBody>
      </p:sp>
      <p:sp>
        <p:nvSpPr>
          <p:cNvPr id="3" name="Shape 1"/>
          <p:cNvSpPr/>
          <p:nvPr/>
        </p:nvSpPr>
        <p:spPr>
          <a:xfrm>
            <a:off x="548640" y="1051560"/>
            <a:ext cx="3886200" cy="2697480"/>
          </a:xfrm>
          <a:prstGeom prst="roundRect">
            <a:avLst>
              <a:gd name="adj" fmla="val 3051"/>
            </a:avLst>
          </a:prstGeom>
          <a:solidFill>
            <a:srgbClr val="EAEDF0"/>
          </a:solidFill>
          <a:ln/>
        </p:spPr>
      </p:sp>
      <p:sp>
        <p:nvSpPr>
          <p:cNvPr id="4" name="Text 2"/>
          <p:cNvSpPr/>
          <p:nvPr/>
        </p:nvSpPr>
        <p:spPr>
          <a:xfrm>
            <a:off x="822960" y="1280160"/>
            <a:ext cx="3337560" cy="45720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2200" b="1" dirty="0">
                <a:solidFill>
                  <a:srgbClr val="47525F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Foto colorizzata (1944)</a:t>
            </a:r>
            <a:endParaRPr lang="en-US" sz="2200" dirty="0"/>
          </a:p>
        </p:txBody>
      </p:sp>
      <p:sp>
        <p:nvSpPr>
          <p:cNvPr id="5" name="Shape 3"/>
          <p:cNvSpPr/>
          <p:nvPr/>
        </p:nvSpPr>
        <p:spPr>
          <a:xfrm>
            <a:off x="822960" y="1874520"/>
            <a:ext cx="3337560" cy="0"/>
          </a:xfrm>
          <a:prstGeom prst="line">
            <a:avLst/>
          </a:prstGeom>
          <a:noFill/>
          <a:ln w="12700">
            <a:solidFill>
              <a:srgbClr val="E3DDCF"/>
            </a:solidFill>
            <a:prstDash val="solid"/>
          </a:ln>
        </p:spPr>
      </p:sp>
      <p:sp>
        <p:nvSpPr>
          <p:cNvPr id="6" name="Text 4"/>
          <p:cNvSpPr/>
          <p:nvPr/>
        </p:nvSpPr>
        <p:spPr>
          <a:xfrm>
            <a:off x="822960" y="1947672"/>
            <a:ext cx="3337560" cy="256032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100" b="1" spc="200" kern="0" dirty="0">
                <a:solidFill>
                  <a:schemeClr val="tx2"/>
                </a:solidFill>
                <a:latin typeface="+mn-lt" pitchFamily="34" charset="0"/>
                <a:ea typeface="+mn-lt" pitchFamily="34" charset="-122"/>
                <a:cs typeface="+mn-lt" pitchFamily="34" charset="-120"/>
              </a:rPr>
              <a:t>ORIGINE</a:t>
            </a:r>
            <a:endParaRPr lang="en-US" sz="1100" dirty="0"/>
          </a:p>
        </p:txBody>
      </p:sp>
      <p:sp>
        <p:nvSpPr>
          <p:cNvPr id="7" name="Text 5"/>
          <p:cNvSpPr/>
          <p:nvPr/>
        </p:nvSpPr>
        <p:spPr>
          <a:xfrm>
            <a:off x="822960" y="2203704"/>
            <a:ext cx="3337560" cy="41148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600" dirty="0">
                <a:solidFill>
                  <a:schemeClr val="tx1"/>
                </a:solidFill>
                <a:latin typeface="+mn-lt" pitchFamily="34" charset="0"/>
                <a:ea typeface="+mn-lt" pitchFamily="34" charset="-122"/>
                <a:cs typeface="+mn-lt" pitchFamily="34" charset="-120"/>
              </a:rPr>
              <a:t>Scatto autentico del 1944</a:t>
            </a:r>
            <a:endParaRPr lang="en-US" sz="1600" dirty="0"/>
          </a:p>
        </p:txBody>
      </p:sp>
      <p:sp>
        <p:nvSpPr>
          <p:cNvPr id="8" name="Shape 6"/>
          <p:cNvSpPr/>
          <p:nvPr/>
        </p:nvSpPr>
        <p:spPr>
          <a:xfrm>
            <a:off x="822960" y="2743200"/>
            <a:ext cx="3337560" cy="0"/>
          </a:xfrm>
          <a:prstGeom prst="line">
            <a:avLst/>
          </a:prstGeom>
          <a:noFill/>
          <a:ln w="12700">
            <a:solidFill>
              <a:srgbClr val="E3DDCF"/>
            </a:solidFill>
            <a:prstDash val="solid"/>
          </a:ln>
        </p:spPr>
      </p:sp>
      <p:sp>
        <p:nvSpPr>
          <p:cNvPr id="9" name="Text 7"/>
          <p:cNvSpPr/>
          <p:nvPr/>
        </p:nvSpPr>
        <p:spPr>
          <a:xfrm>
            <a:off x="822960" y="2816352"/>
            <a:ext cx="3337560" cy="256032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100" b="1" spc="200" kern="0" dirty="0">
                <a:solidFill>
                  <a:schemeClr val="tx2"/>
                </a:solidFill>
                <a:latin typeface="+mn-lt" pitchFamily="34" charset="0"/>
                <a:ea typeface="+mn-lt" pitchFamily="34" charset="-122"/>
                <a:cs typeface="+mn-lt" pitchFamily="34" charset="-120"/>
              </a:rPr>
              <a:t>DIFETTO</a:t>
            </a:r>
            <a:endParaRPr lang="en-US" sz="1100" dirty="0"/>
          </a:p>
        </p:txBody>
      </p:sp>
      <p:sp>
        <p:nvSpPr>
          <p:cNvPr id="10" name="Text 8"/>
          <p:cNvSpPr/>
          <p:nvPr/>
        </p:nvSpPr>
        <p:spPr>
          <a:xfrm>
            <a:off x="822960" y="3072384"/>
            <a:ext cx="3337560" cy="41148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600" dirty="0">
                <a:solidFill>
                  <a:schemeClr val="tx1"/>
                </a:solidFill>
                <a:latin typeface="+mn-lt" pitchFamily="34" charset="0"/>
                <a:ea typeface="+mn-lt" pitchFamily="34" charset="-122"/>
                <a:cs typeface="+mn-lt" pitchFamily="34" charset="-120"/>
              </a:rPr>
              <a:t>Tazze e volti reinventati dall'IA</a:t>
            </a:r>
            <a:endParaRPr lang="en-US" sz="1600" dirty="0"/>
          </a:p>
        </p:txBody>
      </p:sp>
      <p:sp>
        <p:nvSpPr>
          <p:cNvPr id="11" name="Shape 9"/>
          <p:cNvSpPr/>
          <p:nvPr/>
        </p:nvSpPr>
        <p:spPr>
          <a:xfrm>
            <a:off x="4709160" y="1051560"/>
            <a:ext cx="3886200" cy="2697480"/>
          </a:xfrm>
          <a:prstGeom prst="roundRect">
            <a:avLst>
              <a:gd name="adj" fmla="val 3051"/>
            </a:avLst>
          </a:prstGeom>
          <a:solidFill>
            <a:srgbClr val="E2F0EA"/>
          </a:solidFill>
          <a:ln/>
        </p:spPr>
      </p:sp>
      <p:sp>
        <p:nvSpPr>
          <p:cNvPr id="12" name="Text 10"/>
          <p:cNvSpPr/>
          <p:nvPr/>
        </p:nvSpPr>
        <p:spPr>
          <a:xfrm>
            <a:off x="4983480" y="1280160"/>
            <a:ext cx="3337560" cy="45720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2000" b="1" dirty="0">
                <a:solidFill>
                  <a:schemeClr val="accent1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Video riciclato (2015-2026)</a:t>
            </a:r>
            <a:endParaRPr lang="en-US" sz="2000" dirty="0"/>
          </a:p>
        </p:txBody>
      </p:sp>
      <p:sp>
        <p:nvSpPr>
          <p:cNvPr id="13" name="Shape 11"/>
          <p:cNvSpPr/>
          <p:nvPr/>
        </p:nvSpPr>
        <p:spPr>
          <a:xfrm>
            <a:off x="4983480" y="1874520"/>
            <a:ext cx="3337560" cy="0"/>
          </a:xfrm>
          <a:prstGeom prst="line">
            <a:avLst/>
          </a:prstGeom>
          <a:noFill/>
          <a:ln w="12700">
            <a:solidFill>
              <a:srgbClr val="E3DDCF"/>
            </a:solidFill>
            <a:prstDash val="solid"/>
          </a:ln>
        </p:spPr>
      </p:sp>
      <p:sp>
        <p:nvSpPr>
          <p:cNvPr id="14" name="Text 12"/>
          <p:cNvSpPr/>
          <p:nvPr/>
        </p:nvSpPr>
        <p:spPr>
          <a:xfrm>
            <a:off x="4983480" y="1947672"/>
            <a:ext cx="3337560" cy="256032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100" b="1" spc="200" kern="0" dirty="0">
                <a:solidFill>
                  <a:schemeClr val="tx2"/>
                </a:solidFill>
                <a:latin typeface="+mn-lt" pitchFamily="34" charset="0"/>
                <a:ea typeface="+mn-lt" pitchFamily="34" charset="-122"/>
                <a:cs typeface="+mn-lt" pitchFamily="34" charset="-120"/>
              </a:rPr>
              <a:t>ORIGINE</a:t>
            </a:r>
            <a:endParaRPr lang="en-US" sz="1100" dirty="0"/>
          </a:p>
        </p:txBody>
      </p:sp>
      <p:sp>
        <p:nvSpPr>
          <p:cNvPr id="15" name="Text 13"/>
          <p:cNvSpPr/>
          <p:nvPr/>
        </p:nvSpPr>
        <p:spPr>
          <a:xfrm>
            <a:off x="4983480" y="2203704"/>
            <a:ext cx="3337560" cy="41148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600" dirty="0">
                <a:solidFill>
                  <a:schemeClr val="tx1"/>
                </a:solidFill>
                <a:latin typeface="+mn-lt" pitchFamily="34" charset="0"/>
                <a:ea typeface="+mn-lt" pitchFamily="34" charset="-122"/>
                <a:cs typeface="+mn-lt" pitchFamily="34" charset="-120"/>
              </a:rPr>
              <a:t>Esplosione reale a Tianjin nel 2015</a:t>
            </a:r>
            <a:endParaRPr lang="en-US" sz="1600" dirty="0"/>
          </a:p>
        </p:txBody>
      </p:sp>
      <p:sp>
        <p:nvSpPr>
          <p:cNvPr id="16" name="Shape 14"/>
          <p:cNvSpPr/>
          <p:nvPr/>
        </p:nvSpPr>
        <p:spPr>
          <a:xfrm>
            <a:off x="4983480" y="2743200"/>
            <a:ext cx="3337560" cy="0"/>
          </a:xfrm>
          <a:prstGeom prst="line">
            <a:avLst/>
          </a:prstGeom>
          <a:noFill/>
          <a:ln w="12700">
            <a:solidFill>
              <a:srgbClr val="E3DDCF"/>
            </a:solidFill>
            <a:prstDash val="solid"/>
          </a:ln>
        </p:spPr>
      </p:sp>
      <p:sp>
        <p:nvSpPr>
          <p:cNvPr id="17" name="Text 15"/>
          <p:cNvSpPr/>
          <p:nvPr/>
        </p:nvSpPr>
        <p:spPr>
          <a:xfrm>
            <a:off x="4983480" y="2816352"/>
            <a:ext cx="3337560" cy="256032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100" b="1" spc="200" kern="0" dirty="0">
                <a:solidFill>
                  <a:schemeClr val="tx2"/>
                </a:solidFill>
                <a:latin typeface="+mn-lt" pitchFamily="34" charset="0"/>
                <a:ea typeface="+mn-lt" pitchFamily="34" charset="-122"/>
                <a:cs typeface="+mn-lt" pitchFamily="34" charset="-120"/>
              </a:rPr>
              <a:t>DIFETTO</a:t>
            </a:r>
            <a:endParaRPr lang="en-US" sz="1100" dirty="0"/>
          </a:p>
        </p:txBody>
      </p:sp>
      <p:sp>
        <p:nvSpPr>
          <p:cNvPr id="18" name="Text 16"/>
          <p:cNvSpPr/>
          <p:nvPr/>
        </p:nvSpPr>
        <p:spPr>
          <a:xfrm>
            <a:off x="4983480" y="3072384"/>
            <a:ext cx="3337560" cy="41148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600" dirty="0">
                <a:solidFill>
                  <a:schemeClr val="tx1"/>
                </a:solidFill>
                <a:latin typeface="+mn-lt" pitchFamily="34" charset="0"/>
                <a:ea typeface="+mn-lt" pitchFamily="34" charset="-122"/>
                <a:cs typeface="+mn-lt" pitchFamily="34" charset="-120"/>
              </a:rPr>
              <a:t>Fatto passare per la guerra in Iran</a:t>
            </a:r>
            <a:endParaRPr lang="en-US" sz="1600" dirty="0"/>
          </a:p>
        </p:txBody>
      </p:sp>
      <p:sp>
        <p:nvSpPr>
          <p:cNvPr id="19" name="Text 17"/>
          <p:cNvSpPr/>
          <p:nvPr/>
        </p:nvSpPr>
        <p:spPr>
          <a:xfrm>
            <a:off x="548640" y="3977640"/>
            <a:ext cx="8046720" cy="50292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650" b="1" dirty="0">
                <a:solidFill>
                  <a:schemeClr val="tx1"/>
                </a:solidFill>
                <a:latin typeface="+mn-lt" pitchFamily="34" charset="0"/>
                <a:ea typeface="+mn-lt" pitchFamily="34" charset="-122"/>
                <a:cs typeface="+mn-lt" pitchFamily="34" charset="-120"/>
              </a:rPr>
              <a:t>Uno è generato dall'IA, l'altro no: nessuno dei due è come sembra.</a:t>
            </a:r>
            <a:endParaRPr lang="en-US" sz="1650" dirty="0"/>
          </a:p>
        </p:txBody>
      </p:sp>
      <p:sp>
        <p:nvSpPr>
          <p:cNvPr id="25" name="Slide Number Placeholder 0"/>
          <p:cNvSpPr>
            <a:spLocks noGrp="1"/>
          </p:cNvSpPr>
          <p:nvPr>
            <p:ph type="sldNum" sz="quarter" idx="4294967295"/>
          </p:nvPr>
        </p:nvSpPr>
        <p:spPr>
          <a:xfrm>
            <a:off x="8092440" y="4754880"/>
            <a:ext cx="548640" cy="274320"/>
          </a:xfrm>
          <a:prstGeom prst="rect">
            <a:avLst/>
          </a:prstGeom>
          <a:extLst>
            <a:ext uri="{C572A759-6A51-4108-AA02-DFA0A04FC94B}">
              <ma14:wrappingTextBoxFlag xmlns:ma14="http://schemas.microsoft.com/office/mac/drawingml/2011/main" val="0"/>
            </a:ext>
          </a:extLst>
        </p:spPr>
        <p:txBody>
          <a:bodyPr/>
          <a:lstStyle>
            <a:lvl1pPr>
              <a:defRPr sz="1100">
                <a:solidFill>
                  <a:schemeClr val="tx2"/>
                </a:solidFill>
              </a:defRPr>
            </a:lvl1pPr>
          </a:lstStyle>
          <a:p>
            <a:pPr algn="r"/>
            <a:fld id="{F7021451-1387-4CA6-816F-3879F97B5CBC}" type="slidenum">
              <a:rPr b="0" lang="en-US"/>
              <a:t>6</a:t>
            </a:fld>
            <a:endParaRPr lang="en-US"/>
          </a:p>
        </p:txBody>
      </p:sp>
    </p:spTree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7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/>
        </p:nvSpPr>
        <p:spPr>
          <a:xfrm>
            <a:off x="548640" y="457200"/>
            <a:ext cx="8046720" cy="292608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300" b="1" spc="300" kern="0" dirty="0">
                <a:solidFill>
                  <a:schemeClr val="accent1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LA FIDUCIA NEI CHATBOT, NEL 2026</a:t>
            </a:r>
            <a:endParaRPr lang="en-US" sz="1300" dirty="0"/>
          </a:p>
        </p:txBody>
      </p:sp>
      <p:sp>
        <p:nvSpPr>
          <p:cNvPr id="3" name="Text 1"/>
          <p:cNvSpPr/>
          <p:nvPr/>
        </p:nvSpPr>
        <p:spPr>
          <a:xfrm>
            <a:off x="548640" y="1554480"/>
            <a:ext cx="2606040" cy="914400"/>
          </a:xfrm>
          <a:prstGeom prst="rect">
            <a:avLst/>
          </a:prstGeom>
          <a:noFill/>
          <a:ln/>
        </p:spPr>
        <p:txBody>
          <a:bodyPr wrap="square" rtlCol="0" anchor="b"/>
          <a:lstStyle/>
          <a:p>
            <a:pPr indent="0" marL="0">
              <a:buNone/>
            </a:pPr>
            <a:r>
              <a:rPr lang="en-US" sz="4800" b="1" dirty="0">
                <a:solidFill>
                  <a:schemeClr val="accent1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20%</a:t>
            </a:r>
            <a:endParaRPr lang="en-US" sz="4800" dirty="0"/>
          </a:p>
        </p:txBody>
      </p:sp>
      <p:sp>
        <p:nvSpPr>
          <p:cNvPr id="4" name="Text 2"/>
          <p:cNvSpPr/>
          <p:nvPr/>
        </p:nvSpPr>
        <p:spPr>
          <a:xfrm>
            <a:off x="548640" y="2606040"/>
            <a:ext cx="2606040" cy="1188720"/>
          </a:xfrm>
          <a:prstGeom prst="rect">
            <a:avLst/>
          </a:prstGeom>
          <a:noFill/>
          <a:ln/>
        </p:spPr>
        <p:txBody>
          <a:bodyPr wrap="square" rtlCol="0" anchor="t"/>
          <a:lstStyle/>
          <a:p>
            <a:pPr indent="0" marL="0">
              <a:lnSpc>
                <a:spcPct val="120000"/>
              </a:lnSpc>
              <a:buNone/>
            </a:pPr>
            <a:r>
              <a:rPr lang="en-US" sz="1500" b="1" dirty="0">
                <a:solidFill>
                  <a:schemeClr val="tx1"/>
                </a:solidFill>
                <a:latin typeface="+mn-lt" pitchFamily="34" charset="0"/>
                <a:ea typeface="+mn-lt" pitchFamily="34" charset="-122"/>
                <a:cs typeface="+mn-lt" pitchFamily="34" charset="-120"/>
              </a:rPr>
              <a:t>fiducia globale nei chatbot IA</a:t>
            </a:r>
            <a:pPr indent="0" marL="0">
              <a:lnSpc>
                <a:spcPct val="120000"/>
              </a:lnSpc>
              <a:buNone/>
            </a:pPr>
            <a:r>
              <a:rPr lang="en-US" sz="1500" dirty="0">
                <a:solidFill>
                  <a:schemeClr val="tx2"/>
                </a:solidFill>
                <a:latin typeface="+mn-lt" pitchFamily="34" charset="0"/>
                <a:ea typeface="+mn-lt" pitchFamily="34" charset="-122"/>
                <a:cs typeface="+mn-lt" pitchFamily="34" charset="-120"/>
              </a:rPr>
              <a:t>: Per le notizie, secondo il Reuters Institute</a:t>
            </a:r>
            <a:endParaRPr lang="en-US" sz="1500" dirty="0"/>
          </a:p>
        </p:txBody>
      </p:sp>
      <p:sp>
        <p:nvSpPr>
          <p:cNvPr id="5" name="Text 3"/>
          <p:cNvSpPr/>
          <p:nvPr/>
        </p:nvSpPr>
        <p:spPr>
          <a:xfrm>
            <a:off x="3291840" y="1554480"/>
            <a:ext cx="2606040" cy="914400"/>
          </a:xfrm>
          <a:prstGeom prst="rect">
            <a:avLst/>
          </a:prstGeom>
          <a:noFill/>
          <a:ln/>
        </p:spPr>
        <p:txBody>
          <a:bodyPr wrap="square" rtlCol="0" anchor="b"/>
          <a:lstStyle/>
          <a:p>
            <a:pPr indent="0" marL="0">
              <a:buNone/>
            </a:pPr>
            <a:r>
              <a:rPr lang="en-US" sz="4800" b="1" dirty="0">
                <a:solidFill>
                  <a:schemeClr val="accent1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37%</a:t>
            </a:r>
            <a:endParaRPr lang="en-US" sz="4800" dirty="0"/>
          </a:p>
        </p:txBody>
      </p:sp>
      <p:sp>
        <p:nvSpPr>
          <p:cNvPr id="6" name="Text 4"/>
          <p:cNvSpPr/>
          <p:nvPr/>
        </p:nvSpPr>
        <p:spPr>
          <a:xfrm>
            <a:off x="3291840" y="2606040"/>
            <a:ext cx="2606040" cy="1188720"/>
          </a:xfrm>
          <a:prstGeom prst="rect">
            <a:avLst/>
          </a:prstGeom>
          <a:noFill/>
          <a:ln/>
        </p:spPr>
        <p:txBody>
          <a:bodyPr wrap="square" rtlCol="0" anchor="t"/>
          <a:lstStyle/>
          <a:p>
            <a:pPr indent="0" marL="0">
              <a:lnSpc>
                <a:spcPct val="120000"/>
              </a:lnSpc>
              <a:buNone/>
            </a:pPr>
            <a:r>
              <a:rPr lang="en-US" sz="1500" b="1" dirty="0">
                <a:solidFill>
                  <a:schemeClr val="tx1"/>
                </a:solidFill>
                <a:latin typeface="+mn-lt" pitchFamily="34" charset="0"/>
                <a:ea typeface="+mn-lt" pitchFamily="34" charset="-122"/>
                <a:cs typeface="+mn-lt" pitchFamily="34" charset="-120"/>
              </a:rPr>
              <a:t>fiducia nelle notizie in generale</a:t>
            </a:r>
            <a:pPr indent="0" marL="0">
              <a:lnSpc>
                <a:spcPct val="120000"/>
              </a:lnSpc>
              <a:buNone/>
            </a:pPr>
            <a:r>
              <a:rPr lang="en-US" sz="1500" dirty="0">
                <a:solidFill>
                  <a:schemeClr val="tx2"/>
                </a:solidFill>
                <a:latin typeface="+mn-lt" pitchFamily="34" charset="0"/>
                <a:ea typeface="+mn-lt" pitchFamily="34" charset="-122"/>
                <a:cs typeface="+mn-lt" pitchFamily="34" charset="-120"/>
              </a:rPr>
              <a:t>: Il confronto dello stesso rapporto</a:t>
            </a:r>
            <a:endParaRPr lang="en-US" sz="1500" dirty="0"/>
          </a:p>
        </p:txBody>
      </p:sp>
      <p:sp>
        <p:nvSpPr>
          <p:cNvPr id="7" name="Text 5"/>
          <p:cNvSpPr/>
          <p:nvPr/>
        </p:nvSpPr>
        <p:spPr>
          <a:xfrm>
            <a:off x="6035040" y="1554480"/>
            <a:ext cx="2606040" cy="914400"/>
          </a:xfrm>
          <a:prstGeom prst="rect">
            <a:avLst/>
          </a:prstGeom>
          <a:noFill/>
          <a:ln/>
        </p:spPr>
        <p:txBody>
          <a:bodyPr wrap="square" rtlCol="0" anchor="b"/>
          <a:lstStyle/>
          <a:p>
            <a:pPr indent="0" marL="0">
              <a:buNone/>
            </a:pPr>
            <a:r>
              <a:rPr lang="en-US" sz="4800" b="1" dirty="0">
                <a:solidFill>
                  <a:schemeClr val="accent1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6%</a:t>
            </a:r>
            <a:endParaRPr lang="en-US" sz="4800" dirty="0"/>
          </a:p>
        </p:txBody>
      </p:sp>
      <p:sp>
        <p:nvSpPr>
          <p:cNvPr id="8" name="Text 6"/>
          <p:cNvSpPr/>
          <p:nvPr/>
        </p:nvSpPr>
        <p:spPr>
          <a:xfrm>
            <a:off x="6035040" y="2606040"/>
            <a:ext cx="2606040" cy="1188720"/>
          </a:xfrm>
          <a:prstGeom prst="rect">
            <a:avLst/>
          </a:prstGeom>
          <a:noFill/>
          <a:ln/>
        </p:spPr>
        <p:txBody>
          <a:bodyPr wrap="square" rtlCol="0" anchor="t"/>
          <a:lstStyle/>
          <a:p>
            <a:pPr indent="0" marL="0">
              <a:lnSpc>
                <a:spcPct val="120000"/>
              </a:lnSpc>
              <a:buNone/>
            </a:pPr>
            <a:r>
              <a:rPr lang="en-US" sz="1500" b="1" dirty="0">
                <a:solidFill>
                  <a:schemeClr val="tx1"/>
                </a:solidFill>
                <a:latin typeface="+mn-lt" pitchFamily="34" charset="0"/>
                <a:ea typeface="+mn-lt" pitchFamily="34" charset="-122"/>
                <a:cs typeface="+mn-lt" pitchFamily="34" charset="-120"/>
              </a:rPr>
              <a:t>fiducia nei chatbot nel Regno Unito</a:t>
            </a:r>
            <a:pPr indent="0" marL="0">
              <a:lnSpc>
                <a:spcPct val="120000"/>
              </a:lnSpc>
              <a:buNone/>
            </a:pPr>
            <a:r>
              <a:rPr lang="en-US" sz="1500" dirty="0">
                <a:solidFill>
                  <a:schemeClr val="tx2"/>
                </a:solidFill>
                <a:latin typeface="+mn-lt" pitchFamily="34" charset="0"/>
                <a:ea typeface="+mn-lt" pitchFamily="34" charset="-122"/>
                <a:cs typeface="+mn-lt" pitchFamily="34" charset="-120"/>
              </a:rPr>
              <a:t>: Il dato più basso rilevato dal rapporto</a:t>
            </a:r>
            <a:endParaRPr lang="en-US" sz="1500" dirty="0"/>
          </a:p>
        </p:txBody>
      </p:sp>
      <p:sp>
        <p:nvSpPr>
          <p:cNvPr id="25" name="Slide Number Placeholder 0"/>
          <p:cNvSpPr>
            <a:spLocks noGrp="1"/>
          </p:cNvSpPr>
          <p:nvPr>
            <p:ph type="sldNum" sz="quarter" idx="4294967295"/>
          </p:nvPr>
        </p:nvSpPr>
        <p:spPr>
          <a:xfrm>
            <a:off x="8092440" y="4754880"/>
            <a:ext cx="548640" cy="274320"/>
          </a:xfrm>
          <a:prstGeom prst="rect">
            <a:avLst/>
          </a:prstGeom>
          <a:extLst>
            <a:ext uri="{C572A759-6A51-4108-AA02-DFA0A04FC94B}">
              <ma14:wrappingTextBoxFlag xmlns:ma14="http://schemas.microsoft.com/office/mac/drawingml/2011/main" val="0"/>
            </a:ext>
          </a:extLst>
        </p:spPr>
        <p:txBody>
          <a:bodyPr/>
          <a:lstStyle>
            <a:lvl1pPr>
              <a:defRPr sz="1100">
                <a:solidFill>
                  <a:schemeClr val="tx2"/>
                </a:solidFill>
              </a:defRPr>
            </a:lvl1pPr>
          </a:lstStyle>
          <a:p>
            <a:pPr algn="r"/>
            <a:fld id="{F7021451-1387-4CA6-816F-3879F97B5CBC}" type="slidenum">
              <a:rPr b="0" lang="en-US"/>
              <a:t>7</a:t>
            </a:fld>
            <a:endParaRPr lang="en-US"/>
          </a:p>
        </p:txBody>
      </p:sp>
    </p:spTree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8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/>
        </p:nvSpPr>
        <p:spPr>
          <a:xfrm>
            <a:off x="548640" y="457200"/>
            <a:ext cx="8046720" cy="292608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300" b="1" spc="300" kern="0" dirty="0">
                <a:solidFill>
                  <a:srgbClr val="E58278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IL COLPO DI SCENA</a:t>
            </a:r>
            <a:endParaRPr lang="en-US" sz="1300" dirty="0"/>
          </a:p>
        </p:txBody>
      </p:sp>
      <p:sp>
        <p:nvSpPr>
          <p:cNvPr id="3" name="Text 1"/>
          <p:cNvSpPr/>
          <p:nvPr/>
        </p:nvSpPr>
        <p:spPr>
          <a:xfrm>
            <a:off x="548640" y="1371600"/>
            <a:ext cx="8046720" cy="1920240"/>
          </a:xfrm>
          <a:prstGeom prst="rect">
            <a:avLst/>
          </a:prstGeom>
          <a:noFill/>
          <a:ln/>
        </p:spPr>
        <p:txBody>
          <a:bodyPr wrap="square" rtlCol="0" anchor="b"/>
          <a:lstStyle/>
          <a:p>
            <a:pPr indent="0" marL="0">
              <a:lnSpc>
                <a:spcPct val="105000"/>
              </a:lnSpc>
              <a:buNone/>
            </a:pPr>
            <a:r>
              <a:rPr lang="en-US" sz="5000" b="1" dirty="0">
                <a:solidFill>
                  <a:schemeClr val="bg1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Uno scatto vero, riscritto dall'intelligenza artificiale.</a:t>
            </a:r>
            <a:endParaRPr lang="en-US" sz="5000" dirty="0"/>
          </a:p>
        </p:txBody>
      </p:sp>
      <p:sp>
        <p:nvSpPr>
          <p:cNvPr id="4" name="Text 2"/>
          <p:cNvSpPr/>
          <p:nvPr/>
        </p:nvSpPr>
        <p:spPr>
          <a:xfrm>
            <a:off x="548640" y="3474720"/>
            <a:ext cx="7498080" cy="100584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lnSpc>
                <a:spcPct val="125000"/>
              </a:lnSpc>
              <a:buNone/>
            </a:pPr>
            <a:r>
              <a:rPr lang="en-US" sz="1750" dirty="0">
                <a:solidFill>
                  <a:srgbClr val="D8D6CF"/>
                </a:solidFill>
                <a:latin typeface="+mn-lt" pitchFamily="34" charset="0"/>
                <a:ea typeface="+mn-lt" pitchFamily="34" charset="-122"/>
                <a:cs typeface="+mn-lt" pitchFamily="34" charset="-120"/>
              </a:rPr>
              <a:t>Il rilevatore Sightengine ha giudicato </a:t>
            </a:r>
            <a:pPr indent="0" marL="0">
              <a:lnSpc>
                <a:spcPct val="125000"/>
              </a:lnSpc>
              <a:buNone/>
            </a:pPr>
            <a:r>
              <a:rPr lang="en-US" sz="1750" b="1" dirty="0">
                <a:solidFill>
                  <a:schemeClr val="bg1"/>
                </a:solidFill>
                <a:latin typeface="+mn-lt" pitchFamily="34" charset="0"/>
                <a:ea typeface="+mn-lt" pitchFamily="34" charset="-122"/>
                <a:cs typeface="+mn-lt" pitchFamily="34" charset="-120"/>
              </a:rPr>
              <a:t>al 99% probabile</a:t>
            </a:r>
            <a:pPr indent="0" marL="0">
              <a:lnSpc>
                <a:spcPct val="125000"/>
              </a:lnSpc>
              <a:buNone/>
            </a:pPr>
            <a:r>
              <a:rPr lang="en-US" sz="1750" dirty="0">
                <a:solidFill>
                  <a:srgbClr val="D8D6CF"/>
                </a:solidFill>
                <a:latin typeface="+mn-lt" pitchFamily="34" charset="0"/>
                <a:ea typeface="+mn-lt" pitchFamily="34" charset="-122"/>
                <a:cs typeface="+mn-lt" pitchFamily="34" charset="-120"/>
              </a:rPr>
              <a:t> che la colorizzazione IA di uno scatto autentico del 1944 fosse generata da zero.</a:t>
            </a:r>
            <a:endParaRPr lang="en-US" sz="1750" dirty="0"/>
          </a:p>
        </p:txBody>
      </p:sp>
      <p:sp>
        <p:nvSpPr>
          <p:cNvPr id="25" name="Slide Number Placeholder 0"/>
          <p:cNvSpPr>
            <a:spLocks noGrp="1"/>
          </p:cNvSpPr>
          <p:nvPr>
            <p:ph type="sldNum" sz="quarter" idx="4294967295"/>
          </p:nvPr>
        </p:nvSpPr>
        <p:spPr>
          <a:xfrm>
            <a:off x="8092440" y="4754880"/>
            <a:ext cx="548640" cy="274320"/>
          </a:xfrm>
          <a:prstGeom prst="rect">
            <a:avLst/>
          </a:prstGeom>
          <a:extLst>
            <a:ext uri="{C572A759-6A51-4108-AA02-DFA0A04FC94B}">
              <ma14:wrappingTextBoxFlag xmlns:ma14="http://schemas.microsoft.com/office/mac/drawingml/2011/main" val="0"/>
            </a:ext>
          </a:extLst>
        </p:spPr>
        <p:txBody>
          <a:bodyPr/>
          <a:lstStyle>
            <a:lvl1pPr>
              <a:defRPr sz="1100">
                <a:solidFill>
                  <a:srgbClr val="D7E4DF"/>
                </a:solidFill>
              </a:defRPr>
            </a:lvl1pPr>
          </a:lstStyle>
          <a:p>
            <a:pPr algn="r"/>
            <a:fld id="{F7021451-1387-4CA6-816F-3879F97B5CBC}" type="slidenum">
              <a:rPr b="0" lang="en-US"/>
              <a:t>8</a:t>
            </a:fld>
            <a:endParaRPr lang="en-US"/>
          </a:p>
        </p:txBody>
      </p:sp>
    </p:spTree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9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/>
        </p:nvSpPr>
        <p:spPr>
          <a:xfrm>
            <a:off x="548640" y="457200"/>
            <a:ext cx="8046720" cy="292608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300" b="1" spc="300" kern="0" dirty="0">
                <a:solidFill>
                  <a:schemeClr val="accent6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ALLA CLASSE</a:t>
            </a:r>
            <a:endParaRPr lang="en-US" sz="1300" dirty="0"/>
          </a:p>
        </p:txBody>
      </p:sp>
      <p:sp>
        <p:nvSpPr>
          <p:cNvPr id="3" name="Text 1"/>
          <p:cNvSpPr/>
          <p:nvPr/>
        </p:nvSpPr>
        <p:spPr>
          <a:xfrm>
            <a:off x="548640" y="960120"/>
            <a:ext cx="7863840" cy="914400"/>
          </a:xfrm>
          <a:prstGeom prst="rect">
            <a:avLst/>
          </a:prstGeom>
          <a:noFill/>
          <a:ln/>
        </p:spPr>
        <p:txBody>
          <a:bodyPr wrap="square" rtlCol="0" anchor="t"/>
          <a:lstStyle/>
          <a:p>
            <a:pPr indent="0" marL="0">
              <a:buNone/>
            </a:pPr>
            <a:r>
              <a:rPr lang="en-US" sz="3000" b="1" dirty="0">
                <a:solidFill>
                  <a:schemeClr val="tx1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Cosa ha reinventato l'IA nella foto del 1944?</a:t>
            </a:r>
            <a:endParaRPr lang="en-US" sz="3000" dirty="0"/>
          </a:p>
        </p:txBody>
      </p:sp>
      <p:sp>
        <p:nvSpPr>
          <p:cNvPr id="4" name="Text 2"/>
          <p:cNvSpPr/>
          <p:nvPr/>
        </p:nvSpPr>
        <p:spPr>
          <a:xfrm>
            <a:off x="548640" y="2148840"/>
            <a:ext cx="6583680" cy="594360"/>
          </a:xfrm>
          <a:prstGeom prst="roundRect">
            <a:avLst>
              <a:gd name="adj" fmla="val 9231"/>
            </a:avLst>
          </a:prstGeom>
          <a:solidFill>
            <a:srgbClr val="F7EEDD"/>
          </a:solidFill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800" b="1" dirty="0">
                <a:solidFill>
                  <a:schemeClr val="accent6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A</a:t>
            </a:r>
            <a:pPr indent="0" marL="0">
              <a:buNone/>
            </a:pPr>
            <a:r>
              <a:rPr lang="en-US" sz="1600" dirty="0">
                <a:solidFill>
                  <a:schemeClr val="tx1"/>
                </a:solidFill>
                <a:latin typeface="+mn-lt" pitchFamily="34" charset="0"/>
                <a:ea typeface="+mn-lt" pitchFamily="34" charset="-122"/>
                <a:cs typeface="+mn-lt" pitchFamily="34" charset="-120"/>
              </a:rPr>
              <a:t>   La didascalia, con una data diversa</a:t>
            </a:r>
            <a:endParaRPr lang="en-US" sz="1800" dirty="0"/>
          </a:p>
        </p:txBody>
      </p:sp>
      <p:sp>
        <p:nvSpPr>
          <p:cNvPr id="5" name="Text 3"/>
          <p:cNvSpPr/>
          <p:nvPr/>
        </p:nvSpPr>
        <p:spPr>
          <a:xfrm>
            <a:off x="548640" y="2926080"/>
            <a:ext cx="6583680" cy="594360"/>
          </a:xfrm>
          <a:prstGeom prst="roundRect">
            <a:avLst>
              <a:gd name="adj" fmla="val 9231"/>
            </a:avLst>
          </a:prstGeom>
          <a:solidFill>
            <a:srgbClr val="F7EEDD"/>
          </a:solidFill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800" b="1" dirty="0">
                <a:solidFill>
                  <a:schemeClr val="accent6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B</a:t>
            </a:r>
            <a:pPr indent="0" marL="0">
              <a:buNone/>
            </a:pPr>
            <a:r>
              <a:rPr lang="en-US" sz="1600" dirty="0">
                <a:solidFill>
                  <a:schemeClr val="tx1"/>
                </a:solidFill>
                <a:latin typeface="+mn-lt" pitchFamily="34" charset="0"/>
                <a:ea typeface="+mn-lt" pitchFamily="34" charset="-122"/>
                <a:cs typeface="+mn-lt" pitchFamily="34" charset="-120"/>
              </a:rPr>
              <a:t>   Tazze, luce e volti</a:t>
            </a:r>
            <a:endParaRPr lang="en-US" sz="1800" dirty="0"/>
          </a:p>
        </p:txBody>
      </p:sp>
      <p:sp>
        <p:nvSpPr>
          <p:cNvPr id="6" name="Text 4"/>
          <p:cNvSpPr/>
          <p:nvPr/>
        </p:nvSpPr>
        <p:spPr>
          <a:xfrm>
            <a:off x="548640" y="3703320"/>
            <a:ext cx="6583680" cy="594360"/>
          </a:xfrm>
          <a:prstGeom prst="roundRect">
            <a:avLst>
              <a:gd name="adj" fmla="val 9231"/>
            </a:avLst>
          </a:prstGeom>
          <a:solidFill>
            <a:srgbClr val="F7EEDD"/>
          </a:solidFill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800" b="1" dirty="0">
                <a:solidFill>
                  <a:schemeClr val="accent6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C</a:t>
            </a:r>
            <a:pPr indent="0" marL="0">
              <a:buNone/>
            </a:pPr>
            <a:r>
              <a:rPr lang="en-US" sz="1600" dirty="0">
                <a:solidFill>
                  <a:schemeClr val="tx1"/>
                </a:solidFill>
                <a:latin typeface="+mn-lt" pitchFamily="34" charset="0"/>
                <a:ea typeface="+mn-lt" pitchFamily="34" charset="-122"/>
                <a:cs typeface="+mn-lt" pitchFamily="34" charset="-120"/>
              </a:rPr>
              <a:t>   La scuola frequentata dai bambini</a:t>
            </a:r>
            <a:endParaRPr lang="en-US" sz="1800" dirty="0"/>
          </a:p>
        </p:txBody>
      </p:sp>
      <p:sp>
        <p:nvSpPr>
          <p:cNvPr id="25" name="Slide Number Placeholder 0"/>
          <p:cNvSpPr>
            <a:spLocks noGrp="1"/>
          </p:cNvSpPr>
          <p:nvPr>
            <p:ph type="sldNum" sz="quarter" idx="4294967295"/>
          </p:nvPr>
        </p:nvSpPr>
        <p:spPr>
          <a:xfrm>
            <a:off x="8092440" y="4754880"/>
            <a:ext cx="548640" cy="274320"/>
          </a:xfrm>
          <a:prstGeom prst="rect">
            <a:avLst/>
          </a:prstGeom>
          <a:extLst>
            <a:ext uri="{C572A759-6A51-4108-AA02-DFA0A04FC94B}">
              <ma14:wrappingTextBoxFlag xmlns:ma14="http://schemas.microsoft.com/office/mac/drawingml/2011/main" val="0"/>
            </a:ext>
          </a:extLst>
        </p:spPr>
        <p:txBody>
          <a:bodyPr/>
          <a:lstStyle>
            <a:lvl1pPr>
              <a:defRPr sz="1100">
                <a:solidFill>
                  <a:schemeClr val="tx2"/>
                </a:solidFill>
              </a:defRPr>
            </a:lvl1pPr>
          </a:lstStyle>
          <a:p>
            <a:pPr algn="r"/>
            <a:fld id="{F7021451-1387-4CA6-816F-3879F97B5CBC}" type="slidenum">
              <a:rPr b="0" lang="en-US"/>
              <a:t>9</a:t>
            </a:fld>
            <a:endParaRPr lang="en-US"/>
          </a:p>
        </p:txBody>
      </p:sp>
    </p:spTree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0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/>
        </p:nvSpPr>
        <p:spPr>
          <a:xfrm>
            <a:off x="548640" y="457200"/>
            <a:ext cx="8046720" cy="292608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300" b="1" spc="300" kern="0" dirty="0">
                <a:solidFill>
                  <a:srgbClr val="D7E4DF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PER APPROFONDIRE</a:t>
            </a:r>
            <a:endParaRPr lang="en-US" sz="1300" dirty="0"/>
          </a:p>
        </p:txBody>
      </p:sp>
      <p:sp>
        <p:nvSpPr>
          <p:cNvPr id="3" name="Text 1"/>
          <p:cNvSpPr/>
          <p:nvPr/>
        </p:nvSpPr>
        <p:spPr>
          <a:xfrm>
            <a:off x="548640" y="1463040"/>
            <a:ext cx="8046720" cy="1554480"/>
          </a:xfrm>
          <a:prstGeom prst="rect">
            <a:avLst/>
          </a:prstGeom>
          <a:noFill/>
          <a:ln/>
        </p:spPr>
        <p:txBody>
          <a:bodyPr wrap="square" rtlCol="0" anchor="b"/>
          <a:lstStyle/>
          <a:p>
            <a:pPr indent="0" marL="0">
              <a:lnSpc>
                <a:spcPct val="108000"/>
              </a:lnSpc>
              <a:buNone/>
            </a:pPr>
            <a:r>
              <a:rPr lang="en-US" sz="4000" b="1" dirty="0">
                <a:solidFill>
                  <a:schemeClr val="bg1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Chiaro in 30 secondi.</a:t>
            </a:r>
            <a:endParaRPr lang="en-US" sz="4000" dirty="0"/>
          </a:p>
          <a:p>
            <a:pPr indent="0" marL="0">
              <a:lnSpc>
                <a:spcPct val="108000"/>
              </a:lnSpc>
              <a:buNone/>
            </a:pPr>
            <a:r>
              <a:rPr lang="en-US" sz="4000" b="1" dirty="0">
                <a:solidFill>
                  <a:schemeClr val="bg1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Tuo in 10 minuti.</a:t>
            </a:r>
            <a:endParaRPr lang="en-US" sz="4000" dirty="0"/>
          </a:p>
        </p:txBody>
      </p:sp>
      <p:sp>
        <p:nvSpPr>
          <p:cNvPr id="4" name="Text 2"/>
          <p:cNvSpPr/>
          <p:nvPr/>
        </p:nvSpPr>
        <p:spPr>
          <a:xfrm>
            <a:off x="548640" y="3200400"/>
            <a:ext cx="8046720" cy="54864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700" dirty="0">
                <a:solidFill>
                  <a:srgbClr val="D7E4DF"/>
                </a:solidFill>
                <a:latin typeface="+mn-lt" pitchFamily="34" charset="0"/>
                <a:ea typeface="+mn-lt" pitchFamily="34" charset="-122"/>
                <a:cs typeface="+mn-lt" pitchFamily="34" charset="-120"/>
              </a:rPr>
              <a:t>Leggi il Recap completo su Recaplica </a:t>
            </a:r>
            <a:pPr indent="0" marL="0">
              <a:buNone/>
            </a:pPr>
            <a:r>
              <a:rPr lang="en-US" sz="1700" b="1" dirty="0">
                <a:solidFill>
                  <a:schemeClr val="bg1"/>
                </a:solidFill>
                <a:latin typeface="+mn-lt" pitchFamily="34" charset="0"/>
                <a:ea typeface="+mn-lt" pitchFamily="34" charset="-122"/>
                <a:cs typeface="+mn-lt" pitchFamily="34" charset="-120"/>
              </a:rPr>
              <a:t>recaplica.com/it/tecnologia/intelligenza-artificiale-cultura-pop/</a:t>
            </a:r>
            <a:endParaRPr lang="en-US" sz="1700" dirty="0"/>
          </a:p>
        </p:txBody>
      </p:sp>
      <p:sp>
        <p:nvSpPr>
          <p:cNvPr id="5" name="Text 3"/>
          <p:cNvSpPr/>
          <p:nvPr/>
        </p:nvSpPr>
        <p:spPr>
          <a:xfrm>
            <a:off x="548640" y="4251960"/>
            <a:ext cx="8046720" cy="68580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lnSpc>
                <a:spcPct val="125000"/>
              </a:lnSpc>
              <a:buNone/>
            </a:pPr>
            <a:r>
              <a:rPr lang="en-US" sz="1250" b="1" dirty="0">
                <a:solidFill>
                  <a:schemeClr val="tx1"/>
                </a:solidFill>
                <a:latin typeface="+mn-lt" pitchFamily="34" charset="0"/>
                <a:ea typeface="+mn-lt" pitchFamily="34" charset="-122"/>
                <a:cs typeface="+mn-lt" pitchFamily="34" charset="-120"/>
              </a:rPr>
              <a:t>Fonti: </a:t>
            </a:r>
            <a:pPr indent="0" marL="0">
              <a:lnSpc>
                <a:spcPct val="125000"/>
              </a:lnSpc>
              <a:buNone/>
            </a:pPr>
            <a:r>
              <a:rPr lang="en-US" sz="1250" dirty="0">
                <a:solidFill>
                  <a:schemeClr val="tx2"/>
                </a:solidFill>
                <a:latin typeface="+mn-lt" pitchFamily="34" charset="0"/>
                <a:ea typeface="+mn-lt" pitchFamily="34" charset="-122"/>
                <a:cs typeface="+mn-lt" pitchFamily="34" charset="-120"/>
              </a:rPr>
              <a:t>Poynter · UNESCO · Reuters Institute · Lead Stories</a:t>
            </a:r>
            <a:endParaRPr lang="en-US" sz="1250" dirty="0"/>
          </a:p>
        </p:txBody>
      </p:sp>
    </p:spTree>
  </p:cSld>
  <p:clrMapOvr>
    <a:masterClrMapping/>
  </p:clrMapOvr>
</p:sld>
</file>

<file path=ppt/theme/theme1.xml><?xml version="1.0" encoding="utf-8"?>
<a:theme xmlns:a="http://schemas.openxmlformats.org/drawingml/2006/main" name="Recaplica">
  <a:themeElements>
    <a:clrScheme name="Recaplica">
      <a:dk1>
        <a:srgbClr val="161D27"/>
      </a:dk1>
      <a:lt1>
        <a:srgbClr val="FAF8F3"/>
      </a:lt1>
      <a:dk2>
        <a:srgbClr val="56616E"/>
      </a:dk2>
      <a:lt2>
        <a:srgbClr val="FFFFFF"/>
      </a:lt2>
      <a:accent1>
        <a:srgbClr val="0B6B5C"/>
      </a:accent1>
      <a:accent2>
        <a:srgbClr val="FFD435"/>
      </a:accent2>
      <a:accent3>
        <a:srgbClr val="2C4A9E"/>
      </a:accent3>
      <a:accent4>
        <a:srgbClr val="4F6414"/>
      </a:accent4>
      <a:accent5>
        <a:srgbClr val="A12B22"/>
      </a:accent5>
      <a:accent6>
        <a:srgbClr val="8A4B10"/>
      </a:accent6>
      <a:hlink>
        <a:srgbClr val="0B6B5C"/>
      </a:hlink>
      <a:folHlink>
        <a:srgbClr val="084F44"/>
      </a:folHlink>
    </a:clrScheme>
    <a:fontScheme name="Recaplica">
      <a:majorFont>
        <a:latin typeface="Bricolage Grotesque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Atkinson Hyperlegible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0</TotalTime>
  <Words>0</Words>
  <Application>Microsoft Office PowerPoint</Application>
  <PresentationFormat>On-screen Show (16:9)</PresentationFormat>
  <Paragraphs>0</Paragraphs>
  <Slides>10</Slides>
  <Notes>10</Notes>
  <HiddenSlides>0</HiddenSlides>
  <MMClips>0</MMClips>
  <ScaleCrop>false</ScaleCrop>
  <HeadingPairs>
    <vt:vector size="6" baseType="variant">
      <vt:variant>
        <vt:lpstr>Fonts Used</vt:lpstr>
      </vt:variant>
      <vt:variant>
        <vt:i4>2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10</vt:i4>
      </vt:variant>
    </vt:vector>
  </HeadingPairs>
  <TitlesOfParts>
    <vt:vector size="13" baseType="lpstr">
      <vt:lpstr>Arial</vt:lpstr>
      <vt:lpstr>Calibri</vt:lpstr>
      <vt:lpstr>Office Theme</vt:lpstr>
      <vt:lpstr>Slide 1</vt:lpstr>
      <vt:lpstr>Slide 2</vt:lpstr>
      <vt:lpstr>Slide 3</vt:lpstr>
      <vt:lpstr>Slide 4</vt:lpstr>
      <vt:lpstr>Slide 5</vt:lpstr>
      <vt:lpstr>Slide 6</vt:lpstr>
      <vt:lpstr>Slide 7</vt:lpstr>
      <vt:lpstr>Slide 8</vt:lpstr>
      <vt:lpstr>Slide 9</vt:lpstr>
      <vt:lpstr>Slide 10</vt:lpstr>
    </vt:vector>
  </TitlesOfParts>
  <Company>recaplica.com</Company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Intelligenza artificiale e cultura pop: quando i contenuti sintetici riscrivono la storia — Recap</dc:title>
  <dc:subject>PptxGenJS Presentation</dc:subject>
  <dc:creator>Recaplica</dc:creator>
  <cp:lastModifiedBy>Recaplica</cp:lastModifiedBy>
  <cp:revision>1</cp:revision>
  <dcterms:created xsi:type="dcterms:W3CDTF">2026-09-20T19:29:29Z</dcterms:created>
  <dcterms:modified xsi:type="dcterms:W3CDTF">2026-09-20T19:29:29Z</dcterms:modified>
</cp:coreProperties>
</file>