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impianto fotovoltaico trasforma la luce del sole in elettricità grazie all'effetto fotovoltaico, un fenomeno fisico che avviene dentro celle di materiale semiconduttore, di solito silicio. Oggi vediamo come nasce la corrente, quali famiglie di celle esistono, dove si installa un impianto e da cosa dipende la resa.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la luce del sole colpisce un materiale semiconduttore, tipicamente silicio trattato chimicamente, libera elettroni e genera una corrente continua, ed è l'effetto fotovoltaico. Le singole celle vengono assemblate in un pannello, il modulo; più pannelli si collegano in serie formando una stringa; un inverter trasforma la corrente continua in corrente alternata, quella usata dagli elettrodomestici di casa e immessa in rete.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singole celle vengono assemblate in un pannello, il modulo; più pannelli si collegano in serie formando una stringa; un inverter trasforma infine la corrente continua prodotta in corrente alternata, quella usata dagli elettrodomestici di casa e immessa in rete. In un impianto connesso alla rete l'energia prodotta e non consumata subito viene immessa in rete.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fotosintesi clorofilliana la luce diventa energia chimica immagazzinata in una molecola di zucchero. Nell'effetto fotovoltaico diventa subito un flusso di elettroni che si misura come corrente elettrica, senza passaggi chimici intermedi.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2025 il silicio in wafer copriva circa il 98% della produzione mondiale di moduli, mentre il film sottile rappresentava tra il 2 e il 3% del mercato. Le tecnologie di terza generazione non sono ancora rilevanti nel mercato di massa, ma il record di laboratorio del tandem con silicio, aggiornato al 2026, è del 35,2%, contro il 28,1% di una singola cella al silicio monocristallino. I record di laboratorio non vanno confusi con l'efficienza dei pannelli in commercio, sempre più bassa.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2025 la produzione mondiale di moduli fotovoltaici è stata di circa 706 GWp, di cui 690 GWp in silicio monocristallino e zero in silicio policristallino, praticamente sparito dalla produzione industriale su larga scala. L'efficienza commerciale media dei moduli monocristallini è salita da circa il 17% a poco meno del 25% tra il 2016 e il 2026 circa. Le tecnologie n-type TOPCon e Heterojunction stanno sostituendo la precedente tecnologia p-type PERC come standard di mercato.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terminologia (integrato, parzialmente integrato, non integrato) nasce dal vecchio Conto Energia, chiuso definitivamente dal 2013, e le tariffe di quel programma non hanno più alcun valore; le tre categorie restano però utili per descrivere come un impianto è fisicamente installato. Un impianto può stare su tetto, facciata o terreno. A queste configurazioni si aggiungono gli impianti agrivoltaici, che combinano produzione elettrica e attività agricola sullo stesso terreno, e i sistemi galleggianti su specchi d'acqua.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grande maggioranza degli impianti italiani è connessa alla rete, e il 98% dei sistemi lo è in bassa tensione secondo il rapporto IEA-PVPS 2024; l'energia prodotta e non consumata subito viene immessa in rete e può essere venduta. Gli impianti isolati, o stand-alone, non sono collegati alla rete e generano corrente continua usata direttamente per bisogni specifici, come il pompaggio dell'acqua, l'illuminazione o la refrigerazione, tipicamente in siti senza allaccio.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rapporto IEA-PVPS sull'Italia, a fine 2024 la capacità cumulata nazionale era di 37 GW, con 6,7 GW di nuova potenza installata durante l'anno e 278.423 nuovi impianti, per un totale di 1,88 milioni di installazioni; il 55% si trova nell'Italia settentrionale. Nel 2024 il fotovoltaico ha generato 36 TWh di elettricità, circa l'11,5% dei consumi elettrici nazionali, e il piano nazionale citato dal rapporto punta a 80 GW entro il 2030. A fine marzo 2026 la capacità cumulata ha sfiorato i 45 GW. Chi installa un impianto fotovoltaico o un sistema di accumulo deve comunicarlo all'ENEA; per i soli sistemi di accumulo l'obbligo si applica dal 1° gennaio 2019. Sul fronte degli incentivi, per le spese sostenute nel 2025 e nel 2026 la detrazione Irpef vale il 50% sull'abitazione principale e il 36% negli altri casi, con un limite di spesa di 96.000 euro; l'energia immessa in rete si vende al GSE con il Ritiro Dedicato, perché lo Scambio sul Posto è chiuso alle nuove adesioni dal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Italia l'orientamento ottimale è generalmente verso Sud, azimut 180°, perché alla nostra latitudine è la direzione da cui arriva la maggiore quantità di luce solare diretta nel corso della giornata. L'inclinazione ottimale non è un numero unico valido ovunque, varia con la latitudine del sito e cambia leggermente anche per alberi, edifici vicini o montagne all'orizzonte. PVGIS, sviluppato dal Joint Research Centre della Commissione Europea, è gratuito e senza registrazione, stima la produzione attesa per qualunque punto geografico a partire da dati satellitari con copertura 2014-2024 e include le funzioni Optimize slope e Optimize slope and azimuth.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lo stesso principio fisico per cui, nei calcoli PVGIS, tra le grandezze considerate ci sono sia l'irraggiamento diretto sia quello diffuso. Un secondo falso mito riguarda la geografia, perché il fotovoltaico non è una faccenda solo del Sud Italia, e infatti il 55% degli impianti del paese si trova nell'Italia settentrionale secondo il rapporto IEA-PVPS.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peso un pannello al silicio cristallino è fatto soprattutto di vetro, il 65,8% e riciclabile al 97%, e di alluminio, il 17,5% e riciclabile al 100%, oltre a EVA, silicio e rame. Secondo un rapporto tecnico ENEA del 2020 circa il 90% del peso è fatto di materiali classificati come non pericolosi, e con le tecnologie moderne si recupera tra il 75 e il 100% dei materiali a fine vita. Le ipotesi armonizzate del Fraunhofer ISE assumono una vita utile di 25 anni con una degradazione media dello 0,70% l'anno; un impianto in Sicilia ripaga l'energia usata per costruirlo in circa un anno e nei 20 anni successivi può arrivare a produrre fino a 20 volte l'energia investita.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Alla nostra latitudine il sole percorre il cielo principalmente verso Sud, e un pannello rivolto in quella direzione intercetta la maggiore quantità di luce diretta durante la giornata; un orientamento Est o Ovest puro comporta una perdita di produzione stimata del 15-20%, secondo le simulazioni basate su PVGIS. Se c'è tempo, seconda domanda dal quiz del Recap, cosa distingue un impianto isolato da uno connesso alla rete? (Non è collegato alla rete elettrica pubblica e produce corrente continua impiegata direttamente, per pompaggio d'acqua, illuminazione o refrigerazione.)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L'impianto fotovoltaico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Dalla luce del sole alla corrente di casa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QUI SI PARTE</a:t>
            </a:r>
            <a:endParaRPr lang="en-US" sz="1300" dirty="0"/>
          </a:p>
        </p:txBody>
      </p:sp>
      <p:sp>
        <p:nvSpPr>
          <p:cNvPr id="3" name="Shape 1"/>
          <p:cNvSpPr/>
          <p:nvPr/>
        </p:nvSpPr>
        <p:spPr>
          <a:xfrm>
            <a:off x="3257144" y="2843632"/>
            <a:ext cx="24548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fa la luce del sole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diventare corrente?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luce alla corrente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famiglie di celle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si installa un impianto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Resa, durata, fine vita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Dalla luce alla corrente</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Effetto fotovoltaico, cella, modulo, inverter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CELLA ALLA RETE ELETTRICA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Corrente continua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nasce dentro le celle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Inverter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converte in alternata</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Cella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silicio libera elettroni</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Pannello e stringa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pannelli collegati in serie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Rete elettrica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corrente alternata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USARE LA LUCE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Fotosintesi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DIVENTA LA LUCE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Energia chimica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PASSAGGI INTERMEDI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chimica della pianta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Effetto fotovoltaico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DIVENTA LA LUCE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Corrente elettrica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PASSAGGI INTERMEDI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Stessa luce di partenza, due fenomeni completamente diversi.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famiglie di celle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generazioni, e un mercato che è cambiato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PRIMA GENERAZIONE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Cristallino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250" b="1" dirty="0">
                <a:solidFill>
                  <a:schemeClr val="bg1"/>
                </a:solidFill>
                <a:latin typeface="+mj-lt" pitchFamily="34" charset="0"/>
                <a:ea typeface="+mj-lt" pitchFamily="34" charset="-122"/>
                <a:cs typeface="+mj-lt" pitchFamily="34" charset="-120"/>
              </a:rPr>
              <a:t>98%</a:t>
            </a:r>
            <a:pPr indent="0" marL="0">
              <a:buNone/>
            </a:pPr>
            <a:r>
              <a:rPr lang="en-US" sz="1600" b="1" dirty="0">
                <a:solidFill>
                  <a:schemeClr val="bg1"/>
                </a:solidFill>
                <a:latin typeface="+mj-lt" pitchFamily="34" charset="0"/>
                <a:ea typeface="+mj-lt" pitchFamily="34" charset="-122"/>
                <a:cs typeface="+mj-lt" pitchFamily="34" charset="-120"/>
              </a:rPr>
              <a:t> dei moduli</a:t>
            </a:r>
            <a:endParaRPr lang="en-US" sz="42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Silicio in wafer, nel 2025</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SECONDA GENERAZIONE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Film sottile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800" b="1" dirty="0">
                <a:solidFill>
                  <a:schemeClr val="bg1"/>
                </a:solidFill>
                <a:latin typeface="+mj-lt" pitchFamily="34" charset="0"/>
                <a:ea typeface="+mj-lt" pitchFamily="34" charset="-122"/>
                <a:cs typeface="+mj-lt" pitchFamily="34" charset="-120"/>
              </a:rPr>
              <a:t>2-3%</a:t>
            </a:r>
            <a:pPr indent="0" marL="0">
              <a:buNone/>
            </a:pPr>
            <a:r>
              <a:rPr lang="en-US" sz="1600" b="1" dirty="0">
                <a:solidFill>
                  <a:schemeClr val="bg1"/>
                </a:solidFill>
                <a:latin typeface="+mj-lt" pitchFamily="34" charset="0"/>
                <a:ea typeface="+mj-lt" pitchFamily="34" charset="-122"/>
                <a:cs typeface="+mj-lt" pitchFamily="34" charset="-120"/>
              </a:rPr>
              <a:t> dei moduli</a:t>
            </a:r>
            <a:endParaRPr lang="en-US" sz="38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CdTe, CIGS, silicio amorfo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TERZA GENERAZIONE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Emergenti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00" b="1" dirty="0">
                <a:solidFill>
                  <a:schemeClr val="accent1"/>
                </a:solidFill>
                <a:latin typeface="+mj-lt" pitchFamily="34" charset="0"/>
                <a:ea typeface="+mj-lt" pitchFamily="34" charset="-122"/>
                <a:cs typeface="+mj-lt" pitchFamily="34" charset="-120"/>
              </a:rPr>
              <a:t>35,2%</a:t>
            </a:r>
            <a:pPr indent="0" marL="0">
              <a:buNone/>
            </a:pPr>
            <a:r>
              <a:rPr lang="en-US" sz="1600" b="1" dirty="0">
                <a:solidFill>
                  <a:schemeClr val="accent1"/>
                </a:solidFill>
                <a:latin typeface="+mj-lt" pitchFamily="34" charset="0"/>
                <a:ea typeface="+mj-lt" pitchFamily="34" charset="-122"/>
                <a:cs typeface="+mj-lt" pitchFamily="34" charset="-120"/>
              </a:rPr>
              <a:t> in tandem</a:t>
            </a:r>
            <a:endParaRPr lang="en-US" sz="3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Record 2026, non ancora di massa</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È CAMBIATO IL MERCATO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GWp prodotti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di cui 690 in silicio monocristallino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GWp policristallini</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2017 erano ancora circa il 48% del mercato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l'efficienza commerciale</a:t>
            </a:r>
            <a:pPr indent="0" marL="0">
              <a:lnSpc>
                <a:spcPct val="120000"/>
              </a:lnSpc>
              <a:buNone/>
            </a:pPr>
            <a:r>
              <a:rPr lang="en-US" sz="1500" dirty="0">
                <a:solidFill>
                  <a:schemeClr val="tx2"/>
                </a:solidFill>
                <a:latin typeface="+mn-lt" pitchFamily="34" charset="0"/>
                <a:ea typeface="+mn-lt" pitchFamily="34" charset="-122"/>
                <a:cs typeface="+mn-lt" pitchFamily="34" charset="-120"/>
              </a:rPr>
              <a:t>: dei moduli monocristallini nel 2026, dal 17% del 2016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Dove si installa un impianto</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Tetto, terreno, acqua e campi coltivati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MODI DI INSTALLARE UN IMPIANTO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Integrato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Sostituisce un elemento architettonico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Tegole, pensiline, frangisole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Parzialmente integrato</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Poggia sulla falda del tetto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Senza sostituire nulla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Non integrato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Tipicamente a terra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 grandi impianti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CON LA RETE, O SENZA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Connesso alla rete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QUANTI SONO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98% in bassa tensione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L'ENERGIA IN PIÙ</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 in rete e si vende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Isolato (stand-alone)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SONO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Fuori rete, per usi specifici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L'ENERGIA IN PIÙ</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Usata subito sul posto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Dove la rete non arriva, la corrente si usa sul posto.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FOTOVOLTAICO C'È IN ITALIA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 GW</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capacità cumulata</a:t>
            </a:r>
            <a:pPr indent="0" marL="0">
              <a:lnSpc>
                <a:spcPct val="120000"/>
              </a:lnSpc>
              <a:buNone/>
            </a:pPr>
            <a:r>
              <a:rPr lang="en-US" sz="1500" dirty="0">
                <a:solidFill>
                  <a:schemeClr val="tx2"/>
                </a:solidFill>
                <a:latin typeface="+mn-lt" pitchFamily="34" charset="0"/>
                <a:ea typeface="+mn-lt" pitchFamily="34" charset="-122"/>
                <a:cs typeface="+mn-lt" pitchFamily="34" charset="-120"/>
              </a:rPr>
              <a:t>: sfiorati a fine marzo 2026, dai 37 GW di fine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impianti</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paese a fine 2024, il 55% nell'Italia settentrionale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consumi elettrici</a:t>
            </a:r>
            <a:pPr indent="0" marL="0">
              <a:lnSpc>
                <a:spcPct val="120000"/>
              </a:lnSpc>
              <a:buNone/>
            </a:pPr>
            <a:r>
              <a:rPr lang="en-US" sz="1500" dirty="0">
                <a:solidFill>
                  <a:schemeClr val="tx2"/>
                </a:solidFill>
                <a:latin typeface="+mn-lt" pitchFamily="34" charset="0"/>
                <a:ea typeface="+mn-lt" pitchFamily="34" charset="-122"/>
                <a:cs typeface="+mn-lt" pitchFamily="34" charset="-120"/>
              </a:rPr>
              <a:t>: coperti dal fotovoltaico nel 2024, con 36 TWh generati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Resa, durata, fine vita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Orientamento, inclinazione, 25 anni di lavoro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COSA DIPENDE LA RESA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l'azimut</a:t>
            </a:r>
            <a:pPr indent="0" marL="0">
              <a:lnSpc>
                <a:spcPct val="120000"/>
              </a:lnSpc>
              <a:buNone/>
            </a:pPr>
            <a:r>
              <a:rPr lang="en-US" sz="1500" dirty="0">
                <a:solidFill>
                  <a:schemeClr val="tx2"/>
                </a:solidFill>
                <a:latin typeface="+mn-lt" pitchFamily="34" charset="0"/>
                <a:ea typeface="+mn-lt" pitchFamily="34" charset="-122"/>
                <a:cs typeface="+mn-lt" pitchFamily="34" charset="-120"/>
              </a:rPr>
              <a:t>: Sud, la direzione con più luce diretta alla nostra latitudine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perdita stimata</a:t>
            </a:r>
            <a:pPr indent="0" marL="0">
              <a:lnSpc>
                <a:spcPct val="120000"/>
              </a:lnSpc>
              <a:buNone/>
            </a:pPr>
            <a:r>
              <a:rPr lang="en-US" sz="1500" dirty="0">
                <a:solidFill>
                  <a:schemeClr val="tx2"/>
                </a:solidFill>
                <a:latin typeface="+mn-lt" pitchFamily="34" charset="0"/>
                <a:ea typeface="+mn-lt" pitchFamily="34" charset="-122"/>
                <a:cs typeface="+mn-lt" pitchFamily="34" charset="-120"/>
              </a:rPr>
              <a:t>: orientando i pannelli a Est o Ovest invece che a Sud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PVGIS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 strumento gratuito</a:t>
            </a:r>
            <a:pPr indent="0" marL="0">
              <a:lnSpc>
                <a:spcPct val="120000"/>
              </a:lnSpc>
              <a:buNone/>
            </a:pPr>
            <a:r>
              <a:rPr lang="en-US" sz="1500" dirty="0">
                <a:solidFill>
                  <a:schemeClr val="tx2"/>
                </a:solidFill>
                <a:latin typeface="+mn-lt" pitchFamily="34" charset="0"/>
                <a:ea typeface="+mn-lt" pitchFamily="34" charset="-122"/>
                <a:cs typeface="+mn-lt" pitchFamily="34" charset="-120"/>
              </a:rPr>
              <a:t>: della Commissione Europea, calcola inclinazione e orientamento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Con le nuvole i pannelli non si spengono.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celle rispondono anche alla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luce diffusa</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solo a quella diretta. Con il cielo coperto la produzione cala rispetto a una giornata di sole pieno, 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si azzera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È FATTO UN PANNELLO, E QUANTO DURA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di vita utile</a:t>
            </a:r>
            <a:pPr indent="0" marL="0">
              <a:lnSpc>
                <a:spcPct val="120000"/>
              </a:lnSpc>
              <a:buNone/>
            </a:pPr>
            <a:r>
              <a:rPr lang="en-US" sz="1500" dirty="0">
                <a:solidFill>
                  <a:schemeClr val="tx2"/>
                </a:solidFill>
                <a:latin typeface="+mn-lt" pitchFamily="34" charset="0"/>
                <a:ea typeface="+mn-lt" pitchFamily="34" charset="-122"/>
                <a:cs typeface="+mn-lt" pitchFamily="34" charset="-120"/>
              </a:rPr>
              <a:t>: l'ipotesi Fraunhofer ISE, con degradazione 0,70% l'anno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65,8%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vetro</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il 17,5% di alluminio, riciclabile al 100%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anno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recupero energetico</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un impianto in Sicilia al silicio cristallino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in Italia i pannelli verso Sud rendono di più?</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a questa latitudine ricevono più luce diretta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una norma nazionale obbliga a orientarli così</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il GSE paga di più l'energia degli impianti a Sud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recaplica.com/it/tecnologia/impianto-fotovoltaico/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Fraunhofer ISE · PVGIS (Commissione Europea) · ENEA · IEA-PVPS · Agenzia delle Entrate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Impianto fotovoltaico: tipologie di pannelli, incentivi e orientamento per la resa migliore — Recap</dc:title>
  <dc:subject>PptxGenJS Presentation</dc:subject>
  <dc:creator>Recaplica</dc:creator>
  <cp:lastModifiedBy>Recaplica</cp:lastModifiedBy>
  <cp:revision>1</cp:revision>
  <dcterms:created xsi:type="dcterms:W3CDTF">2026-09-20T19:29:28Z</dcterms:created>
  <dcterms:modified xsi:type="dcterms:W3CDTF">2026-09-20T19:29:28Z</dcterms:modified>
</cp:coreProperties>
</file>