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cambio manuale usa una frizione a dischi e ingranaggi che il guidatore innesta a mano, mentre il cambio automatico tradizionale cambia marcia da solo grazie a un convertitore di coppia idraulico e a rotismi epicicloidali pilotati da una centralina. Alle due soluzioni classiche si sono aggiunte varianti più recenti come il cambio a doppia frizione e il CVT a cinghia. Vediamo come funzionano e perché la scelta cambia da mercato a mercato.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cambio manuale è il guidatore a decidere quando cambiare marcia e ad azionare la frizione con un pedale dedicato. Nel cambio automatico tradizionale il guidatore non deve fare nulla, perché a decidere quando cambiare rapporto è un corpo valvole idraulico, pilotato da sensori che leggono il carico del motore, la velocità e l'apertura della farfalla.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frizione è un disco posto tra il volano del motore e il piatto premente del cambio, e quando il pedale è premuto il disco si stacca dal volano e interrompe il flusso di coppia verso gli ingranaggi. Dentro la scatola, un'auto moderna usa tre alberi, uno primario collegato alla frizione, un controalbero e uno secondario da cui esce la coppia verso le ruote. Gli ingranaggi restano sempre in presa reciproca e girano liberi sull'albero secondario finché non li blocca un manicotto dentato scorrevole, il dog clutch; prima che il manicotto si innesti, anelli sincronizzatori conici pareggiano il regime di rotazione tra ingranaggio e albero, ed è questo meccanismo a evitare lo stridio dei cambi più vecchi.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primi cambi per auto, tra la fine dell'Ottocento e i primi del Novecento, non avevano sincronizzatori, erano cambi sliding-mesh noti informalmente come crash box per il rumore degli ingranaggi che sbattevano l'uno contro l'altro durante la cambiata. Il sincronizzatore fu brevettato nel 1919 da Earl Avery Thompson e comparve per la prima volta su un'auto di serie nel 1928, su una Cadillac; solo nel 1952, con la Porsche 356, un'auto ebbe il sincronizzatore su tutte le marce avanti e non solo sulle superiori. I cambi a cinque marce si sono diffusi ampiamente negli anni Ottanta, i sei marce sono comparsi sulle sportive nei primi anni Novanta, e il primo cambio manuale a sette marce ha debuttato sulla Porsche 911 del 2012.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cambio automatico tradizionale non ha una frizione a dischi comandata dal guidatore, e al suo posto lavora un convertitore di coppia, un componente idraulico composto da tre parti. La girante è imbullonata al volano del motore e, girando, muove il fluido di trasmissione; la turbina, collegata all'albero del cambio, viene messa in moto da quel fluido; lo statore, posizionato tra le due, dirige il flusso. A bassa velocità lo statore rimane fermo e redirige il fluido verso la girante, moltiplicando la coppia motrice; quando i giri salgono, lo statore comincia a ruotare liberamente e il convertitore si comporta come un semplice giunto fluido, senza più moltiplicare nulla.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primo cambio automatico prodotto in serie per uso civile fu l'Hydra-Matic Drive di General Motors, sviluppato da un team guidato dallo stesso Earl Thompson che aveva inventato il sincronizzatore per il cambio manuale. Il progetto, avviato come programma Cadillac nel 1932 e trasferito al centro ricerche GM nel 1936, entrò in produzione nel maggio 1939 per il model year 1940; le prime vetture equipaggiate, Oldsmobile Series 60 e 70, furono spedite nell'ottobre 1939. Divenne disponibile anche su Cadillac nel 1941, quasi 200.000 unità furono vendute prima che la produzione di auto civili si fermasse per la guerra, nel febbraio 1942, e un milione erano state vendute entro il 1949. Versioni dello stesso cambio furono montate anche su mezzi militari statunitensi nella Seconda guerra mondiale, compresi i carri armati leggeri M5 Stuart e M24 Chaffee.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 il cambio manuale puro e l'automatico a convertitore di coppia esistono i cambi robotizzati, meccanicamente cambi manuali con frizione tradizionale in cui un attuatore idraulico elettronico comanda sia la cambiata sia la frizione al posto del guidatore; il Selespeed, introdotto nel 1999 sull'Alfa Romeo 156 e sviluppato dall'italiana Magneti Marelli, poteva funzionare in modalità sequenziale o in una modalità city che lo rendeva di fatto un automatico. Il cambio a doppia frizione usa due frizioni separate per le marce pari e per quelle dispari, così mentre una è innestata l'altra ha già preselezionato il rapporto successivo; il concetto fu delineato nel 1939 dall'ingegnere francese Adolphe Kégresse, Porsche lo sviluppò per le corse dalla fine degli anni Settanta fino al collaudo del PDK su una 956 nel 1983, e arrivò al grande pubblico nel 2003 con la Volkswagen Golf R32 europea e il suo cambio DSG. Il CVT non ha marce fisse, e la prima auto di serie a montarne uno fu l'olandese DAF 600 nel 1958; nel 1987 Subaru montò sulla Justy il primo CVT a cinghia d'acciaio a controllo elettronico, e nel 1997 la Toyota Prius introdusse il Toyota Hybrid System.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cambio automatico tradizionale genera i rapporti fissi con rotismi epicicloidali, un ingranaggio solare al centro, una corona dentata esterna e un gruppo di ingranaggi planetari che ruotano tra i due; bloccando un elemento del rotismo e mettendone in moto un altro si ottiene un rapporto diverso, e un automatico a tre marce usa tipicamente due gruppi epicicloidali in combinazione. Il CVT usa invece una cinghia trapezoidale che scorre tra due pulegge a diametro variabile, e avvicinando o allontanando le semipulegge il rapporto di trasmissione cambia in modo continuo, senza gradini di cambiata percepibili. Un CVT a cinghia raggiunge un'efficienza meccanica attorno all'88%, spesso compensata dal fatto che il motore può girare sempre al regime più efficiente; lo svantaggio più citato dai guidatori è la sensazione elastica in accelerazione.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sorpasso in efficienza, secondo i dati dell'agenzia ambientale statunitense EPA, è avvenuto attorno al 2010-2012. Il fattore decisivo è il numero di rapporti disponibili, perché nel 1980 il mercato era dominato dagli automatici a tre marce, nel 1999 il quattro marce era già lo standard su oltre l'80% dei veicoli, e i cambi automatici moderni offrono comunemente 8, 9 o persino 10 rapporti contro un massimo di 6 tipico del manuale. Più rapporti significano più occasioni per tenere il motore vicino al suo regime ideale. Sono medie di mercato rilevate dall'EPA, non il verdetto su una singola auto.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Negli Stati Uniti la quota di auto nuove con cambio manuale è scesa sotto l'1% a partire dal model year 2021, contro quasi il 35% nel 1980; in Europa, invece, il manuale rappresentava ancora quasi il 29% delle nuove immatricolazioni nei cinque maggiori mercati del continente nel 2024. A pesare non sono solo i consumi, perché la benzina in Germania costa circa 7,45 dollari al gallone contro una media di circa 3 dollari negli Stati Uniti, e in alcuni paesi europei come il Regno Unito esistono patenti distinte per cambio manuale e automatico, per cui chi impara sul manuale può guidare anche l'automatico ma non vale il contrario. Il risultato è che i costruttori devono continuare a produrre cambi diversi per mercati con abitudini di guida molto diverse tra loro.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cambio dell'olio di un manuale costa in genere circa la metà del cambio liquido di un automatico, che va dai 100 ai 200 dollari; una sostituzione completa del cambio, su un veicolo non di lusso, costa dai 1.500 ai 3.000 dollari per un manuale contro i 2.000-4.000 dollari di un automatico rigenerato. I cambi CVT, però, possono ribaltare il confronto, perché la sostituzione di un CVT su una Nissan Sentra è stata stimata attorno ai 4.000 dollari, contro circa 2.500 dollari per l'automatico a sei marce di una Chevrolet Cruze. Sul cambio manuale pesa anche lo stile di guida, perché un uso aggressivo della frizione ne accelera l'usura molto più di quanto lo stile individuale incida sui cambi automatici.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C, il 2003. Il concetto di doppia frizione risale al 1939 e Porsche lo sviluppò per le corse a partire dalla fine degli anni Settanta, ma fu la Volkswagen Golf R32 del 2003, con il cambio DSG, a portarlo per la prima volta su un'auto di serie destinata al grande pubblico. Se c'è tempo, seconda domanda dal quiz del Recap, a bassa velocità cosa fa lo statore dentro un convertitore di coppia? (Redirige il flusso del fluido verso la girante, moltiplicando la coppia motrice.)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Cambio manuale e cambio automatico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Cosa succede davvero tra il motore e le ruote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PRIMA DOMANDA</a:t>
            </a:r>
            <a:endParaRPr lang="en-US" sz="1300" dirty="0"/>
          </a:p>
        </p:txBody>
      </p:sp>
      <p:sp>
        <p:nvSpPr>
          <p:cNvPr id="3" name="Shape 1"/>
          <p:cNvSpPr/>
          <p:nvPr/>
        </p:nvSpPr>
        <p:spPr>
          <a:xfrm>
            <a:off x="4361332" y="2843632"/>
            <a:ext cx="286161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sceglie la marcia, il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guidatore o la centralina?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QUATTRO TAPPE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cambio manuale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L'automatico tradizionale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varianti moderne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Consumi, costi, diffusione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cambio manuale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Frizione, ingranaggi, sincronizzatori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COSA SUCCEDE A OGNI CAMBIATA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Frizione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tra volano e piatto premente</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Ingranaggi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sempre in presa reciproca</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Pedale premuto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disco si stacca dal volano</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Sincronizzatori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pareggiano i regimi</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Marcia innestata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manicotto dentato la blocca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TAPPE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Il cambio manuale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1891-2012</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1891</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Primo tre marce, Panhard et Levassor</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1919</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Thompson brevetta il sincronizzatore</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1928</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Primo sincronizzatore di serie, Cadillac</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2012</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Primo sette marce, Porsche 911</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L'automatico tradizionale</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Convertitore di coppia e rotismi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DENTRO IL CONVERTITORE DI COPPIA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Girante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Imbullonata al volano motore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Girando, muove il fluido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Turbina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Sull'albero del cambio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fluido la mette in moto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Statore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Moltiplica la coppia motrice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bassa velocità rimanda il fluido alla girante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PRIMO AUTOMATICO DI SERIE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1939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l'anno di produzione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l'Hydra-Matic di General Motors, per il model year 1940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dollari sull'Oldsmobile</a:t>
            </a:r>
            <a:pPr indent="0" marL="0">
              <a:lnSpc>
                <a:spcPct val="120000"/>
              </a:lnSpc>
              <a:buNone/>
            </a:pPr>
            <a:r>
              <a:rPr lang="en-US" sz="1500" dirty="0">
                <a:solidFill>
                  <a:schemeClr val="tx2"/>
                </a:solidFill>
                <a:latin typeface="+mn-lt" pitchFamily="34" charset="0"/>
                <a:ea typeface="+mn-lt" pitchFamily="34" charset="-122"/>
                <a:cs typeface="+mn-lt" pitchFamily="34" charset="-120"/>
              </a:rPr>
              <a:t>: circa 1.310 dollari del 2025</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milione di unità</a:t>
            </a:r>
            <a:pPr indent="0" marL="0">
              <a:lnSpc>
                <a:spcPct val="120000"/>
              </a:lnSpc>
              <a:buNone/>
            </a:pPr>
            <a:r>
              <a:rPr lang="en-US" sz="1500" dirty="0">
                <a:solidFill>
                  <a:schemeClr val="tx2"/>
                </a:solidFill>
                <a:latin typeface="+mn-lt" pitchFamily="34" charset="0"/>
                <a:ea typeface="+mn-lt" pitchFamily="34" charset="-122"/>
                <a:cs typeface="+mn-lt" pitchFamily="34" charset="-120"/>
              </a:rPr>
              <a:t>: vendute entro il 1949, quasi 200.000 prima del 1942</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 varianti moderne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Doppia frizione, CVT, robotizzati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RAPPORTO CONTINUO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CVT</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1958</a:t>
            </a:r>
            <a:pPr indent="0" marL="0">
              <a:buNone/>
            </a:pPr>
            <a:r>
              <a:rPr lang="en-US" sz="1600" b="1" dirty="0">
                <a:solidFill>
                  <a:schemeClr val="bg1"/>
                </a:solidFill>
                <a:latin typeface="+mj-lt" pitchFamily="34" charset="0"/>
                <a:ea typeface="+mj-lt" pitchFamily="34" charset="-122"/>
                <a:cs typeface="+mj-lt" pitchFamily="34" charset="-120"/>
              </a:rPr>
              <a:t> DAF 600</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Cinghia tra due pulegge variabili</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ROBOTIZZATO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Selespeed</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1999</a:t>
            </a:r>
            <a:pPr indent="0" marL="0">
              <a:buNone/>
            </a:pPr>
            <a:r>
              <a:rPr lang="en-US" sz="1600" b="1" dirty="0">
                <a:solidFill>
                  <a:schemeClr val="bg1"/>
                </a:solidFill>
                <a:latin typeface="+mj-lt" pitchFamily="34" charset="0"/>
                <a:ea typeface="+mj-lt" pitchFamily="34" charset="-122"/>
                <a:cs typeface="+mj-lt" pitchFamily="34" charset="-120"/>
              </a:rPr>
              <a:t> Alfa 156</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Manuale con frizione automatizzata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DOPPIA FRIZIONE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DSG</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400" b="1" dirty="0">
                <a:solidFill>
                  <a:schemeClr val="accent1"/>
                </a:solidFill>
                <a:latin typeface="+mj-lt" pitchFamily="34" charset="0"/>
                <a:ea typeface="+mj-lt" pitchFamily="34" charset="-122"/>
                <a:cs typeface="+mj-lt" pitchFamily="34" charset="-120"/>
              </a:rPr>
              <a:t>2003</a:t>
            </a:r>
            <a:pPr indent="0" marL="0">
              <a:buNone/>
            </a:pPr>
            <a:r>
              <a:rPr lang="en-US" sz="1600" b="1" dirty="0">
                <a:solidFill>
                  <a:schemeClr val="accent1"/>
                </a:solidFill>
                <a:latin typeface="+mj-lt" pitchFamily="34" charset="0"/>
                <a:ea typeface="+mj-lt" pitchFamily="34" charset="-122"/>
                <a:cs typeface="+mj-lt" pitchFamily="34" charset="-120"/>
              </a:rPr>
              <a:t> Golf R32</a:t>
            </a:r>
            <a:endParaRPr lang="en-US" sz="44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Marce pari e dispari, due frizioni</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RAPPORTI FISSI, O CONTINUI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Automatico tradizionale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SI OTTENGONO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Rotismi epicicloidali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QUANTE MARCE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numero fisso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CVT a cinghia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SI OTTENGONO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Cinghia tra due pulegge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QUANTE MARCE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Nessuna marcia fissa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primo lavora a gradini, il secondo varia con continuità.</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Consumi, costi, diffusione</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 numeri, mercato per mercato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 è più l'automatico a consumare di più.</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Nel 1990 le automatiche consumavano in media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il 5% in più</a:t>
            </a:r>
            <a:pPr indent="0" marL="0">
              <a:lnSpc>
                <a:spcPct val="125000"/>
              </a:lnSpc>
              <a:buNone/>
            </a:pPr>
            <a:r>
              <a:rPr lang="en-US" sz="1750" dirty="0">
                <a:solidFill>
                  <a:srgbClr val="D8D6CF"/>
                </a:solidFill>
                <a:latin typeface="+mn-lt" pitchFamily="34" charset="0"/>
                <a:ea typeface="+mn-lt" pitchFamily="34" charset="-122"/>
                <a:cs typeface="+mn-lt" pitchFamily="34" charset="-120"/>
              </a:rPr>
              <a:t> delle manuali equivalenti. Nel 2022, secondo i dati EPA, ne consumavano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il 5% in meno</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DOVE SI GUIDA COSA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&lt;1%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delle auto nuove USA</a:t>
            </a:r>
            <a:pPr indent="0" marL="0">
              <a:lnSpc>
                <a:spcPct val="120000"/>
              </a:lnSpc>
              <a:buNone/>
            </a:pPr>
            <a:r>
              <a:rPr lang="en-US" sz="1500" dirty="0">
                <a:solidFill>
                  <a:schemeClr val="tx2"/>
                </a:solidFill>
                <a:latin typeface="+mn-lt" pitchFamily="34" charset="0"/>
                <a:ea typeface="+mn-lt" pitchFamily="34" charset="-122"/>
                <a:cs typeface="+mn-lt" pitchFamily="34" charset="-120"/>
              </a:rPr>
              <a:t>: nel model year 2023, contro quasi il 35% nel 1980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delle nuove in Europa</a:t>
            </a:r>
            <a:pPr indent="0" marL="0">
              <a:lnSpc>
                <a:spcPct val="120000"/>
              </a:lnSpc>
              <a:buNone/>
            </a:pPr>
            <a:r>
              <a:rPr lang="en-US" sz="1500" dirty="0">
                <a:solidFill>
                  <a:schemeClr val="tx2"/>
                </a:solidFill>
                <a:latin typeface="+mn-lt" pitchFamily="34" charset="0"/>
                <a:ea typeface="+mn-lt" pitchFamily="34" charset="-122"/>
                <a:cs typeface="+mn-lt" pitchFamily="34" charset="-120"/>
              </a:rPr>
              <a:t>: nei cinque maggiori mercati, nel 2024</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7,45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dollari al gallone, circa</a:t>
            </a:r>
            <a:pPr indent="0" marL="0">
              <a:lnSpc>
                <a:spcPct val="120000"/>
              </a:lnSpc>
              <a:buNone/>
            </a:pPr>
            <a:r>
              <a:rPr lang="en-US" sz="1500" dirty="0">
                <a:solidFill>
                  <a:schemeClr val="tx2"/>
                </a:solidFill>
                <a:latin typeface="+mn-lt" pitchFamily="34" charset="0"/>
                <a:ea typeface="+mn-lt" pitchFamily="34" charset="-122"/>
                <a:cs typeface="+mn-lt" pitchFamily="34" charset="-120"/>
              </a:rPr>
              <a:t>: la benzina in Germania, contro circa 3 negli USA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QUANTO COSTA MANTENERLI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Manuale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CAMBIO DELL'OLIO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Circa la metà dell'altro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SOSTITUZIONE COMPLETA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1.500-3.000 dollari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Automatico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CAMBIO DEL LIQUIDO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Da 100 a 200 dollari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SOSTITUZIONE COMPLETA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2.000-4.000, rigenerato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Un CVT da sostituire può ribaltare il confronto.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che anno il doppia frizione arrivò al grande pubblico?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1981</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1999</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2003</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recaplica.com/it/tecnologia/differenze-cambio-manuale-automatico/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EPA · The Autopian · SlashGear · Cars.com · How A Car Works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Cambio manuale e cambio automatico: come funzionano e cosa cambia davvero — Recap</dc:title>
  <dc:subject>PptxGenJS Presentation</dc:subject>
  <dc:creator>Recaplica</dc:creator>
  <cp:lastModifiedBy>Recaplica</cp:lastModifiedBy>
  <cp:revision>1</cp:revision>
  <dcterms:created xsi:type="dcterms:W3CDTF">2026-09-20T19:29:28Z</dcterms:created>
  <dcterms:modified xsi:type="dcterms:W3CDTF">2026-09-20T19:29:28Z</dcterms:modified>
</cp:coreProperties>
</file>