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bancomat non è una scatola unica, ma un piccolo insieme di macchine specializzate che lavorano insieme per riconoscerti, verificare il PIN e aprire il cassetto dei contanti. Vediamo i pezzi della macchina, il viaggio del PIN cifrato fino alla banca, la storia dell'invenzione e le frodi più comuni.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bancomat fa tre cose in sequenza, mai insieme. Prima il lettore identifica la carta, poi la tastiera protetta riceve e cifra il PIN, infine la macchina chiede il via libera alla banca che ha emesso la carta, e solo allora apre il cassetto dei contanti. Il PIN digitato deve corrispondere a quello registrato nel chip della carta, se la carta ne è dotata, oppure a quello conservato nel database della banca.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CPU gestisce l'interfaccia a schermo e coordina tutto il resto. Il lettore, a banda magnetica o a chip, identifica la carta appena la inserisci. La tastiera dedicata e protetta, chiamata in gergo tecnico EPP4, è costruita apposta per ricevere e cifrare il PIN che digiterai subito dopo. Nel caveau, oltre al meccanismo che eroga le banconote, ci sono sensori antimanomissione di tipo magnetico, termico, sismico o a gas, serrature dedicate e sistemi di registrazione che tengono traccia di ogni operazione.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volta cifrato, il PIN deve arrivare alla banca che ha emesso la carta perché questa possa dare, o negare, l'autorizzazione al prelievo. Lo scambio segue lo standard internazionale ISO 8583, nato alla fine degli anni '80 e aggiornato nel 1993 e nel 2003, lo stesso linguaggio su cui si basano le comunicazioni di autorizzazione di reti come Mastercard e Visa e che usano anche i terminali POS nei negozi. La transazione parte dal bancomat, attraversa una serie di reti intermedie e arriva al sistema della banca emittente, che autorizza o rifiuta entro tempi prestabiliti. Solo dopo il via libera il caveau conta ed espelle le banconote.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pensano che il PIN, una volta digitato, viaggi in chiaro sulla rete fino alla banca. Viene invece cifrato immediatamente dentro la tastiera protetta del bancomat, l'EPP4, con algoritmi come il DES o, più spesso nei sistemi recenti, il Triple DES, e passa attraverso l'HSM, l'Hardware Security Module, un dispositivo dedicato alla cifratura. Il traffico verso la rete della banca può inoltre essere protetto con SSL. L'HSM trasforma il PIN digitato in un altro codice cifrato prima che lasci la macchina, e protegge i dispositivi anche offline con una chiave di generazione del PIN impossibile da indovinare.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apparecchio generalmente considerato il vero antenato del bancomat moderno comparve il 27 giugno 1967, alla filiale Barclays di Enfield, a nord di Londra. Il progetto fu realizzato dal team guidato da John Shepherd-Barron per la ditta De La Rue, e il sistema si chiamava DACS, De La Rue Automatic Cash System. Batté i rivali per un margine sottilissimo, nove giorni sul Bankomat svedese della società Metior e un mese sul britannico Chubb MD2, di Smith Industries Chubb. Fu proprio sul Chubb MD2 che, nel 1965, un gruppo di ingegneri della Smiths Group sviluppò l'idea di un PIN legato alla carta, attribuita a James Goodfellow. DACS e Chubb MD2 accettavano un gettone o voucher monouso, non una carta con banda magnetica.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standard EMV prende il nome dai suoi promotori originari, Europay, Mastercard e Visa, e governa il funzionamento delle carte a chip. La tecnologia a chip convalida l'autenticità della carta e genera, per ogni singola transazione, un codice di sicurezza monouso chiamato cryptogram, che non può essere riutilizzato in un secondo momento. Il numero registrato sulla banda magnetica resta invece sempre lo stesso, e copiarlo con uno skimmer basta, da solo, per poterlo riutilizzare all'infinito.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skimming è un dispositivo nascosto sopra la fessura della carta, spesso in abbinamento a una microtelecamera puntata sulla tastiera per registrare il PIN. Il card trapping, detto anche Lebanese loop, intrappola la carta dentro il lettore, il cliente pensa di averla persa e si allontana, e il criminale la recupera. Ha conosciuto una recrudescenza proprio in aree come l'Europa, dove le carte chip and PIN sono aumentate in circolazione, perché non copia dati, e per questo l'EMV da solo non basta a fermarlo. Il jackpotting è un attacco fisico alla macchina, per farle erogare contante senza alcuna transazione autorizzata. Il Secret Service statunitense consiglia di preferire i bancomat dentro le filiali o vicino agli sportelli drive-up, di controllare segni evidenti di manomissione come luci non funzionanti o tastiere che sembrano rialzate o poco fissate, e di coprire sempre la tastiera con la mano mentre si digita il PIN. In caso di furto, la Banca d'Italia ricorda di chiamare subito il numero verde della banca per bloccare la carta e solo dopo sporgere denuncia; la franchigia massima a carico del titolare per le operazioni non autorizzate è di 50 euro, purché segnalate tempestivamente.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funziona il bancomat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 carta inserita alle banconote in mano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TRA LA CARTA E I CONTANTI</a:t>
            </a:r>
            <a:endParaRPr lang="en-US" sz="1300" dirty="0"/>
          </a:p>
        </p:txBody>
      </p:sp>
      <p:sp>
        <p:nvSpPr>
          <p:cNvPr id="3" name="Shape 1"/>
          <p:cNvSpPr/>
          <p:nvPr/>
        </p:nvSpPr>
        <p:spPr>
          <a:xfrm>
            <a:off x="1969668" y="2843632"/>
            <a:ext cx="11539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decide che quei soldi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sono tuoi?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Dentro la macchina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PIN e il permesso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storia con più padri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chip e le frodi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PRIMO PASSO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Lettore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150" b="1" dirty="0">
                <a:solidFill>
                  <a:schemeClr val="bg1"/>
                </a:solidFill>
                <a:latin typeface="+mj-lt" pitchFamily="34" charset="0"/>
                <a:ea typeface="+mj-lt" pitchFamily="34" charset="-122"/>
                <a:cs typeface="+mj-lt" pitchFamily="34" charset="-120"/>
              </a:rPr>
              <a:t>Legge</a:t>
            </a:r>
            <a:pPr indent="0" marL="0">
              <a:buNone/>
            </a:pPr>
            <a:r>
              <a:rPr lang="en-US" sz="1600" b="1" dirty="0">
                <a:solidFill>
                  <a:schemeClr val="bg1"/>
                </a:solidFill>
                <a:latin typeface="+mj-lt" pitchFamily="34" charset="0"/>
                <a:ea typeface="+mj-lt" pitchFamily="34" charset="-122"/>
                <a:cs typeface="+mj-lt" pitchFamily="34" charset="-120"/>
              </a:rPr>
              <a:t> la carta</a:t>
            </a:r>
            <a:endParaRPr lang="en-US" sz="41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Chip o banda magnetica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SECONDO PASSO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Tastiera EPP4</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Cifra</a:t>
            </a:r>
            <a:pPr indent="0" marL="0">
              <a:buNone/>
            </a:pPr>
            <a:r>
              <a:rPr lang="en-US" sz="1600" b="1" dirty="0">
                <a:solidFill>
                  <a:schemeClr val="bg1"/>
                </a:solidFill>
                <a:latin typeface="+mj-lt" pitchFamily="34" charset="0"/>
                <a:ea typeface="+mj-lt" pitchFamily="34" charset="-122"/>
                <a:cs typeface="+mj-lt" pitchFamily="34" charset="-120"/>
              </a:rPr>
              <a:t> il PIN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Protetta, lavora sul posto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ULTIMO PASSO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Caveau</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50" b="1" dirty="0">
                <a:solidFill>
                  <a:schemeClr val="accent1"/>
                </a:solidFill>
                <a:latin typeface="+mj-lt" pitchFamily="34" charset="0"/>
                <a:ea typeface="+mj-lt" pitchFamily="34" charset="-122"/>
                <a:cs typeface="+mj-lt" pitchFamily="34" charset="-120"/>
              </a:rPr>
              <a:t>Eroga</a:t>
            </a:r>
            <a:pPr indent="0" marL="0">
              <a:buNone/>
            </a:pPr>
            <a:r>
              <a:rPr lang="en-US" sz="1600" b="1" dirty="0">
                <a:solidFill>
                  <a:schemeClr val="accent1"/>
                </a:solidFill>
                <a:latin typeface="+mj-lt" pitchFamily="34" charset="0"/>
                <a:ea typeface="+mj-lt" pitchFamily="34" charset="-122"/>
                <a:cs typeface="+mj-lt" pitchFamily="34" charset="-120"/>
              </a:rPr>
              <a:t> il contante</a:t>
            </a:r>
            <a:endParaRPr lang="en-US" sz="33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Conta ed espelle le banconote</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SEQUENZA, MAI INSIEME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CPU</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gestisce l'interfaccia</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ISO 8583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banca autorizza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Carta letta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macchina ti riconosce</a:t>
            </a:r>
            <a:endParaRPr lang="en-US" sz="1400" dirty="0"/>
          </a:p>
        </p:txBody>
      </p:sp>
      <p:sp>
        <p:nvSpPr>
          <p:cNvPr id="8" name="Shape 6"/>
          <p:cNvSpPr/>
          <p:nvPr/>
        </p:nvSpPr>
        <p:spPr>
          <a:xfrm>
            <a:off x="4138574"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16016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PIN cifrato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non esce mai in chiaro</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Contante erogato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solo dopo il via libera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PIN in chiaro non esce mai dallo sportello.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Lo cifra subito la tastiera protetta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EPP4</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il DES o più spesso il Triple DES, e passa da un dispositivo dedicato, l'</a:t>
            </a:r>
            <a:pPr indent="0" marL="0">
              <a:lnSpc>
                <a:spcPct val="125000"/>
              </a:lnSpc>
              <a:buNone/>
            </a:pPr>
            <a:r>
              <a:rPr lang="en-US" sz="1750" b="1" dirty="0">
                <a:solidFill>
                  <a:schemeClr val="bg1"/>
                </a:solidFill>
                <a:latin typeface="+mn-lt" pitchFamily="34" charset="0"/>
                <a:ea typeface="+mn-lt" pitchFamily="34" charset="-122"/>
                <a:cs typeface="+mn-lt" pitchFamily="34" charset="-120"/>
              </a:rPr>
              <a:t>HSM</a:t>
            </a:r>
            <a:pPr indent="0" marL="0">
              <a:lnSpc>
                <a:spcPct val="125000"/>
              </a:lnSpc>
              <a:buNone/>
            </a:pPr>
            <a:r>
              <a:rPr lang="en-US" sz="1750" dirty="0">
                <a:solidFill>
                  <a:srgbClr val="D8D6CF"/>
                </a:solidFill>
                <a:latin typeface="+mn-lt" pitchFamily="34" charset="0"/>
                <a:ea typeface="+mn-lt" pitchFamily="34" charset="-122"/>
                <a:cs typeface="+mn-lt" pitchFamily="34" charset="-120"/>
              </a:rPr>
              <a:t>, prima ancora di lasciare la macchina.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MACCHINE, QUASI INSIEME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DACS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Barclays e De La Rue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Enfield, Regno Unito, 27 giugno 1967</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Bankomat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Della svedese Metior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Arriva nove giorni dopo Enfield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Chubb MD2</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Smith Industries Chubb</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mese dopo, e qui nasce il PIN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BANDA MAGNETICA CONTRO CHIP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Banda magnetica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CODICE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Sempre lo stesso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LO COPIANO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Riusabile all'infinito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Chip EMV</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CODICE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Nuovo a ogni transazione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 LO COPIANO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si può riutilizzare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cryptogram EMV rende molto più difficile clonare una carta.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TRE FRODI PIÙ COMUNI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Skimming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Copia i dati della carta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Lettore nascosto e microtelecamera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Card trapping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Non copia niente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Intrappola la carta nel lettore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Jackpotting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Attacco fisico alla macchina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Contante erogato senza transazione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recaplica.com/it/tecnologia/come-funziona-il-bancomat/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EMVCo · U.S. Secret Service · Banca d'Italia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Bancomat: come funziona dall'inserimento della carta al prelievo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