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bancomat non è una scatola unica, ma un piccolo insieme di macchine specializzate che lavorano insieme per riconoscerti, verificare il PIN e aprire il cassetto dei contanti. Vediamo i pezzi della macchina, il viaggio del PIN cifrato fino alla banca, la storia dell'invenzione e le frodi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bancomat fa tre cose in sequenza, mai insieme. Prima il lettore identifica la carta, poi la tastiera protetta riceve e cifra il PIN, infine la macchina chiede il via libera alla banca che ha emesso la carta, e solo allora apre il cassetto dei contanti. Il PIN digitato deve corrispondere a quello registrato nel chip della carta, se la carta ne è dotata, oppure a quello conservato nel database della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CPU gestisce l'interfaccia a schermo e coordina tutto il resto. Il lettore, a banda magnetica o a chip, identifica la carta appena la inserisci. La tastiera dedicata e protetta, chiamata in gergo tecnico EPP4, è costruita apposta per ricevere e cifrare il PIN che digiterai subito dopo. Nel caveau, oltre al meccanismo che eroga le banconote, ci sono sensori antimanomissione di tipo magnetico, termico, sismico o a gas, serrature dedicate e sistemi di registrazione che tengono traccia di ogni operazione.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volta cifrato, il PIN deve arrivare alla banca che ha emesso la carta perché questa possa dare, o negare, l'autorizzazione al prelievo. Lo scambio segue lo standard internazionale ISO 8583, nato alla fine degli anni '80 e aggiornato nel 1993 e nel 2003, lo stesso linguaggio su cui si basano le comunicazioni di autorizzazione di reti come Mastercard e Visa e che usano anche i terminali POS nei negozi. La transazione parte dal bancomat, attraversa una serie di reti intermedie e arriva al sistema della banca emittente, che autorizza o rifiuta entro tempi prestabiliti. Solo dopo il via libera il caveau conta ed espelle le banconote.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il PIN, una volta digitato, viaggi in chiaro sulla rete fino alla banca. Viene invece cifrato immediatamente dentro la tastiera protetta del bancomat, l'EPP4, con algoritmi come il DES o, più spesso nei sistemi recenti, il Triple DES, e passa attraverso l'HSM, l'Hardware Security Module, un dispositivo dedicato alla cifratura. Il traffico verso la rete della banca può inoltre essere protetto con SSL. L'HSM trasforma il PIN digitato in un altro codice cifrato prima che lasci la macchina, e protegge i dispositivi anche offline con una chiave di generazione del PIN impossibile da indovinare.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Mohamed Atalla depositò il brevetto statunitense nel marzo del 1972 e fondò nello stesso anno la Atalla Corporation, nota anche come Utimaco Atalla. Il dispositivo, battezzato Atalla Box, fu lanciato commercialmente nel 1973, e cifrava il PIN e i messaggi del bancomat. Il sistema era composto da una console per il lettore di carte, due tastierine per il PIN del cliente, un controllore intelligente e un'interfaccia elettronica integrata. I prodotti HSM discendenti da quella prima invenzione proteggevano, nel 2013, 250 milioni di transazioni con carta al giorno in tutto il mondo, e nel 2014 coprivano la maggior parte delle operazioni ai bancomat a livello globale.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messaggio ISO 8583 è composto, in sintesi, da tre parti. Un identificativo del tipo di messaggio a quattro cifre, che indica per esempio se si tratta di una richiesta di autorizzazione o di una risposta. Un insieme di campi dati che possono arrivare fino a 128 nelle specifiche originarie, con numero di carta, importo, informazioni sull'esercente ed esito dell'autorizzazione. E una mappa binaria che indica quali di questi campi sono effettivamente presenti. Lo standard è nato alla fine degli anni '80 ed è stato aggiornato nel 1993 e nel 2003; lo usano anche i terminali POS dei negozi.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apparecchio generalmente considerato il vero antenato del bancomat moderno comparve il 27 giugno 1967, alla filiale Barclays di Enfield, a nord di Londra. Il progetto fu realizzato dal team guidato da John Shepherd-Barron per la ditta De La Rue, e il sistema si chiamava DACS, De La Rue Automatic Cash System. Batté i rivali per un margine sottilissimo, nove giorni sul Bankomat svedese della società Metior e un mese sul britannico Chubb MD2, di Smith Industries Chubb. Fu proprio sul Chubb MD2 che, nel 1965, un gruppo di ingegneri della Smiths Group sviluppò l'idea di un PIN legato alla carta, attribuita a James Goodfellow. DACS e Chubb MD2 accettavano un gettone o voucher monouso, non una carta con banda magnetica.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sola persona, e nemmeno un solo Paese. Nel 1960 Luther Simjian brevettò il Bankograph, una macchina che accettava monete, contanti e assegni ma non erogava denaro; un esemplare sperimentale fu installato a New York dalla City Bank of New York nel 1961 e rimosso dopo sei mesi per lo scarso interesse dei clienti. Il primo vero bancomat è generalmente attribuito al team di John Shepherd-Barron, a Enfield nel 1967. L'idea del PIN è attribuita a James Goodfellow, che depositò il brevetto britannico nel maggio del 1966 insieme ad Anthony Davies. Negli Stati Uniti, Donald Wetzel e la società Docutel furono riconosciuti dallo Smithsonian, nel 1995, come inventori dell'ATM in rete, quello collegato a un sistema centrale invece che a una singola filiale isolata.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standard EMV prende il nome dai suoi promotori originari, Europay, Mastercard e Visa, e governa il funzionamento delle carte a chip. La tecnologia a chip convalida l'autenticità della carta e genera, per ogni singola transazione, un codice di sicurezza monouso chiamato cryptogram, che non può essere riutilizzato in un secondo momento. Il numero registrato sulla banda magnetica resta invece sempre lo stesso, e copiarlo con uno skimmer basta, da solo, per poterlo riutilizzare all'infinito.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diffusi da EMVCo, l'ente di proprietà dei principali circuiti di pagamento internazionali che gestisce e aggiorna le specifiche dello standard, a settembre 2026 erano in circolazione nel mondo oltre 15,6 miliardi di carte EMV, che coprivano il 96% delle transazioni in negozio in più di 80 Paesi. Va tenuto presente che si tratta di una cifra autodichiarata dall'ente che gestisce lo standard, e non di una stima indipendente di terze parti. Il terzo numero riguarda invece chi la carta la perde: la normativa fissa una franchigia massima di 50 euro a carico del titolare per le operazioni non autorizzate, purché segnalate tempestivamente alla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skimming è un dispositivo nascosto sopra la fessura della carta, spesso in abbinamento a una microtelecamera puntata sulla tastiera per registrare il PIN. Il card trapping, detto anche Lebanese loop, intrappola la carta dentro il lettore, il cliente pensa di averla persa e si allontana, e il criminale la recupera. Ha conosciuto una recrudescenza proprio in aree come l'Europa, dove le carte chip and PIN sono aumentate in circolazione, perché non copia dati, e per questo l'EMV da solo non basta a fermarlo. Il jackpotting è un attacco fisico alla macchina, per farle erogare contante senza alcuna transazione autorizzata. Il Secret Service statunitense consiglia di preferire i bancomat dentro le filiali o vicino agli sportelli drive-up, di controllare segni evidenti di manomissione come luci non funzionanti o tastiere che sembrano rialzate o poco fissate, e di coprire sempre la tastiera con la mano mentre si digita il PIN. In caso di furto, la Banca d'Italia ricorda di chiamare subito il numero verde della banca per bloccare la carta e solo dopo sporgere denuncia; la franchigia massima a carico del titolare per le operazioni non autorizzate è di 50 euro, purché segnalate tempestivamente.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L'autorizzazione viaggia dal bancomat, attraverso una serie di reti, fino al sistema della banca emittente, seguendo il formato di messaggio ISO 8583, lo stesso standard su cui si basano anche Mastercard e Visa per le loro comunicazioni di autorizzazione e che usano i terminali POS nei negozi. Se c'è tempo, seconda domanda dal quiz del Recap: vero o falso, con le carte chip and PIN il card trapping è un rischio ormai sparito? (Falso: ha conosciuto una recrudescenza proprio dove le carte chip and PIN sono aumentate in circolazione.)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il bancomat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carta inserita alle banconote in 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TRA LA CARTA E I CONTANTI</a:t>
            </a:r>
            <a:endParaRPr lang="en-US" sz="1300" dirty="0"/>
          </a:p>
        </p:txBody>
      </p:sp>
      <p:sp>
        <p:nvSpPr>
          <p:cNvPr id="3" name="Shape 1"/>
          <p:cNvSpPr/>
          <p:nvPr/>
        </p:nvSpPr>
        <p:spPr>
          <a:xfrm>
            <a:off x="1969668" y="2843632"/>
            <a:ext cx="11539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che quei soldi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tuoi?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la macchina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PIN e il permesso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storia con più padri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chip e le frodi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Dentro la macchina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Lettore, tastiera protetta, caveau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PASSO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Lettore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Legge</a:t>
            </a:r>
            <a:pPr indent="0" marL="0">
              <a:buNone/>
            </a:pPr>
            <a:r>
              <a:rPr lang="en-US" sz="1600" b="1" dirty="0">
                <a:solidFill>
                  <a:schemeClr val="bg1"/>
                </a:solidFill>
                <a:latin typeface="+mj-lt" pitchFamily="34" charset="0"/>
                <a:ea typeface="+mj-lt" pitchFamily="34" charset="-122"/>
                <a:cs typeface="+mj-lt" pitchFamily="34" charset="-120"/>
              </a:rPr>
              <a:t> la carta</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 banda magnetica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PASSO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Tastiera EPP4</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Cifra</a:t>
            </a:r>
            <a:pPr indent="0" marL="0">
              <a:buNone/>
            </a:pPr>
            <a:r>
              <a:rPr lang="en-US" sz="1600" b="1" dirty="0">
                <a:solidFill>
                  <a:schemeClr val="bg1"/>
                </a:solidFill>
                <a:latin typeface="+mj-lt" pitchFamily="34" charset="0"/>
                <a:ea typeface="+mj-lt" pitchFamily="34" charset="-122"/>
                <a:cs typeface="+mj-lt" pitchFamily="34" charset="-120"/>
              </a:rPr>
              <a:t> il PIN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Protetta, lavora sul 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ULTIMO PASSO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Caveau</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Eroga</a:t>
            </a:r>
            <a:pPr indent="0" marL="0">
              <a:buNone/>
            </a:pPr>
            <a:r>
              <a:rPr lang="en-US" sz="1600" b="1" dirty="0">
                <a:solidFill>
                  <a:schemeClr val="accent1"/>
                </a:solidFill>
                <a:latin typeface="+mj-lt" pitchFamily="34" charset="0"/>
                <a:ea typeface="+mj-lt" pitchFamily="34" charset="-122"/>
                <a:cs typeface="+mj-lt" pitchFamily="34" charset="-120"/>
              </a:rPr>
              <a:t> il contante</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 ed espelle le banconote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SEQUENZA, MAI INSIEME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gestisce l'interfaccia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banca autorizza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 letta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macchina ti riconosce</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cifrato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esce mai in chiaro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Contante erogato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solo dopo il via libera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PIN e il permesso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Cifrato sul posto, poi la banca decide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PIN in chiaro non esce mai dallo sportello.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cifra subito la tastiera protetta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il DES o più spesso il Triple DES, e passa da un dispositivo dedicato,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ancora di lasciare la macchina.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PADRE DELL'HSM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Mohamed Atalla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1972 – 2013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Deposita il brevetto USA, a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Fonda la Atalla Corporation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L'Atalla Box arriva sul mercato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250 milioni di transazioni al giorno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DELL'AUTORIZZAZIONE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standard ISO</a:t>
            </a:r>
            <a:pPr indent="0" marL="0">
              <a:lnSpc>
                <a:spcPct val="120000"/>
              </a:lnSpc>
              <a:buNone/>
            </a:pPr>
            <a:r>
              <a:rPr lang="en-US" sz="1500" dirty="0">
                <a:solidFill>
                  <a:schemeClr val="tx2"/>
                </a:solidFill>
                <a:latin typeface="+mn-lt" pitchFamily="34" charset="0"/>
                <a:ea typeface="+mn-lt" pitchFamily="34" charset="-122"/>
                <a:cs typeface="+mn-lt" pitchFamily="34" charset="-120"/>
              </a:rPr>
              <a:t>: nato alla fine degli anni '80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cifre</a:t>
            </a:r>
            <a:pPr indent="0" marL="0">
              <a:lnSpc>
                <a:spcPct val="120000"/>
              </a:lnSpc>
              <a:buNone/>
            </a:pPr>
            <a:r>
              <a:rPr lang="en-US" sz="1500" dirty="0">
                <a:solidFill>
                  <a:schemeClr val="tx2"/>
                </a:solidFill>
                <a:latin typeface="+mn-lt" pitchFamily="34" charset="0"/>
                <a:ea typeface="+mn-lt" pitchFamily="34" charset="-122"/>
                <a:cs typeface="+mn-lt" pitchFamily="34" charset="-120"/>
              </a:rPr>
              <a:t>: dicono il tipo di messaggio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campi dati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nelle specifiche originarie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Una storia con più padri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macchine in poche settimane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QUASI INSIEME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e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Regno Unito, 27 giugno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Della svedese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nove giorni dopo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mese dopo, e qui nasce il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bancomat?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chip e le frodi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protegge davvero, e cosa 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BANDA MAGNETICA CONTRO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Banda magnetica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lo stesso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Riusabile all'infinito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Chip EMV</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Nuovo a ogni transazione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può riutilizzare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cryptogram EMV rende molto più difficile clonare una carta.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DA TENERE A MENTE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carte EMV</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circolazione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transazioni in negozio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di 80 Paesi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la franchigia massima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operazioni non autorizzate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FRODI PIÙ COMUNI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Copia i dati della carta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Lettore nascosto e microtelecamera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copia niente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Intrappola la carta nel lettore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Attacco fisico alla macchina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Contante erogato senza transazione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chiede il bancomat il permesso alla banca?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lo standard internazionale ISO 8583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una telefonata gestita da un operatore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lo chiede: decide da solo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recaplica.com/it/tecnologia/come-funziona-il-bancomat/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Bancomat: come funziona dall'inserimento della carta al prelievo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