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le prime scuole per i piccoli aprono a Cremona tra il 1827 e il 1829, con Ferrante Aporti. Lo Stato apre scuole materne proprie solo nel 1968.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risposta sola non c'è. Andrea Franzoni, nel 1927, indicava il 15 novembre 1827; i documenti dell'Archivio di Stato di Cremona collocano al 1828 i primi esperimenti di Aporti con Alessandro Gallina; Treccani scrive marzo 1829.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Aporti nacque a San Martino dell'Argine, in provincia di Mantova; a Cremona, prima degli asili, insegnava in seminario. Le sue scuole si chiamavano all'inizio scuole infantili, poi presero il nome di asili infantili. Morì a Torino nel 1858.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Emma Gasperi descrive l'educazione infantile di fine Ottocento come divisa tra l'intellettualismo del modello di Aporti e il formalismo di quello di Fröbel. Le idee tedesche arrivarono anche a Cremona: nel 1889 le maestre degli asili seguivano le conferenze di Adolfo Pick.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1895, incoraggiate da Pietro Pasquali, le Agazzi fondarono a Mompiano la loro prima scuola materna, proclamata asilo rurale modello nel 1902. La prima Casa dei Bambini di Montessori nacque nel quartiere romano di San Lorenzo, dentro le case popolari dell'Istituto dei beni stabili.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Emma Gasperi in Italia l'asilo infantile ebbe compiti scolastici fin dall'inizio, a differenza di altri Paesi europei. Nel dicembre 1829 Alessandro Gallina riferiva ad Aporti dei progressi dei bambini sul piano fisico, morale e intellettuale.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legge 444 del 1968 dà alla scuola materna statale fini di educazione, di sviluppo della personalità, di assistenza e di preparazione alla scuola dell'obbligo; l'iscrizione è facoltativa e la frequenza gratuita. Secondo Gasperi il nome scuola materna viene dall'esperienza delle Agazzi.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Bottoni, nastri, sassolini e tappi che i bambini portavano in tasca diventavano materiale per la lezione. Seconda domanda per la classe, quale legge istituì la scuola materna statale?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Tutte le fonti, con gli indirizzi, sono in fondo al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è nata la scuola dell'infanzia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Cremona alla legge del 1968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CREMONA, PRIMO OTTOCENTO</a:t>
            </a:r>
            <a:endParaRPr lang="en-US" sz="1300" dirty="0"/>
          </a:p>
        </p:txBody>
      </p:sp>
      <p:sp>
        <p:nvSpPr>
          <p:cNvPr id="3" name="Shape 1"/>
          <p:cNvSpPr/>
          <p:nvPr/>
        </p:nvSpPr>
        <p:spPr>
          <a:xfrm>
            <a:off x="503936" y="2106016"/>
            <a:ext cx="322874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che anno aprì il primo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asilo d'Italia?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1827 AL 2009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Aporti a Cremona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giardino dei bambini di Fröbel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Mompiano e San Lorenzo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leggi del 1968 e del 2003</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PRETE E PEDAGOGISTA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Ferrante Aporti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1791-1858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Viene ordinato sacerdote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Dirige le scuole elementari della provincia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Stampa il manuale per le scuole infantili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Diventa senatore del Regno di Sardegna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CREMONA E BLANKENBURG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Aporti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IMPARA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Lettere, numeri, catechismo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figli del popolo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Fröbel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IMPARA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Gioco, canti, natura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STRUMENTI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doni di gioco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Gasperi le sorelle Agazzi cercarono una strada propria fra i due modelli.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BRESCIA E ROMA, 1895-1907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Rosa Agazzi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Volongo, 1866-1951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Usa le cianfrusaglie dei bambini come materiale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Carolina Agazzi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 fianco della sorella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Nave guida un asilo di 180 bambini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Maria Montessori</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Laureata in medicina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6 gennaio 1907 apre la Casa dei Bambini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primo asilo italiano era solo un posto dove lasciare i bambini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scuole di Aporti insegnavano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leggere, scrivere e fare i 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perché per molti bambini poveri non ci sarebbe stata un'altra scuola.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LEGGE 444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Materna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1968</a:t>
            </a:r>
            <a:pPr indent="0" marL="0">
              <a:buNone/>
            </a:pPr>
            <a:r>
              <a:rPr lang="en-US" sz="1600" b="1" dirty="0">
                <a:solidFill>
                  <a:schemeClr val="bg1"/>
                </a:solidFill>
                <a:latin typeface="+mj-lt" pitchFamily="34" charset="0"/>
                <a:ea typeface="+mj-lt" pitchFamily="34" charset="-122"/>
                <a:cs typeface="+mj-lt" pitchFamily="34" charset="-120"/>
              </a:rPr>
              <a:t> statale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Bambini dai tre ai sei anni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LEGGE 53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Infanzia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2003</a:t>
            </a:r>
            <a:pPr indent="0" marL="0">
              <a:buNone/>
            </a:pPr>
            <a:r>
              <a:rPr lang="en-US" sz="1600" b="1" dirty="0">
                <a:solidFill>
                  <a:schemeClr val="bg1"/>
                </a:solidFill>
                <a:latin typeface="+mj-lt" pitchFamily="34" charset="0"/>
                <a:ea typeface="+mj-lt" pitchFamily="34" charset="-122"/>
                <a:cs typeface="+mj-lt" pitchFamily="34" charset="-120"/>
              </a:rPr>
              <a:t> riforma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primo gradino del sistema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DPR 89</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Riordino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550" b="1" dirty="0">
                <a:solidFill>
                  <a:schemeClr val="accent1"/>
                </a:solidFill>
                <a:latin typeface="+mj-lt" pitchFamily="34" charset="0"/>
                <a:ea typeface="+mj-lt" pitchFamily="34" charset="-122"/>
                <a:cs typeface="+mj-lt" pitchFamily="34" charset="-120"/>
              </a:rPr>
              <a:t>2009</a:t>
            </a:r>
            <a:pPr indent="0" marL="0">
              <a:buNone/>
            </a:pPr>
            <a:r>
              <a:rPr lang="en-US" sz="1600" b="1" dirty="0">
                <a:solidFill>
                  <a:schemeClr val="accent1"/>
                </a:solidFill>
                <a:latin typeface="+mj-lt" pitchFamily="34" charset="0"/>
                <a:ea typeface="+mj-lt" pitchFamily="34" charset="-122"/>
                <a:cs typeface="+mj-lt" pitchFamily="34" charset="-120"/>
              </a:rPr>
              <a:t> decreto</a:t>
            </a:r>
            <a:endParaRPr lang="en-US" sz="4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Riordina la scuola dell'infanzia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erano le cianfrusaglie nella scuola delle Agazzi?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Oggetti delle tasche usati come materiale didattico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Giocattoli in legno venduti alle scuole della provincia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Oggetti sequestrati all'ingresso e resi a fine giornata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MAPPA E FONTI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con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recaplica.com/it/storia/storia-scuola-dell-infanzia/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Archivio di Stato di Cremona · Memoria Scolastica · Gasperi (Università di Padova) · German Historical Institute · Normattiva · Ministero dell'Istruzione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Asilo infantile: come è nata la scuola dell'infanzia, da Aporti alla scuola materna — Recap</dc:title>
  <dc:subject>PptxGenJS Presentation</dc:subject>
  <dc:creator>Recaplica</dc:creator>
  <cp:lastModifiedBy>Recaplica</cp:lastModifiedBy>
  <cp:revision>1</cp:revision>
  <dcterms:created xsi:type="dcterms:W3CDTF">2026-10-20T02:34:12Z</dcterms:created>
  <dcterms:modified xsi:type="dcterms:W3CDTF">2026-10-20T02:34:12Z</dcterms:modified>
</cp:coreProperties>
</file>