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le prime scuole per i piccoli aprono a Cremona tra il 1827 e il 1829, con Ferrante Aporti. Lo Stato apre scuole materne proprie solo nel 1968.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risposta sola non c'è. Andrea Franzoni, nel 1927, indicava il 15 novembre 1827; i documenti dell'Archivio di Stato di Cremona collocano al 1828 i primi esperimenti di Aporti con Alessandro Gallina; Treccani scrive marzo 1829.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Aporti nacque a San Martino dell'Argine, in provincia di Mantova; a Cremona, prima degli asili, insegnava in seminario. Le sue scuole si chiamavano all'inizio scuole infantili, poi presero il nome di asili infantili. Morì a Torino nel 1858.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 documenti d'archivio la prima scuola, quella di palazzo Barbò, era attiva dal dicembre 1828 e si pagava. La prima scuola di carità, gratuita per i figli dei poveri, aprì il 18 febbraio 1831 con 42 bambini maschi; le bambine arrivarono nel 1832.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Emma Gasperi descrive l'educazione infantile di fine Ottocento come divisa tra l'intellettualismo del modello di Aporti e il formalismo di quello di Fröbel. Le idee tedesche arrivarono anche a Cremona: nel 1889 le maestre degli asili seguivano le conferenze di Adolfo Pick.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Margarethe Meyer Schurz aveva appreso i principi del kindergarten da Fröbel in persona e nel 1856 aprì una piccola classe in casa, a Watertown. Nel 1873 Susan Blow avviò il primo kindergarten pubblico di St. Louis, e nel 1879 le scuole pubbliche della città avevano 53 aule di kindergarten.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1895, incoraggiate da Pietro Pasquali, le Agazzi fondarono a Mompiano la loro prima scuola materna, proclamata asilo rurale modello nel 1902. La prima Casa dei Bambini di Montessori nacque nel quartiere romano di San Lorenzo, dentro le case popolari dell'Istituto dei beni stabili.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Emma Gasperi in Italia l'asilo infantile ebbe compiti scolastici fin dall'inizio, a differenza di altri Paesi europei. Nel dicembre 1829 Alessandro Gallina riferiva ad Aporti dei progressi dei bambini sul piano fisico, morale e intellettuale.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legge 444 del 1968 dà alla scuola materna statale fini di educazione, di sviluppo della personalità, di assistenza e di preparazione alla scuola dell'obbligo; l'iscrizione è facoltativa e la frequenza gratuita. Secondo Gasperi il nome scuola materna viene dall'esperienza delle Agazzi.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L'asilo di Nave affidato a Carolina Agazzi stava in una grande stalla riadattata.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Bottoni, nastri, sassolini e tappi che i bambini portavano in tasca diventavano materiale per la lezione. Seconda domanda per la classe, quale legge istituì la scuola materna statale?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Tutte le fonti, con gli indirizzi, sono in fondo al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è nata la scuola dell'infanzia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Cremona alla legge del 1968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CREMONA, PRIMO OTTOCENTO</a:t>
            </a:r>
            <a:endParaRPr lang="en-US" sz="1300" dirty="0"/>
          </a:p>
        </p:txBody>
      </p:sp>
      <p:sp>
        <p:nvSpPr>
          <p:cNvPr id="3" name="Shape 1"/>
          <p:cNvSpPr/>
          <p:nvPr/>
        </p:nvSpPr>
        <p:spPr>
          <a:xfrm>
            <a:off x="503936" y="2106016"/>
            <a:ext cx="322874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che anno aprì il primo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asilo d'Italia?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1827 AL 2009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Aporti a Cremona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giardino dei bambini di Fröbel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Mompiano e San Lorenzo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leggi del 1968 e del 2003</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Aporti a Cremona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prete mantovano e le scuole infantili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PRETE E PEDAGOGISTA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Ferrante Aporti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1791-1858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Viene ordinato sacerdote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Dirige le scuole elementari della provincia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Stampa il manuale per le scuole infantili</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Diventa senatore del Regno di Sardegna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CREMONA, 1827-1829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Gallina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giovane prete dei primi esperimenti</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Franzoni e Catholic Encyclopedia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Archivio di Stato di Cremona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Treccani, marzo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Il giardino dei bambini di Fröbel</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Blankenburg, Turingia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CREMONA E BLANKENBURG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Aporti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IMPARA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Lettere, numeri, catechismo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figli del popolo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Fröbel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IMPARA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Gioco, canti, natura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STRUMENTI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doni di gioco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Gasperi le sorelle Agazzi cercarono una strada propria fra i due modelli.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TURINGIA AL MISSOURI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1837 o 1840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Blankenburg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Watertown, Wisconsin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 Louis, kindergarten pubblico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Mompiano e San Lorenzo</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Agazzi a Brescia, Montessori a Roma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BRESCIA E ROMA, 1895-1907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Rosa Agazzi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Volongo, 1866-1951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Usa le cianfrusaglie dei bambini come materiale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Carolina Agazzi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 fianco della sorella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Nave guida un asilo di 180 bambini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Maria Montessori</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Laureata in medicina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6 gennaio 1907 apre la Casa dei Bambini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primo asilo italiano era solo un posto dove lasciare i bambini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scuole di Aporti insegnavano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leggere, scrivere e fare i 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perché per molti bambini poveri non ci sarebbe stata un'altra scuola.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 leggi del 1968 e del 2003</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scuola materna alla scuola dell'infanzia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LEGGE 444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Materna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1968</a:t>
            </a:r>
            <a:pPr indent="0" marL="0">
              <a:buNone/>
            </a:pPr>
            <a:r>
              <a:rPr lang="en-US" sz="1600" b="1" dirty="0">
                <a:solidFill>
                  <a:schemeClr val="bg1"/>
                </a:solidFill>
                <a:latin typeface="+mj-lt" pitchFamily="34" charset="0"/>
                <a:ea typeface="+mj-lt" pitchFamily="34" charset="-122"/>
                <a:cs typeface="+mj-lt" pitchFamily="34" charset="-120"/>
              </a:rPr>
              <a:t> statale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Bambini dai tre ai sei anni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LEGGE 53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Infanzia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2003</a:t>
            </a:r>
            <a:pPr indent="0" marL="0">
              <a:buNone/>
            </a:pPr>
            <a:r>
              <a:rPr lang="en-US" sz="1600" b="1" dirty="0">
                <a:solidFill>
                  <a:schemeClr val="bg1"/>
                </a:solidFill>
                <a:latin typeface="+mj-lt" pitchFamily="34" charset="0"/>
                <a:ea typeface="+mj-lt" pitchFamily="34" charset="-122"/>
                <a:cs typeface="+mj-lt" pitchFamily="34" charset="-120"/>
              </a:rPr>
              <a:t> riforma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primo gradino del sistema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DPR 89</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Riordino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550" b="1" dirty="0">
                <a:solidFill>
                  <a:schemeClr val="accent1"/>
                </a:solidFill>
                <a:latin typeface="+mj-lt" pitchFamily="34" charset="0"/>
                <a:ea typeface="+mj-lt" pitchFamily="34" charset="-122"/>
                <a:cs typeface="+mj-lt" pitchFamily="34" charset="-120"/>
              </a:rPr>
              <a:t>2009</a:t>
            </a:r>
            <a:pPr indent="0" marL="0">
              <a:buNone/>
            </a:pPr>
            <a:r>
              <a:rPr lang="en-US" sz="1600" b="1" dirty="0">
                <a:solidFill>
                  <a:schemeClr val="accent1"/>
                </a:solidFill>
                <a:latin typeface="+mj-lt" pitchFamily="34" charset="0"/>
                <a:ea typeface="+mj-lt" pitchFamily="34" charset="-122"/>
                <a:cs typeface="+mj-lt" pitchFamily="34" charset="-120"/>
              </a:rPr>
              <a:t> decreto</a:t>
            </a:r>
            <a:endParaRPr lang="en-US" sz="4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Riordina la scuola dell'infanzia</a:t>
            </a:r>
            <a:endParaRPr lang="en-US" sz="13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QUANTI BAMBINI, QUANTE AULE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bambini maschi</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scuola di carità di Cremona, 1831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asilo di Nave, anno 1889-90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aule di kindergarten</a:t>
            </a:r>
            <a:pPr indent="0" marL="0">
              <a:lnSpc>
                <a:spcPct val="120000"/>
              </a:lnSpc>
              <a:buNone/>
            </a:pPr>
            <a:r>
              <a:rPr lang="en-US" sz="1500" dirty="0">
                <a:solidFill>
                  <a:schemeClr val="tx2"/>
                </a:solidFill>
                <a:latin typeface="+mn-lt" pitchFamily="34" charset="0"/>
                <a:ea typeface="+mn-lt" pitchFamily="34" charset="-122"/>
                <a:cs typeface="+mn-lt" pitchFamily="34" charset="-120"/>
              </a:rPr>
              <a:t>: scuole pubbliche di St. Louis, 1879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erano le cianfrusaglie nella scuola delle Agazzi?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Oggetti delle tasche usati come materiale didattico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Giocattoli in legno venduti alle scuole della provincia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Oggetti sequestrati all'ingresso e resi a fine giornata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MAPPA E FONTI</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con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recaplica.com/it/storia/storia-scuola-dell-infanzia/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Archivio di Stato di Cremona · Memoria Scolastica · Gasperi (Università di Padova) · German Historical Institute · Normattiva · Ministero dell'Istruzione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Asilo infantile: come è nata la scuola dell'infanzia, da Aporti alla scuola materna — Recap</dc:title>
  <dc:subject>PptxGenJS Presentation</dc:subject>
  <dc:creator>Recaplica</dc:creator>
  <cp:lastModifiedBy>Recaplica</cp:lastModifiedBy>
  <cp:revision>1</cp:revision>
  <dcterms:created xsi:type="dcterms:W3CDTF">2026-10-20T02:34:12Z</dcterms:created>
  <dcterms:modified xsi:type="dcterms:W3CDTF">2026-10-20T02:34:12Z</dcterms:modified>
</cp:coreProperties>
</file>