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Seconda guerra mondiale è il conflitto che tra il 1939 e il 1945 oppose gli Alleati, cioè Gran Bretagna, Francia, Stati Uniti e Unione Sovietica, alle potenze dell'Asse, cioè Germania, Italia e Giappone. Comincia il 1° settembre 1939 con l'invasione tedesca della Polonia e finisce con la resa tedesca del maggio 1945 e con quella giapponese del 2 settembre 1945. Oggi vediamo da dove viene, come diventa mondiale, le svolte del 1942-43 e come finisce, con il bilancio e il mondo che ne è uscito.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data di apertura è il 1° settembre 1939, l'invasione tedesca della Polonia, con le dichiarazioni di guerra di Gran Bretagna e Francia il 3 settembre. Ma l'espansione tedesca era cominciata anni prima ed era stata accettata dalle altre potenze, dalla rimilitarizzazione della Renania nel 1936 all'annessione dell'Austria nel marzo 1938, fino ai Sudeti ceduti a Monaco. Solo con la Polonia Gran Bretagna e Francia decisero di reagire. Per capire come ci si arriva bisogna tornare indietro di vent'anni.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Germania esce dalla Società delle Nazioni, ripristina la leva e riarma apertamente. A Monaco, il 30 settembre 1938, Germania, Italia, Gran Bretagna e Francia decidono che la Cecoslovacchia deve cedere la regione dei Sudeti, e i cecoslovacchi non vengono nemmeno invitati al tavolo. È l'esempio più noto della politica di appeasement. L'ultimo passaggio è dell'agosto 1939, il patto di non aggressione con l'Unione Sovietica, con un protocollo segreto che si spartisce la Polonia. Pochi giorni dopo la Polonia viene attaccata.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 patto Tripartito del settembre 1940 aderiscono poi Ungheria, Romania e Slovacchia. La prima fase della guerra è rapidissima, la Wehrmacht sconfigge la Polonia in poche settimane e il 22 giugno 1940 la Francia firma l'armistizio. L'Italia è entrata in guerra il 10 giugno 1940 contro Francia e Gran Bretagna. L'Unione Sovietica, come vedremo, entra nel campo alleato solo nel 1941.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L'operazione Barbarossa, l'attacco tedesco del 22 giugno 1941, rompe il patto firmato meno di due anni prima e porta l'URSS nel campo alleato. Si apre così il fronte su cui l'Unione Sovietica subirà il bilancio di vittime più alto fra quelli censiti dal National WWII Museum, 24 milioni di morti totali.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Alle Midway il Giappone perde quattro portaerei e un incrociatore pesante contro una portaerei e un cacciatorpediniere statunitensi, e la sua marina, fino ad allora una delle più forti al mondo, ne esce indebolita in modo permanente. Fra il 1942 e il 1943 la battaglia di Stalingrado segna, con le parole di Treccani, la fine dell'impulso offensivo tedesco. Il 9-10 luglio 1943 gli Alleati sbarcano in Sicilia, e il fronte italiano è quello che cambia più in fretta.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Mentre la guerra si combatte, la Germania nazista porta avanti l'assassinio sistematico degli ebrei europei, la Shoah. Oltre alle vittime dei centri di sterminio e delle fucilazioni di massa nell'Europa orientale occupata, fra 800.000 e un milione di persone muoiono nei campi e nei ghetti per fame, malattia e violenza. Il regime uccide anche milioni di persone non ebree, fra cui circa 3,3 milioni di prigionieri di guerra sovietici e circa 1,8 milioni di polacchi non ebrei. Non esiste un singolo documento che registri ogni morte, i numeri nascono dall'incrocio di documenti superstiti, studi demografici, testimonianze e archivi.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6 giugno 1944 gli Alleati sbarcano in Normandia e, insieme all'avanzata sovietica da est, costringono la Germania a combattere su due fronti. La resa tedesca viene firmata a Reims il 7 maggio 1945 e fissa la cessazione delle ostilità alle 23.01 dell'8 maggio; a Berlino, l'8 maggio, si firma il secondo atto, la resa legale ufficiale del Terzo Reich. Il 6 e il 9 agosto 1945 gli Stati Uniti sganciano le bombe atomiche su Hiroshima e Nagasaki; il Giappone annuncia la resa il 15 agosto e firma l'atto formale il 2 settembre nella baia di Tokyo. Poche settimane dopo, il 24 ottobre 1945, entra in vigore la Carta delle Nazioni Unite, scritta a San Francisco dai rappresentanti di cinquanta paesi.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Seconda guerra mondiale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1939-1945, dalle cause alle conseguenze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503936" y="2843632"/>
            <a:ext cx="388254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La guerra scoppiò davvero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all'improvviso?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Vent'anni di radici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mondo in guerra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svolte del 1942-43</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fine e il bilancio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OGNI RICHIESTA ACCOLTA NE PRODUCE UNA SUCCESSIVA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Austria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annessa nel marzo 1938</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Cecoslovacchia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resto del paese occupato nel marzo 1939</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Renania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rimilitarizzata nel 1936</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Monaco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 Sudeti alla Germania, 30 settembre 1938</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Polonia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invasa il 1° settembre 1939</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COMBATTE CONTRO CHI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Asse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Germania, Italia e Giappone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PATTO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Tripartito, settembre 1940</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Alleati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Gran Bretagna, Francia, Stati Uniti e URSS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 LORO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Cina e molti altri paesi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Nel 1941 il conflitto europeo e quello asiatico si saldano in una sola guerra.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L'URSS non fu alleata fin dall'inizio.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Nell'agosto 1939 firmò con la Germania un patto di non aggressione, con un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protocollo segreto</a:t>
            </a:r>
            <a:pPr indent="0" marL="0">
              <a:lnSpc>
                <a:spcPct val="125000"/>
              </a:lnSpc>
              <a:buNone/>
            </a:pPr>
            <a:r>
              <a:rPr lang="en-US" sz="1750" dirty="0">
                <a:solidFill>
                  <a:srgbClr val="D8D6CF"/>
                </a:solidFill>
                <a:latin typeface="+mn-lt" pitchFamily="34" charset="0"/>
                <a:ea typeface="+mn-lt" pitchFamily="34" charset="-122"/>
                <a:cs typeface="+mn-lt" pitchFamily="34" charset="-120"/>
              </a:rPr>
              <a:t> che spartiva la Polonia fra i due Stati. Nel campo alleato entrò solo quando fu attaccata, 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22 giugno 1941</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SVOLTE FRA IL 1942 E IL 1943</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Midway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Pacifico, 4-7 giugno 1942</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Giappone perde quattro portaerei e la guerra nel Pacifico si rovescia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Stalingrado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Unione Sovietica, 1942-43</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fine dell'impulso offensivo tedesco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Sicilia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Sbarco alleato, 9-10 luglio 1943</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L'isola cade il 17 agosto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LO STERMINIO SISTEMATICO DEGLI EBREI EUROPEI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gli ebrei assassinati, secondo lo United States Holocaust Memorial Museum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le vittime stimate dei centri di sterminio, da Chełmno ad Auschwitz-Birkenau</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le vittime stimate delle fucilazioni di massa, in oltre 1.500 località</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SECONDO FRONTE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Normandia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a:t>
            </a:r>
            <a:pPr indent="0" marL="0">
              <a:buNone/>
            </a:pPr>
            <a:r>
              <a:rPr lang="en-US" sz="1600" b="1" dirty="0">
                <a:solidFill>
                  <a:schemeClr val="bg1"/>
                </a:solidFill>
                <a:latin typeface="+mj-lt" pitchFamily="34" charset="0"/>
                <a:ea typeface="+mj-lt" pitchFamily="34" charset="-122"/>
                <a:cs typeface="+mj-lt" pitchFamily="34" charset="-120"/>
              </a:rPr>
              <a:t> giugno 1944</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Lo sbarco alleato apre il fronte a ovest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 RESA TEDESCA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400" b="1" dirty="0">
                <a:solidFill>
                  <a:schemeClr val="bg1"/>
                </a:solidFill>
                <a:latin typeface="+mj-lt" pitchFamily="34" charset="0"/>
                <a:ea typeface="+mj-lt" pitchFamily="34" charset="-122"/>
                <a:cs typeface="+mj-lt" pitchFamily="34" charset="-120"/>
              </a:rPr>
              <a:t>Reims e Berlino</a:t>
            </a:r>
            <a:endParaRPr lang="en-US" sz="24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8</a:t>
            </a:r>
            <a:pPr indent="0" marL="0">
              <a:buNone/>
            </a:pPr>
            <a:r>
              <a:rPr lang="en-US" sz="1600" b="1" dirty="0">
                <a:solidFill>
                  <a:schemeClr val="bg1"/>
                </a:solidFill>
                <a:latin typeface="+mj-lt" pitchFamily="34" charset="0"/>
                <a:ea typeface="+mj-lt" pitchFamily="34" charset="-122"/>
                <a:cs typeface="+mj-lt" pitchFamily="34" charset="-120"/>
              </a:rPr>
              <a:t> maggio 1945</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La cessazione delle ostilità dalle 23.01</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 RESA GIAPPONESE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Baia di Tokyo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a:t>
            </a:r>
            <a:pPr indent="0" marL="0">
              <a:buNone/>
            </a:pPr>
            <a:r>
              <a:rPr lang="en-US" sz="1600" b="1" dirty="0">
                <a:solidFill>
                  <a:schemeClr val="accent1"/>
                </a:solidFill>
                <a:latin typeface="+mj-lt" pitchFamily="34" charset="0"/>
                <a:ea typeface="+mj-lt" pitchFamily="34" charset="-122"/>
                <a:cs typeface="+mj-lt" pitchFamily="34" charset="-120"/>
              </a:rPr>
              <a:t> settembre 1945</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La firma a bordo della corazzata Missouri</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recaplica.com/it/storia/seconda-guerra-mondiale/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United States Holocaust Memorial Museum · The National WWII Museum · U.S. National Archives · Imperial War Museums · Nazioni Unite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Seconda guerra mondiale: cause, svolte e conseguenze — Recap</dc:title>
  <dc:subject>PptxGenJS Presentation</dc:subject>
  <dc:creator>Recaplica</dc:creator>
  <cp:lastModifiedBy>Recaplica</cp:lastModifiedBy>
  <cp:revision>1</cp:revision>
  <dcterms:created xsi:type="dcterms:W3CDTF">2026-09-20T19:29:23Z</dcterms:created>
  <dcterms:modified xsi:type="dcterms:W3CDTF">2026-09-20T19:29:23Z</dcterms:modified>
</cp:coreProperties>
</file>