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Risorgimento è il processo che tra la fine del Settecento e il 1861 porta la penisola italiana dalla divisione in molti Stati a un unico Regno. Oggi vediamo le prove fallite dei moti, le tre guerre contro l'Austria, i quattro mesi dei Mille e la nascita del Regno, con i suoi conti aperti.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scelta è politica, non aritmetica. L'ordinale viene dal Regno di Sardegna, di cui Vittorio Emanuele era già il secondo di quel nome: conservarlo significa affermare che l'Italia unita non è uno Stato nuovo, ma quello sabaudo che si è allargato. Chi voleva un patto tra popoli lo lesse come una sconfitta. La risposta si può tenere in sospeso, il filo si chiude con la legge del 17 marzo 1861.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progetti diversi, che a tratti si ostacolarono. Mazzini voleva una repubblica unitaria nata da un'insurrezione popolare e fondò la Giovine Italia. Cavour puntava sull'ingrandimento dello Stato sabaudo attraverso la diplomazia e le alleanze. Garibaldi era il comandante militare che nel 1860 conquistò il Sud in nome di Vittorio Emanuele II, mettendo il proprio repubblicanesimo in secondo piano.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prima guerra, dal 23 marzo al 9 agosto 1848, è il tentativo isolato di Carlo Alberto e si chiude con la sconfitta di Custoza. La seconda, dal 26 aprile all'8 agosto 1859, si combatte con la Francia alleata: vittorie a Magenta e a Solferino e San Martino, e la Lombardia passa al Piemonte. La terza, dal 20 giugno al 12 agosto 1866, va male sul campo, di nuovo a Custoza, eppure porta il Veneto all'Italia. La differenza tra il 1848 e il 1859 non sta nel coraggio, sta nella diplomazia.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Mentre Cavour lavora sulle cancellerie, il Sud viene preso da una spedizione di volontari, in poco più di quattro mesi. Le tappe: sbarco a Marsala l'11 maggio, la prima battaglia vinta a Calatafimi, l'occupazione di Palermo il 27-29 maggio, Milazzo il 20 luglio, l'ingresso a Napoli il 7 settembre, la battaglia del Volturno il 1-2 ottobre. Il 26 ottobre, a Teano, Garibaldi consegna a Vittorio Emanuele II le terre conquistate e depone la dittatura.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 la conquista militare e la nascita del Regno c'è il voto: i plebisciti trasformano una conquista in una decisione, un titolo giuridico da mostrare alle cancellerie europee. Il suffragio era universale ma solo maschile. La legge n. 4671 viene approvata dal Senato il 26 febbraio 1861 e dalla Camera il 14 marzo; l'articolo unico dice che il sovrano assume per sé e i suoi successori il titolo di Re d'Italia. Ed ecco la risposta alla domanda d'apertura: il re resta «II» perché l'Italia unita è lo Stato sabaudo che si è allargato, non uno Stato nuovo. Il 17 marzo è l'Anniversario dell'Unità d'Italia, festa nazionale istituita nel 1911.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1861 il cantiere è tutt'altro che chiuso. Il Veneto arriva con la Terza guerra d'indipendenza del 1866, andata male sul campo ma chiusa con l'annessione, sancita dal plebiscito del 21 e 22 ottobre. Roma arriva il 20 settembre 1870, quando le truppe del generale Raffaele Cadorna aprono una breccia nelle mura tra Porta Pia e Porta Salaria; corte e governo si trasferiscono l'anno successivo. Lo Stato prova a regolare i rapporti con la Chiesa con la legge delle Guarentigie del 1871, ma il papa la respinge e col non expedit vieta ai cattolici italiani di partecipare alla vita politica del Regno.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insurrezioni riuscite furono poche e la partecipazione politica restò riservata a una minoranza, studenti, professionisti, militari e nobiltà liberale. Il dato che lo dice meglio è quello dell'istruzione. Al censimento del 1861 il 75% della popolazione complessiva risulta analfabeta; tra i soli adulti sa leggere e scrivere circa il 40% degli uomini e meno di un quarto delle donne. La percentuale scende al 68,8% nel 1871 e al 61,9% nel 1881, un miglioramento lento che dà la misura della distanza tra lo Stato appena nato e la vita quotidiana dei suoi cittadini.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Il Risorgimento</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 molti Stati a un solo Regno d'Italia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 DETTAGLIO CHE RACCONTA MOLTO</a:t>
            </a:r>
            <a:endParaRPr lang="en-US" sz="1300" dirty="0"/>
          </a:p>
        </p:txBody>
      </p:sp>
      <p:sp>
        <p:nvSpPr>
          <p:cNvPr id="3" name="Shape 1"/>
          <p:cNvSpPr/>
          <p:nvPr/>
        </p:nvSpPr>
        <p:spPr>
          <a:xfrm>
            <a:off x="2052371" y="2843632"/>
            <a:ext cx="93319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primo re d'Italia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resta «II» e non diventa «I»?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CANTIERE, 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Le prove fallite</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Tre guerre contro l'Austria</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mesi dei Mille</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Regno e i conti aperti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PROGETTI PER L'ITALIA</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Mazzini</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repubblicano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Una repubblica unitaria, nata dall'insurrezione popolare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Cavour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capo del governo piemontese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Ingrandire lo Stato sabaudo con la diplomazia e le alleanze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Garibaldi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comandante militare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Nel 1860 conquista il Sud in nome di Vittorio Emanuele II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TRE GUERRE D'INDIPENDENZA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47035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Plombières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patto con la Francia, 21 luglio 1858</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Nizza e Savoia</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il conto dell'alleanza, marzo 1860</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1848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sconfitta a Custoza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1859</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Lombardia al Piemonte</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1866</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Veneto all'Italia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QUATTRO MESI CHE ROVESCIANO UN REGNO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1.084</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volontari</a:t>
            </a:r>
            <a:pPr indent="0" marL="0">
              <a:lnSpc>
                <a:spcPct val="120000"/>
              </a:lnSpc>
              <a:buNone/>
            </a:pPr>
            <a:r>
              <a:rPr lang="en-US" sz="1500" dirty="0">
                <a:solidFill>
                  <a:schemeClr val="tx2"/>
                </a:solidFill>
                <a:latin typeface="+mn-lt" pitchFamily="34" charset="0"/>
                <a:ea typeface="+mn-lt" pitchFamily="34" charset="-122"/>
                <a:cs typeface="+mn-lt" pitchFamily="34" charset="-120"/>
              </a:rPr>
              <a:t>: salpano da Quarto, presso Genova, il 5 maggio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Marsala</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lo sbarco dell'11 maggio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poi Calatafimi, Palermo, Milazzo e Napoli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Teano</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26 ottobre</a:t>
            </a:r>
            <a:pPr indent="0" marL="0">
              <a:lnSpc>
                <a:spcPct val="120000"/>
              </a:lnSpc>
              <a:buNone/>
            </a:pPr>
            <a:r>
              <a:rPr lang="en-US" sz="1500" dirty="0">
                <a:solidFill>
                  <a:schemeClr val="tx2"/>
                </a:solidFill>
                <a:latin typeface="+mn-lt" pitchFamily="34" charset="0"/>
                <a:ea typeface="+mn-lt" pitchFamily="34" charset="-122"/>
                <a:cs typeface="+mn-lt" pitchFamily="34" charset="-120"/>
              </a:rPr>
              <a:t>: Garibaldi consegna al re le terre conquistate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VOTO CHE TIENE INSIEME I PEZZI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92,6%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minimo dei sì</a:t>
            </a:r>
            <a:pPr indent="0" marL="0">
              <a:lnSpc>
                <a:spcPct val="120000"/>
              </a:lnSpc>
              <a:buNone/>
            </a:pPr>
            <a:r>
              <a:rPr lang="en-US" sz="1500" dirty="0">
                <a:solidFill>
                  <a:schemeClr val="tx2"/>
                </a:solidFill>
                <a:latin typeface="+mn-lt" pitchFamily="34" charset="0"/>
                <a:ea typeface="+mn-lt" pitchFamily="34" charset="-122"/>
                <a:cs typeface="+mn-lt" pitchFamily="34" charset="-120"/>
              </a:rPr>
              <a:t>: in Sicilia e nelle province napoletane, il 21 ottobre 1860</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 milioni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 più al voto</a:t>
            </a:r>
            <a:pPr indent="0" marL="0">
              <a:lnSpc>
                <a:spcPct val="120000"/>
              </a:lnSpc>
              <a:buNone/>
            </a:pPr>
            <a:r>
              <a:rPr lang="en-US" sz="1500" dirty="0">
                <a:solidFill>
                  <a:schemeClr val="tx2"/>
                </a:solidFill>
                <a:latin typeface="+mn-lt" pitchFamily="34" charset="0"/>
                <a:ea typeface="+mn-lt" pitchFamily="34" charset="-122"/>
                <a:cs typeface="+mn-lt" pitchFamily="34" charset="-120"/>
              </a:rPr>
              <a:t>: gli ex sudditi dei vecchi Stati, a suffragio universale maschile, dal 1860 al 1870</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 4671</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la legge</a:t>
            </a:r>
            <a:pPr indent="0" marL="0">
              <a:lnSpc>
                <a:spcPct val="120000"/>
              </a:lnSpc>
              <a:buNone/>
            </a:pPr>
            <a:r>
              <a:rPr lang="en-US" sz="1500" dirty="0">
                <a:solidFill>
                  <a:schemeClr val="tx2"/>
                </a:solidFill>
                <a:latin typeface="+mn-lt" pitchFamily="34" charset="0"/>
                <a:ea typeface="+mn-lt" pitchFamily="34" charset="-122"/>
                <a:cs typeface="+mn-lt" pitchFamily="34" charset="-120"/>
              </a:rPr>
              <a:t>: promulgata a Torino il 17 marzo 1861, Vittorio Emanuele II Re d'Italia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ANCORA AUSTRIACO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Veneto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1866</a:t>
            </a:r>
            <a:pPr indent="0" marL="0">
              <a:buNone/>
            </a:pPr>
            <a:r>
              <a:rPr lang="en-US" sz="1600" b="1" dirty="0">
                <a:solidFill>
                  <a:schemeClr val="bg1"/>
                </a:solidFill>
                <a:latin typeface="+mj-lt" pitchFamily="34" charset="0"/>
                <a:ea typeface="+mj-lt" pitchFamily="34" charset="-122"/>
                <a:cs typeface="+mj-lt" pitchFamily="34" charset="-120"/>
              </a:rPr>
              <a:t> il Veneto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Guerra persa sul campo, annessione sancita dal plebiscito</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ANCORA DEL PAPA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Roma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1870</a:t>
            </a:r>
            <a:pPr indent="0" marL="0">
              <a:buNone/>
            </a:pPr>
            <a:r>
              <a:rPr lang="en-US" sz="1600" b="1" dirty="0">
                <a:solidFill>
                  <a:schemeClr val="bg1"/>
                </a:solidFill>
                <a:latin typeface="+mj-lt" pitchFamily="34" charset="0"/>
                <a:ea typeface="+mj-lt" pitchFamily="34" charset="-122"/>
                <a:cs typeface="+mj-lt" pitchFamily="34" charset="-120"/>
              </a:rPr>
              <a:t> Porta Pia</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Le truppe di Cadorna entrano dalla breccia il 20 settembre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 FRATTURA CHE RESTA</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Chiesa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3750" b="1" dirty="0">
                <a:solidFill>
                  <a:schemeClr val="accent1"/>
                </a:solidFill>
                <a:latin typeface="+mj-lt" pitchFamily="34" charset="0"/>
                <a:ea typeface="+mj-lt" pitchFamily="34" charset="-122"/>
                <a:cs typeface="+mj-lt" pitchFamily="34" charset="-120"/>
              </a:rPr>
              <a:t>1871</a:t>
            </a:r>
            <a:pPr indent="0" marL="0">
              <a:buNone/>
            </a:pPr>
            <a:r>
              <a:rPr lang="en-US" sz="1600" b="1" dirty="0">
                <a:solidFill>
                  <a:schemeClr val="accent1"/>
                </a:solidFill>
                <a:latin typeface="+mj-lt" pitchFamily="34" charset="0"/>
                <a:ea typeface="+mj-lt" pitchFamily="34" charset="-122"/>
                <a:cs typeface="+mj-lt" pitchFamily="34" charset="-120"/>
              </a:rPr>
              <a:t> le Guarentigie</a:t>
            </a:r>
            <a:endParaRPr lang="en-US" sz="375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Respinte dal papa, che vieta ai cattolici la vita politica</a:t>
            </a:r>
            <a:endParaRPr lang="en-US" sz="13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Il Risorgimento non fu un movimento di popolo.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 primo censimento del Regno il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75%</a:t>
            </a:r>
            <a:pPr indent="0" marL="0">
              <a:lnSpc>
                <a:spcPct val="125000"/>
              </a:lnSpc>
              <a:buNone/>
            </a:pPr>
            <a:r>
              <a:rPr lang="en-US" sz="1750" dirty="0">
                <a:solidFill>
                  <a:srgbClr val="D8D6CF"/>
                </a:solidFill>
                <a:latin typeface="+mn-lt" pitchFamily="34" charset="0"/>
                <a:ea typeface="+mn-lt" pitchFamily="34" charset="-122"/>
                <a:cs typeface="+mn-lt" pitchFamily="34" charset="-120"/>
              </a:rPr>
              <a:t> degli italiani non sapeva leggere né scrivere, e le idee nazionali giravano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ambienti ristretti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recaplica.com/it/storia/risorgimento/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Archivio di Stato di Torino · Ministero dell'Interno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Il Risorgimento e l'Unità d'Italia: riassunto e date chiave — Recap</dc:title>
  <dc:subject>PptxGenJS Presentation</dc:subject>
  <dc:creator>Recaplica</dc:creator>
  <cp:lastModifiedBy>Recaplica</cp:lastModifiedBy>
  <cp:revision>1</cp:revision>
  <dcterms:created xsi:type="dcterms:W3CDTF">2026-09-20T19:29:22Z</dcterms:created>
  <dcterms:modified xsi:type="dcterms:W3CDTF">2026-09-20T19:29:22Z</dcterms:modified>
</cp:coreProperties>
</file>