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slideMasters/slideMaster11.xml" ContentType="application/vnd.openxmlformats-officedocument.presentationml.slideMaster+xml"/>
  <Override PartName="/ppt/slides/slide11.xml" ContentType="application/vnd.openxmlformats-officedocument.presentationml.slide+xml"/>
  <Override PartName="/ppt/slideMasters/slideMaster12.xml" ContentType="application/vnd.openxmlformats-officedocument.presentationml.slideMaster+xml"/>
  <Override PartName="/ppt/slides/slide12.xml" ContentType="application/vnd.openxmlformats-officedocument.presentationml.slide+xml"/>
  <Override PartName="/ppt/slideMasters/slideMaster13.xml" ContentType="application/vnd.openxmlformats-officedocument.presentationml.slideMaster+xml"/>
  <Override PartName="/ppt/slides/slide13.xml" ContentType="application/vnd.openxmlformats-officedocument.presentationml.slide+xml"/>
  <Override PartName="/ppt/slideMasters/slideMaster14.xml" ContentType="application/vnd.openxmlformats-officedocument.presentationml.slideMaster+xml"/>
  <Override PartName="/ppt/slides/slide1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Default Extension="fntdata" ContentType="application/x-fontdata"/>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Lst>
  <p:notesMasterIdLst>
    <p:notesMasterId r:id="rId16"/>
  </p:notesMasterIdLst>
  <p:sldSz cx="9144000" cy="5143500"/>
  <p:notesSz cx="5143500" cy="9144000"/>
  <p:embeddedFontLst>
    <p:embeddedFont>
      <p:font typeface="Bricolage Grotesque"/>
      <p:regular r:id="rId21"/>
      <p:bold r:id="rId22"/>
    </p:embeddedFont>
    <p:embeddedFont>
      <p:font typeface="Atkinson Hyperlegible"/>
      <p:regular r:id="rId23"/>
      <p:bold r:id="rId24"/>
      <p:italic r:id="rId25"/>
    </p:embeddedFont>
  </p:embeddedFontLst>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notesMaster" Target="notesMasters/notesMaster1.xml"/><Relationship Id="rId17" Type="http://schemas.openxmlformats.org/officeDocument/2006/relationships/presProps" Target="presProps.xml"/><Relationship Id="rId18" Type="http://schemas.openxmlformats.org/officeDocument/2006/relationships/viewProps" Target="viewProps.xml"/><Relationship Id="rId19" Type="http://schemas.openxmlformats.org/officeDocument/2006/relationships/theme" Target="theme/theme1.xml"/><Relationship Id="rId20" Type="http://schemas.openxmlformats.org/officeDocument/2006/relationships/tableStyles" Target="tableStyles.xml"/><Relationship Id="rId21" Type="http://schemas.openxmlformats.org/officeDocument/2006/relationships/font" Target="fonts/font1.fntdata"/><Relationship Id="rId22" Type="http://schemas.openxmlformats.org/officeDocument/2006/relationships/font" Target="fonts/font2.fntdata"/><Relationship Id="rId23" Type="http://schemas.openxmlformats.org/officeDocument/2006/relationships/font" Target="fonts/font3.fntdata"/><Relationship Id="rId24" Type="http://schemas.openxmlformats.org/officeDocument/2006/relationships/font" Target="fonts/font4.fntdata"/><Relationship Id="rId25" Type="http://schemas.openxmlformats.org/officeDocument/2006/relationships/font" Target="fonts/font5.fntdata"/></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_rels/notesSlide1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1.xml"/>
		</Relationships>
</file>

<file path=ppt/notesSlides/_rels/notesSlide1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2.xml"/>
		</Relationships>
</file>

<file path=ppt/notesSlides/_rels/notesSlide1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3.xml"/>
		</Relationships>
</file>

<file path=ppt/notesSlides/_rels/notesSlide1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4.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Introduzione al Recap: chi era Lutero e perché il suo gesto del 1517 ha un nome che dura ancora oggi, Riforma protestante.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Martin Lutero, agostiniano tedesco nato nel 1483, mise in moto con le sue 95 tesi contro le indulgenze un processo che, secondo l'Enciclopedia dei ragazzi Treccani, trasformò l'assetto religioso del continente nel giro di circa cinquant'anni.</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Lutero entra nell'ordine degli agostiniani eremiti, si laurea in scienze bibliche nel 1512 e insegna Sacra Scrittura per tutta la vita nella neonata università di Wittenberg.</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La stampa a caratteri mobili, inventata circa un secolo prima, permise alle tesi di diffondersi in tutta la Germania nel giro di un anno.</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Secondo la New World Encyclopedia, Lutero attaccava voti monastici, pellegrinaggi e opere di merito come sostituti "fatti dall'uomo" della parola divina del perdono, ma non toccò battesimo ed eucaristia.</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Alla Dieta di Worms l'imperatore Carlo V dichiara Lutero fuorilegge ed eretico. Dopo le diete di Spira (1529) e Augusta (1530) e la Lega di Smalcalda, lo scontro con l'imperatore si chiude solo nel 1555 con la Pace di Augusta e il principio cuius regio, eius religio.</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La Riforma non fu un blocco unico: la dottrina luterana ebbe la sua roccaforte in Germania e nei paesi scandinavi e baltici, mentre altrove nacquero movimenti paralleli, come quello di Zwingli in Svizzera o la rottura politica inglese del 1534.</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La risposta corretta è la vendita delle indulgenze, pagamenti chiesti dalla Chiesa per ridurre la pena nel purgatorio. Seconda domanda per la classe: quali due sacramenti mantenne Lutero, e perché proprio quelli?</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Congedo: dalle 95 tesi alla Pace di Augusta, cinquant'anni che trasformarono il cristianesimo europeo.</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14</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image" Target="../media/image-1002-1.png"/><Relationship Id="rId2"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image" Target="../media/image-1003-1.png"/><Relationship Id="rId2"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image" Target="../media/image-1008-1.png"/><Relationship Id="rId2"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L_COVER">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5143500"/>
          </a:xfrm>
          <a:prstGeom prst="rect">
            <a:avLst/>
          </a:prstGeom>
          <a:solidFill>
            <a:schemeClr val="accent1"/>
          </a:solidFill>
          <a:ln/>
        </p:spPr>
      </p:sp>
      <p:sp>
        <p:nvSpPr>
          <p:cNvPr id="3" name="Shape 1"/>
          <p:cNvSpPr/>
          <p:nvPr/>
        </p:nvSpPr>
        <p:spPr>
          <a:xfrm>
            <a:off x="0" y="4869180"/>
            <a:ext cx="9144000" cy="274320"/>
          </a:xfrm>
          <a:prstGeom prst="rect">
            <a:avLst/>
          </a:prstGeom>
          <a:solidFill>
            <a:schemeClr val="accent2"/>
          </a:solidFill>
          <a:ln/>
        </p:spPr>
      </p:sp>
      <p:pic>
        <p:nvPicPr>
          <p:cNvPr id="4" name="Image 0" descr="scripts/assets/deck-logo-glyph.png">    </p:cNvPr>
          <p:cNvPicPr>
            <a:picLocks noChangeAspect="1"/>
          </p:cNvPicPr>
          <p:nvPr/>
        </p:nvPicPr>
        <p:blipFill>
          <a:blip r:embed="rId1"/>
          <a:stretch>
            <a:fillRect/>
          </a:stretch>
        </p:blipFill>
        <p:spPr>
          <a:xfrm>
            <a:off x="7635240" y="384048"/>
            <a:ext cx="1005840" cy="1005840"/>
          </a:xfrm>
          <a:prstGeom prst="rect">
            <a:avLst/>
          </a:prstGeom>
        </p:spPr>
      </p:pic>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L_PLAIN">
    <p:bg>
      <p:bgPr>
        <a:solidFill>
          <a:schemeClr val="bg1"/>
        </a:solidFill>
      </p:bgPr>
    </p:bg>
    <p:spTree>
      <p:nvGrpSpPr>
        <p:cNvPr id="1" name=""/>
        <p:cNvGrpSpPr/>
        <p:nvPr/>
      </p:nvGrpSpPr>
      <p:grpSpPr>
        <a:xfrm>
          <a:off x="0" y="0"/>
          <a:ext cx="0" cy="0"/>
          <a:chOff x="0" y="0"/>
          <a:chExt cx="0" cy="0"/>
        </a:xfrm>
      </p:grpSpPr>
      <p:pic>
        <p:nvPicPr>
          <p:cNvPr id="2" name="Image 0" descr="scripts/assets/deck-logo-tile.png">    </p:cNvPr>
          <p:cNvPicPr>
            <a:picLocks noChangeAspect="1"/>
          </p:cNvPicPr>
          <p:nvPr/>
        </p:nvPicPr>
        <p:blipFill>
          <a:blip r:embed="rId1"/>
          <a:stretch>
            <a:fillRect/>
          </a:stretch>
        </p:blipFill>
        <p:spPr>
          <a:xfrm>
            <a:off x="502920" y="4791456"/>
            <a:ext cx="201168" cy="201168"/>
          </a:xfrm>
          <a:prstGeom prst="rect">
            <a:avLst/>
          </a:prstGeom>
        </p:spPr>
      </p:pic>
      <p:sp>
        <p:nvSpPr>
          <p:cNvPr id="3" name="Text 0"/>
          <p:cNvSpPr/>
          <p:nvPr/>
        </p:nvSpPr>
        <p:spPr>
          <a:xfrm>
            <a:off x="749808" y="4754880"/>
            <a:ext cx="1463040" cy="274320"/>
          </a:xfrm>
          <a:prstGeom prst="rect">
            <a:avLst/>
          </a:prstGeom>
          <a:noFill/>
          <a:ln/>
        </p:spPr>
        <p:txBody>
          <a:bodyPr wrap="square" rtlCol="0" anchor="ctr"/>
          <a:lstStyle/>
          <a:p>
            <a:pPr indent="0" marL="0">
              <a:buNone/>
            </a:pPr>
            <a:r>
              <a:rPr lang="en-US" sz="1200" b="1" dirty="0">
                <a:solidFill>
                  <a:schemeClr val="accent1"/>
                </a:solidFill>
                <a:latin typeface="+mj-lt" pitchFamily="34" charset="0"/>
                <a:ea typeface="+mj-lt" pitchFamily="34" charset="-122"/>
                <a:cs typeface="+mj-lt" pitchFamily="34" charset="-120"/>
              </a:rPr>
              <a:t>recaplica</a:t>
            </a:r>
            <a:endParaRPr lang="en-US" sz="12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1003</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L_CHAPTER">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108960" cy="5143500"/>
          </a:xfrm>
          <a:prstGeom prst="rect">
            <a:avLst/>
          </a:prstGeom>
          <a:solidFill>
            <a:schemeClr val="accent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1004</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L_PORTRAIT">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474720" cy="5143500"/>
          </a:xfrm>
          <a:prstGeom prst="rect">
            <a:avLst/>
          </a:prstGeom>
          <a:solidFill>
            <a:schemeClr val="tx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1005</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L_TRIPTYCH">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048000" cy="5143500"/>
          </a:xfrm>
          <a:prstGeom prst="rect">
            <a:avLst/>
          </a:prstGeom>
          <a:solidFill>
            <a:schemeClr val="tx1"/>
          </a:solidFill>
          <a:ln/>
        </p:spPr>
      </p:sp>
      <p:sp>
        <p:nvSpPr>
          <p:cNvPr id="3" name="Shape 1"/>
          <p:cNvSpPr/>
          <p:nvPr/>
        </p:nvSpPr>
        <p:spPr>
          <a:xfrm>
            <a:off x="3048000" y="0"/>
            <a:ext cx="3048000" cy="5143500"/>
          </a:xfrm>
          <a:prstGeom prst="rect">
            <a:avLst/>
          </a:prstGeom>
          <a:solidFill>
            <a:schemeClr val="accent1"/>
          </a:solidFill>
          <a:ln/>
        </p:spPr>
      </p:sp>
      <p:sp>
        <p:nvSpPr>
          <p:cNvPr id="4" name="Shape 2"/>
          <p:cNvSpPr/>
          <p:nvPr/>
        </p:nvSpPr>
        <p:spPr>
          <a:xfrm>
            <a:off x="6096000" y="0"/>
            <a:ext cx="0" cy="5143500"/>
          </a:xfrm>
          <a:prstGeom prst="line">
            <a:avLst/>
          </a:prstGeom>
          <a:noFill/>
          <a:ln w="12700">
            <a:solidFill>
              <a:srgbClr val="E3DDCF"/>
            </a:solidFill>
            <a:prstDash val="solid"/>
          </a:ln>
        </p:spPr>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L_STATEMENT">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5143500"/>
          </a:xfrm>
          <a:prstGeom prst="rect">
            <a:avLst/>
          </a:prstGeom>
          <a:solidFill>
            <a:schemeClr val="tx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rgbClr val="D7E4DF"/>
                </a:solidFill>
              </a:defRPr>
            </a:lvl1pPr>
          </a:lstStyle>
          <a:p>
            <a:pPr algn="r"/>
            <a:fld id="{F7021451-1387-4CA6-816F-3879F97B5CBC}" type="slidenum">
              <a:rPr b="0" lang="en-US"/>
              <a:t>1007</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L_CLOSING">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4005072"/>
          </a:xfrm>
          <a:prstGeom prst="rect">
            <a:avLst/>
          </a:prstGeom>
          <a:solidFill>
            <a:schemeClr val="accent1"/>
          </a:solidFill>
          <a:ln/>
        </p:spPr>
      </p:sp>
      <p:sp>
        <p:nvSpPr>
          <p:cNvPr id="3" name="Shape 1"/>
          <p:cNvSpPr/>
          <p:nvPr/>
        </p:nvSpPr>
        <p:spPr>
          <a:xfrm>
            <a:off x="0" y="4005072"/>
            <a:ext cx="9144000" cy="64008"/>
          </a:xfrm>
          <a:prstGeom prst="rect">
            <a:avLst/>
          </a:prstGeom>
          <a:solidFill>
            <a:schemeClr val="accent2"/>
          </a:solidFill>
          <a:ln/>
        </p:spPr>
      </p:sp>
      <p:pic>
        <p:nvPicPr>
          <p:cNvPr id="4" name="Image 0" descr="scripts/assets/deck-logo-glyph.png">    </p:cNvPr>
          <p:cNvPicPr>
            <a:picLocks noChangeAspect="1"/>
          </p:cNvPicPr>
          <p:nvPr/>
        </p:nvPicPr>
        <p:blipFill>
          <a:blip r:embed="rId1"/>
          <a:stretch>
            <a:fillRect/>
          </a:stretch>
        </p:blipFill>
        <p:spPr>
          <a:xfrm>
            <a:off x="7818120" y="384048"/>
            <a:ext cx="822960" cy="822960"/>
          </a:xfrm>
          <a:prstGeom prst="rect">
            <a:avLst/>
          </a:prstGeom>
        </p:spPr>
      </p:pic>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null</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14.xml"/></Relationships>
</file>

<file path=ppt/slides/slide1.xml><?xml version="1.0" encoding="utf-8"?>
<p:sld xmlns:a="http://schemas.openxmlformats.org/drawingml/2006/main" xmlns:r="http://schemas.openxmlformats.org/officeDocument/2006/relationships" xmlns:p="http://schemas.openxmlformats.org/presentationml/2006/main">
  <p:cSld name="Slide 1">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STORIA · RECAP</a:t>
            </a:r>
            <a:endParaRPr lang="en-US" sz="1300" dirty="0"/>
          </a:p>
        </p:txBody>
      </p:sp>
      <p:sp>
        <p:nvSpPr>
          <p:cNvPr id="3" name="Text 1"/>
          <p:cNvSpPr/>
          <p:nvPr/>
        </p:nvSpPr>
        <p:spPr>
          <a:xfrm>
            <a:off x="502920" y="2103120"/>
            <a:ext cx="8138160" cy="1920240"/>
          </a:xfrm>
          <a:prstGeom prst="rect">
            <a:avLst/>
          </a:prstGeom>
          <a:noFill/>
          <a:ln/>
        </p:spPr>
        <p:txBody>
          <a:bodyPr wrap="square" rtlCol="0" anchor="b"/>
          <a:lstStyle/>
          <a:p>
            <a:pPr indent="0" marL="0">
              <a:lnSpc>
                <a:spcPct val="102000"/>
              </a:lnSpc>
              <a:buNone/>
            </a:pPr>
            <a:r>
              <a:rPr lang="en-US" sz="6000" b="1" dirty="0">
                <a:solidFill>
                  <a:schemeClr val="bg1"/>
                </a:solidFill>
                <a:latin typeface="+mj-lt" pitchFamily="34" charset="0"/>
                <a:ea typeface="+mj-lt" pitchFamily="34" charset="-122"/>
                <a:cs typeface="+mj-lt" pitchFamily="34" charset="-120"/>
              </a:rPr>
              <a:t>Martin Lutero e la Riforma protestante</a:t>
            </a:r>
            <a:endParaRPr lang="en-US" sz="6000" dirty="0"/>
          </a:p>
        </p:txBody>
      </p:sp>
      <p:sp>
        <p:nvSpPr>
          <p:cNvPr id="4" name="Text 2"/>
          <p:cNvSpPr/>
          <p:nvPr/>
        </p:nvSpPr>
        <p:spPr>
          <a:xfrm>
            <a:off x="548640" y="4114800"/>
            <a:ext cx="8046720" cy="457200"/>
          </a:xfrm>
          <a:prstGeom prst="rect">
            <a:avLst/>
          </a:prstGeom>
          <a:noFill/>
          <a:ln/>
        </p:spPr>
        <p:txBody>
          <a:bodyPr wrap="square" rtlCol="0" anchor="ctr"/>
          <a:lstStyle/>
          <a:p>
            <a:pPr indent="0" marL="0">
              <a:buNone/>
            </a:pPr>
            <a:r>
              <a:rPr lang="en-US" sz="1900" dirty="0">
                <a:solidFill>
                  <a:srgbClr val="D7E4DF"/>
                </a:solidFill>
                <a:latin typeface="+mn-lt" pitchFamily="34" charset="0"/>
                <a:ea typeface="+mn-lt" pitchFamily="34" charset="-122"/>
                <a:cs typeface="+mn-lt" pitchFamily="34" charset="-120"/>
              </a:rPr>
              <a:t>Come un monaco agostiniano cambiò il volto religioso dell'Europa</a:t>
            </a:r>
            <a:endParaRPr lang="en-US" sz="19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3"/>
                </a:solidFill>
                <a:latin typeface="+mj-lt" pitchFamily="34" charset="0"/>
                <a:ea typeface="+mj-lt" pitchFamily="34" charset="-122"/>
                <a:cs typeface="+mj-lt" pitchFamily="34" charset="-120"/>
              </a:rPr>
              <a:t>WITTENBERG, 1517</a:t>
            </a:r>
            <a:endParaRPr lang="en-US" sz="1300" dirty="0"/>
          </a:p>
        </p:txBody>
      </p:sp>
      <p:sp>
        <p:nvSpPr>
          <p:cNvPr id="3" name="Shape 1"/>
          <p:cNvSpPr/>
          <p:nvPr/>
        </p:nvSpPr>
        <p:spPr>
          <a:xfrm>
            <a:off x="3378962" y="1737208"/>
            <a:ext cx="4389374" cy="348691"/>
          </a:xfrm>
          <a:prstGeom prst="rect">
            <a:avLst/>
          </a:prstGeom>
          <a:solidFill>
            <a:srgbClr val="FFD435"/>
          </a:solidFill>
          <a:ln/>
        </p:spPr>
      </p:sp>
      <p:sp>
        <p:nvSpPr>
          <p:cNvPr id="4" name="Text 2"/>
          <p:cNvSpPr/>
          <p:nvPr/>
        </p:nvSpPr>
        <p:spPr>
          <a:xfrm>
            <a:off x="548640" y="1453896"/>
            <a:ext cx="7955280" cy="2267712"/>
          </a:xfrm>
          <a:prstGeom prst="rect">
            <a:avLst/>
          </a:prstGeom>
          <a:noFill/>
          <a:ln/>
        </p:spPr>
        <p:txBody>
          <a:bodyPr wrap="square" lIns="0" tIns="0" rIns="0" bIns="0" rtlCol="0" anchor="t"/>
          <a:lstStyle/>
          <a:p>
            <a:pPr indent="0" marL="0">
              <a:spcAft>
                <a:spcPts val="528"/>
              </a:spcAft>
              <a:buNone/>
            </a:pPr>
            <a:r>
              <a:rPr lang="en-US" sz="4400" b="1" dirty="0">
                <a:solidFill>
                  <a:schemeClr val="tx1"/>
                </a:solidFill>
                <a:latin typeface="+mj-lt" pitchFamily="34" charset="0"/>
                <a:ea typeface="+mj-lt" pitchFamily="34" charset="-122"/>
                <a:cs typeface="+mj-lt" pitchFamily="34" charset="-120"/>
              </a:rPr>
              <a:t>Come può un solo monaco</a:t>
            </a:r>
            <a:endParaRPr lang="en-US" sz="4400" dirty="0"/>
          </a:p>
          <a:p>
            <a:pPr indent="0" marL="0">
              <a:spcAft>
                <a:spcPts val="528"/>
              </a:spcAft>
              <a:buNone/>
            </a:pPr>
            <a:r>
              <a:rPr lang="en-US" sz="4400" b="1" dirty="0">
                <a:solidFill>
                  <a:schemeClr val="tx1"/>
                </a:solidFill>
                <a:latin typeface="+mj-lt" pitchFamily="34" charset="0"/>
                <a:ea typeface="+mj-lt" pitchFamily="34" charset="-122"/>
                <a:cs typeface="+mj-lt" pitchFamily="34" charset="-120"/>
              </a:rPr>
              <a:t>cambiare la storia religiosa</a:t>
            </a:r>
            <a:endParaRPr lang="en-US" sz="4400" dirty="0"/>
          </a:p>
          <a:p>
            <a:pPr indent="0" marL="0">
              <a:spcAft>
                <a:spcPts val="528"/>
              </a:spcAft>
              <a:buNone/>
            </a:pPr>
            <a:r>
              <a:rPr lang="en-US" sz="4400" b="1" dirty="0">
                <a:solidFill>
                  <a:schemeClr val="tx1"/>
                </a:solidFill>
                <a:latin typeface="+mj-lt" pitchFamily="34" charset="0"/>
                <a:ea typeface="+mj-lt" pitchFamily="34" charset="-122"/>
                <a:cs typeface="+mj-lt" pitchFamily="34" charset="-120"/>
              </a:rPr>
              <a:t>d'Europa?</a:t>
            </a:r>
            <a:endParaRPr lang="en-US" sz="44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2</a:t>
            </a:fld>
            <a:endParaRPr lang="en-US"/>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IN QUESTO RECAP</a:t>
            </a:r>
            <a:endParaRPr lang="en-US" sz="1300" dirty="0"/>
          </a:p>
        </p:txBody>
      </p:sp>
      <p:sp>
        <p:nvSpPr>
          <p:cNvPr id="3" name="Text 1"/>
          <p:cNvSpPr/>
          <p:nvPr/>
        </p:nvSpPr>
        <p:spPr>
          <a:xfrm>
            <a:off x="548640" y="127101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01</a:t>
            </a:r>
            <a:endParaRPr lang="en-US" sz="2000" dirty="0"/>
          </a:p>
        </p:txBody>
      </p:sp>
      <p:sp>
        <p:nvSpPr>
          <p:cNvPr id="4" name="Text 2"/>
          <p:cNvSpPr/>
          <p:nvPr/>
        </p:nvSpPr>
        <p:spPr>
          <a:xfrm>
            <a:off x="1463040" y="123444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La formazione di Lutero</a:t>
            </a:r>
            <a:endParaRPr lang="en-US" sz="2300" dirty="0"/>
          </a:p>
        </p:txBody>
      </p:sp>
      <p:sp>
        <p:nvSpPr>
          <p:cNvPr id="5" name="Shape 3"/>
          <p:cNvSpPr/>
          <p:nvPr/>
        </p:nvSpPr>
        <p:spPr>
          <a:xfrm>
            <a:off x="548640" y="2011680"/>
            <a:ext cx="8046720" cy="0"/>
          </a:xfrm>
          <a:prstGeom prst="line">
            <a:avLst/>
          </a:prstGeom>
          <a:noFill/>
          <a:ln w="12700">
            <a:solidFill>
              <a:srgbClr val="E3DDCF"/>
            </a:solidFill>
            <a:prstDash val="solid"/>
          </a:ln>
        </p:spPr>
      </p:sp>
      <p:sp>
        <p:nvSpPr>
          <p:cNvPr id="6" name="Text 4"/>
          <p:cNvSpPr/>
          <p:nvPr/>
        </p:nvSpPr>
        <p:spPr>
          <a:xfrm>
            <a:off x="548640" y="213969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02</a:t>
            </a:r>
            <a:endParaRPr lang="en-US" sz="2000" dirty="0"/>
          </a:p>
        </p:txBody>
      </p:sp>
      <p:sp>
        <p:nvSpPr>
          <p:cNvPr id="7" name="Text 5"/>
          <p:cNvSpPr/>
          <p:nvPr/>
        </p:nvSpPr>
        <p:spPr>
          <a:xfrm>
            <a:off x="1463040" y="210312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Le 95 tesi</a:t>
            </a:r>
            <a:endParaRPr lang="en-US" sz="2300" dirty="0"/>
          </a:p>
        </p:txBody>
      </p:sp>
      <p:sp>
        <p:nvSpPr>
          <p:cNvPr id="8" name="Shape 6"/>
          <p:cNvSpPr/>
          <p:nvPr/>
        </p:nvSpPr>
        <p:spPr>
          <a:xfrm>
            <a:off x="548640" y="2880360"/>
            <a:ext cx="8046720" cy="0"/>
          </a:xfrm>
          <a:prstGeom prst="line">
            <a:avLst/>
          </a:prstGeom>
          <a:noFill/>
          <a:ln w="12700">
            <a:solidFill>
              <a:srgbClr val="E3DDCF"/>
            </a:solidFill>
            <a:prstDash val="solid"/>
          </a:ln>
        </p:spPr>
      </p:sp>
      <p:sp>
        <p:nvSpPr>
          <p:cNvPr id="9" name="Text 7"/>
          <p:cNvSpPr/>
          <p:nvPr/>
        </p:nvSpPr>
        <p:spPr>
          <a:xfrm>
            <a:off x="548640" y="300837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03</a:t>
            </a:r>
            <a:endParaRPr lang="en-US" sz="2000" dirty="0"/>
          </a:p>
        </p:txBody>
      </p:sp>
      <p:sp>
        <p:nvSpPr>
          <p:cNvPr id="10" name="Text 8"/>
          <p:cNvSpPr/>
          <p:nvPr/>
        </p:nvSpPr>
        <p:spPr>
          <a:xfrm>
            <a:off x="1463040" y="297180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La rottura con Roma</a:t>
            </a:r>
            <a:endParaRPr lang="en-US" sz="2300" dirty="0"/>
          </a:p>
        </p:txBody>
      </p:sp>
      <p:sp>
        <p:nvSpPr>
          <p:cNvPr id="11" name="Shape 9"/>
          <p:cNvSpPr/>
          <p:nvPr/>
        </p:nvSpPr>
        <p:spPr>
          <a:xfrm>
            <a:off x="548640" y="3749040"/>
            <a:ext cx="8046720" cy="0"/>
          </a:xfrm>
          <a:prstGeom prst="line">
            <a:avLst/>
          </a:prstGeom>
          <a:noFill/>
          <a:ln w="12700">
            <a:solidFill>
              <a:srgbClr val="E3DDCF"/>
            </a:solidFill>
            <a:prstDash val="solid"/>
          </a:ln>
        </p:spPr>
      </p:sp>
      <p:sp>
        <p:nvSpPr>
          <p:cNvPr id="12" name="Text 10"/>
          <p:cNvSpPr/>
          <p:nvPr/>
        </p:nvSpPr>
        <p:spPr>
          <a:xfrm>
            <a:off x="548640" y="387705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04</a:t>
            </a:r>
            <a:endParaRPr lang="en-US" sz="2000" dirty="0"/>
          </a:p>
        </p:txBody>
      </p:sp>
      <p:sp>
        <p:nvSpPr>
          <p:cNvPr id="13" name="Text 11"/>
          <p:cNvSpPr/>
          <p:nvPr/>
        </p:nvSpPr>
        <p:spPr>
          <a:xfrm>
            <a:off x="1463040" y="384048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La Riforma in Europa</a:t>
            </a:r>
            <a:endParaRPr lang="en-US" sz="23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3</a:t>
            </a:fld>
            <a:endParaRPr lang="en-US"/>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spTree>
      <p:nvGrpSpPr>
        <p:cNvPr id="1" name=""/>
        <p:cNvGrpSpPr/>
        <p:nvPr/>
      </p:nvGrpSpPr>
      <p:grpSpPr>
        <a:xfrm>
          <a:off x="0" y="0"/>
          <a:ext cx="0" cy="0"/>
          <a:chOff x="0" y="0"/>
          <a:chExt cx="0" cy="0"/>
        </a:xfrm>
      </p:grpSpPr>
      <p:sp>
        <p:nvSpPr>
          <p:cNvPr id="2" name="Text 0"/>
          <p:cNvSpPr/>
          <p:nvPr/>
        </p:nvSpPr>
        <p:spPr>
          <a:xfrm>
            <a:off x="0" y="0"/>
            <a:ext cx="3108960" cy="5143500"/>
          </a:xfrm>
          <a:prstGeom prst="rect">
            <a:avLst/>
          </a:prstGeom>
          <a:noFill/>
          <a:ln/>
        </p:spPr>
        <p:txBody>
          <a:bodyPr wrap="square" rtlCol="0" anchor="ctr"/>
          <a:lstStyle/>
          <a:p>
            <a:pPr algn="ctr" indent="0" marL="0">
              <a:buNone/>
            </a:pPr>
            <a:r>
              <a:rPr lang="en-US" sz="10000" b="1" dirty="0">
                <a:solidFill>
                  <a:schemeClr val="bg1"/>
                </a:solidFill>
                <a:latin typeface="+mj-lt" pitchFamily="34" charset="0"/>
                <a:ea typeface="+mj-lt" pitchFamily="34" charset="-122"/>
                <a:cs typeface="+mj-lt" pitchFamily="34" charset="-120"/>
              </a:rPr>
              <a:t>01</a:t>
            </a:r>
            <a:endParaRPr lang="en-US" sz="10000" dirty="0"/>
          </a:p>
        </p:txBody>
      </p:sp>
      <p:sp>
        <p:nvSpPr>
          <p:cNvPr id="3" name="Text 1"/>
          <p:cNvSpPr/>
          <p:nvPr/>
        </p:nvSpPr>
        <p:spPr>
          <a:xfrm>
            <a:off x="3566160" y="1554480"/>
            <a:ext cx="502920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CAPITOLO</a:t>
            </a:r>
            <a:endParaRPr lang="en-US" sz="1300" dirty="0"/>
          </a:p>
        </p:txBody>
      </p:sp>
      <p:sp>
        <p:nvSpPr>
          <p:cNvPr id="4" name="Text 2"/>
          <p:cNvSpPr/>
          <p:nvPr/>
        </p:nvSpPr>
        <p:spPr>
          <a:xfrm>
            <a:off x="3566160" y="1920240"/>
            <a:ext cx="5120640" cy="1097280"/>
          </a:xfrm>
          <a:prstGeom prst="rect">
            <a:avLst/>
          </a:prstGeom>
          <a:noFill/>
          <a:ln/>
        </p:spPr>
        <p:txBody>
          <a:bodyPr wrap="square" rtlCol="0" anchor="t"/>
          <a:lstStyle/>
          <a:p>
            <a:pPr indent="0" marL="0">
              <a:buNone/>
            </a:pPr>
            <a:r>
              <a:rPr lang="en-US" sz="3500" b="1" dirty="0">
                <a:solidFill>
                  <a:schemeClr val="tx1"/>
                </a:solidFill>
                <a:latin typeface="+mj-lt" pitchFamily="34" charset="0"/>
                <a:ea typeface="+mj-lt" pitchFamily="34" charset="-122"/>
                <a:cs typeface="+mj-lt" pitchFamily="34" charset="-120"/>
              </a:rPr>
              <a:t>La formazione di Lutero</a:t>
            </a:r>
            <a:endParaRPr lang="en-US" sz="3500" dirty="0"/>
          </a:p>
        </p:txBody>
      </p:sp>
      <p:sp>
        <p:nvSpPr>
          <p:cNvPr id="5" name="Text 3"/>
          <p:cNvSpPr/>
          <p:nvPr/>
        </p:nvSpPr>
        <p:spPr>
          <a:xfrm>
            <a:off x="3566160" y="3063240"/>
            <a:ext cx="5029200" cy="640080"/>
          </a:xfrm>
          <a:prstGeom prst="rect">
            <a:avLst/>
          </a:prstGeom>
          <a:noFill/>
          <a:ln/>
        </p:spPr>
        <p:txBody>
          <a:bodyPr wrap="square" rtlCol="0" anchor="ctr"/>
          <a:lstStyle/>
          <a:p>
            <a:pPr indent="0" marL="0">
              <a:buNone/>
            </a:pPr>
            <a:r>
              <a:rPr lang="en-US" sz="1600" dirty="0">
                <a:solidFill>
                  <a:schemeClr val="tx2"/>
                </a:solidFill>
                <a:latin typeface="+mn-lt" pitchFamily="34" charset="0"/>
                <a:ea typeface="+mn-lt" pitchFamily="34" charset="-122"/>
                <a:cs typeface="+mn-lt" pitchFamily="34" charset="-120"/>
              </a:rPr>
              <a:t>Da Eisleben a Wittenberg</a:t>
            </a:r>
            <a:endParaRPr lang="en-US" sz="16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4</a:t>
            </a:fld>
            <a:endParaRPr lang="en-US"/>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spTree>
      <p:nvGrpSpPr>
        <p:cNvPr id="1" name=""/>
        <p:cNvGrpSpPr/>
        <p:nvPr/>
      </p:nvGrpSpPr>
      <p:grpSpPr>
        <a:xfrm>
          <a:off x="0" y="0"/>
          <a:ext cx="0" cy="0"/>
          <a:chOff x="0" y="0"/>
          <a:chExt cx="0" cy="0"/>
        </a:xfrm>
      </p:grpSpPr>
      <p:sp>
        <p:nvSpPr>
          <p:cNvPr id="2" name="Text 0"/>
          <p:cNvSpPr/>
          <p:nvPr/>
        </p:nvSpPr>
        <p:spPr>
          <a:xfrm>
            <a:off x="457200" y="502920"/>
            <a:ext cx="265176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IL PROTAGONISTA</a:t>
            </a:r>
            <a:endParaRPr lang="en-US" sz="1300" dirty="0"/>
          </a:p>
        </p:txBody>
      </p:sp>
      <p:sp>
        <p:nvSpPr>
          <p:cNvPr id="3" name="Text 1"/>
          <p:cNvSpPr/>
          <p:nvPr/>
        </p:nvSpPr>
        <p:spPr>
          <a:xfrm>
            <a:off x="457200" y="3200400"/>
            <a:ext cx="2651760" cy="1005840"/>
          </a:xfrm>
          <a:prstGeom prst="rect">
            <a:avLst/>
          </a:prstGeom>
          <a:noFill/>
          <a:ln/>
        </p:spPr>
        <p:txBody>
          <a:bodyPr wrap="square" rtlCol="0" anchor="b"/>
          <a:lstStyle/>
          <a:p>
            <a:pPr indent="0" marL="0">
              <a:lnSpc>
                <a:spcPct val="105000"/>
              </a:lnSpc>
              <a:buNone/>
            </a:pPr>
            <a:r>
              <a:rPr lang="en-US" sz="3200" b="1" dirty="0">
                <a:solidFill>
                  <a:schemeClr val="bg1"/>
                </a:solidFill>
                <a:latin typeface="+mj-lt" pitchFamily="34" charset="0"/>
                <a:ea typeface="+mj-lt" pitchFamily="34" charset="-122"/>
                <a:cs typeface="+mj-lt" pitchFamily="34" charset="-120"/>
              </a:rPr>
              <a:t>Martin Lutero</a:t>
            </a:r>
            <a:endParaRPr lang="en-US" sz="3200" dirty="0"/>
          </a:p>
        </p:txBody>
      </p:sp>
      <p:sp>
        <p:nvSpPr>
          <p:cNvPr id="4" name="Text 2"/>
          <p:cNvSpPr/>
          <p:nvPr/>
        </p:nvSpPr>
        <p:spPr>
          <a:xfrm>
            <a:off x="457200" y="4251960"/>
            <a:ext cx="2651760" cy="365760"/>
          </a:xfrm>
          <a:prstGeom prst="rect">
            <a:avLst/>
          </a:prstGeom>
          <a:noFill/>
          <a:ln/>
        </p:spPr>
        <p:txBody>
          <a:bodyPr wrap="square" rtlCol="0" anchor="ctr"/>
          <a:lstStyle/>
          <a:p>
            <a:pPr indent="0" marL="0">
              <a:buNone/>
            </a:pPr>
            <a:r>
              <a:rPr lang="en-US" sz="1700" dirty="0">
                <a:solidFill>
                  <a:srgbClr val="D7E4DF"/>
                </a:solidFill>
                <a:latin typeface="+mn-lt" pitchFamily="34" charset="0"/>
                <a:ea typeface="+mn-lt" pitchFamily="34" charset="-122"/>
                <a:cs typeface="+mn-lt" pitchFamily="34" charset="-120"/>
              </a:rPr>
              <a:t>1483-1546</a:t>
            </a:r>
            <a:endParaRPr lang="en-US" sz="1700" dirty="0"/>
          </a:p>
        </p:txBody>
      </p:sp>
      <p:sp>
        <p:nvSpPr>
          <p:cNvPr id="5" name="Text 3"/>
          <p:cNvSpPr/>
          <p:nvPr/>
        </p:nvSpPr>
        <p:spPr>
          <a:xfrm>
            <a:off x="3886200" y="1268730"/>
            <a:ext cx="1051560" cy="640080"/>
          </a:xfrm>
          <a:prstGeom prst="rect">
            <a:avLst/>
          </a:prstGeom>
          <a:noFill/>
          <a:ln/>
        </p:spPr>
        <p:txBody>
          <a:bodyPr wrap="square" rtlCol="0" anchor="ctr"/>
          <a:lstStyle/>
          <a:p>
            <a:pPr indent="0" marL="0">
              <a:buNone/>
            </a:pPr>
            <a:r>
              <a:rPr lang="en-US" sz="2100" b="1" dirty="0">
                <a:solidFill>
                  <a:schemeClr val="accent1"/>
                </a:solidFill>
                <a:latin typeface="+mj-lt" pitchFamily="34" charset="0"/>
                <a:ea typeface="+mj-lt" pitchFamily="34" charset="-122"/>
                <a:cs typeface="+mj-lt" pitchFamily="34" charset="-120"/>
              </a:rPr>
              <a:t>1483</a:t>
            </a:r>
            <a:endParaRPr lang="en-US" sz="2100" dirty="0"/>
          </a:p>
        </p:txBody>
      </p:sp>
      <p:sp>
        <p:nvSpPr>
          <p:cNvPr id="6" name="Shape 4"/>
          <p:cNvSpPr/>
          <p:nvPr/>
        </p:nvSpPr>
        <p:spPr>
          <a:xfrm>
            <a:off x="5074920" y="1323594"/>
            <a:ext cx="0" cy="530352"/>
          </a:xfrm>
          <a:prstGeom prst="line">
            <a:avLst/>
          </a:prstGeom>
          <a:noFill/>
          <a:ln w="38100">
            <a:solidFill>
              <a:srgbClr val="E3DDCF"/>
            </a:solidFill>
            <a:prstDash val="solid"/>
          </a:ln>
        </p:spPr>
      </p:sp>
      <p:sp>
        <p:nvSpPr>
          <p:cNvPr id="7" name="Text 5"/>
          <p:cNvSpPr/>
          <p:nvPr/>
        </p:nvSpPr>
        <p:spPr>
          <a:xfrm>
            <a:off x="5257800" y="1268730"/>
            <a:ext cx="3383280" cy="777240"/>
          </a:xfrm>
          <a:prstGeom prst="rect">
            <a:avLst/>
          </a:prstGeom>
          <a:noFill/>
          <a:ln/>
        </p:spPr>
        <p:txBody>
          <a:bodyPr wrap="square" rtlCol="0" anchor="t"/>
          <a:lstStyle/>
          <a:p>
            <a:pPr indent="0" marL="0">
              <a:lnSpc>
                <a:spcPct val="115000"/>
              </a:lnSpc>
              <a:buNone/>
            </a:pPr>
            <a:r>
              <a:rPr lang="en-US" sz="1500" dirty="0">
                <a:solidFill>
                  <a:schemeClr val="tx1"/>
                </a:solidFill>
                <a:latin typeface="+mn-lt" pitchFamily="34" charset="0"/>
                <a:ea typeface="+mn-lt" pitchFamily="34" charset="-122"/>
                <a:cs typeface="+mn-lt" pitchFamily="34" charset="-120"/>
              </a:rPr>
              <a:t>Nasce a Eisleben, in Turingia</a:t>
            </a:r>
            <a:endParaRPr lang="en-US" sz="1500" dirty="0"/>
          </a:p>
        </p:txBody>
      </p:sp>
      <p:sp>
        <p:nvSpPr>
          <p:cNvPr id="8" name="Text 6"/>
          <p:cNvSpPr/>
          <p:nvPr/>
        </p:nvSpPr>
        <p:spPr>
          <a:xfrm>
            <a:off x="3886200" y="2137410"/>
            <a:ext cx="1051560" cy="640080"/>
          </a:xfrm>
          <a:prstGeom prst="rect">
            <a:avLst/>
          </a:prstGeom>
          <a:noFill/>
          <a:ln/>
        </p:spPr>
        <p:txBody>
          <a:bodyPr wrap="square" rtlCol="0" anchor="ctr"/>
          <a:lstStyle/>
          <a:p>
            <a:pPr indent="0" marL="0">
              <a:buNone/>
            </a:pPr>
            <a:r>
              <a:rPr lang="en-US" sz="2100" b="1" dirty="0">
                <a:solidFill>
                  <a:schemeClr val="accent1"/>
                </a:solidFill>
                <a:latin typeface="+mj-lt" pitchFamily="34" charset="0"/>
                <a:ea typeface="+mj-lt" pitchFamily="34" charset="-122"/>
                <a:cs typeface="+mj-lt" pitchFamily="34" charset="-120"/>
              </a:rPr>
              <a:t>1512</a:t>
            </a:r>
            <a:endParaRPr lang="en-US" sz="2100" dirty="0"/>
          </a:p>
        </p:txBody>
      </p:sp>
      <p:sp>
        <p:nvSpPr>
          <p:cNvPr id="9" name="Shape 7"/>
          <p:cNvSpPr/>
          <p:nvPr/>
        </p:nvSpPr>
        <p:spPr>
          <a:xfrm>
            <a:off x="5074920" y="2192274"/>
            <a:ext cx="0" cy="530352"/>
          </a:xfrm>
          <a:prstGeom prst="line">
            <a:avLst/>
          </a:prstGeom>
          <a:noFill/>
          <a:ln w="38100">
            <a:solidFill>
              <a:srgbClr val="E3DDCF"/>
            </a:solidFill>
            <a:prstDash val="solid"/>
          </a:ln>
        </p:spPr>
      </p:sp>
      <p:sp>
        <p:nvSpPr>
          <p:cNvPr id="10" name="Text 8"/>
          <p:cNvSpPr/>
          <p:nvPr/>
        </p:nvSpPr>
        <p:spPr>
          <a:xfrm>
            <a:off x="5257800" y="2137410"/>
            <a:ext cx="3383280" cy="777240"/>
          </a:xfrm>
          <a:prstGeom prst="rect">
            <a:avLst/>
          </a:prstGeom>
          <a:noFill/>
          <a:ln/>
        </p:spPr>
        <p:txBody>
          <a:bodyPr wrap="square" rtlCol="0" anchor="t"/>
          <a:lstStyle/>
          <a:p>
            <a:pPr indent="0" marL="0">
              <a:lnSpc>
                <a:spcPct val="115000"/>
              </a:lnSpc>
              <a:buNone/>
            </a:pPr>
            <a:r>
              <a:rPr lang="en-US" sz="1500" dirty="0">
                <a:solidFill>
                  <a:schemeClr val="tx1"/>
                </a:solidFill>
                <a:latin typeface="+mn-lt" pitchFamily="34" charset="0"/>
                <a:ea typeface="+mn-lt" pitchFamily="34" charset="-122"/>
                <a:cs typeface="+mn-lt" pitchFamily="34" charset="-120"/>
              </a:rPr>
              <a:t>Si laurea e insegna a Wittenberg</a:t>
            </a:r>
            <a:endParaRPr lang="en-US" sz="1500" dirty="0"/>
          </a:p>
        </p:txBody>
      </p:sp>
      <p:sp>
        <p:nvSpPr>
          <p:cNvPr id="11" name="Text 9"/>
          <p:cNvSpPr/>
          <p:nvPr/>
        </p:nvSpPr>
        <p:spPr>
          <a:xfrm>
            <a:off x="3886200" y="3006090"/>
            <a:ext cx="1051560" cy="640080"/>
          </a:xfrm>
          <a:prstGeom prst="rect">
            <a:avLst/>
          </a:prstGeom>
          <a:noFill/>
          <a:ln/>
        </p:spPr>
        <p:txBody>
          <a:bodyPr wrap="square" rtlCol="0" anchor="ctr"/>
          <a:lstStyle/>
          <a:p>
            <a:pPr indent="0" marL="0">
              <a:buNone/>
            </a:pPr>
            <a:r>
              <a:rPr lang="en-US" sz="2100" b="1" dirty="0">
                <a:solidFill>
                  <a:schemeClr val="accent1"/>
                </a:solidFill>
                <a:latin typeface="+mj-lt" pitchFamily="34" charset="0"/>
                <a:ea typeface="+mj-lt" pitchFamily="34" charset="-122"/>
                <a:cs typeface="+mj-lt" pitchFamily="34" charset="-120"/>
              </a:rPr>
              <a:t>1517</a:t>
            </a:r>
            <a:endParaRPr lang="en-US" sz="2100" dirty="0"/>
          </a:p>
        </p:txBody>
      </p:sp>
      <p:sp>
        <p:nvSpPr>
          <p:cNvPr id="12" name="Shape 10"/>
          <p:cNvSpPr/>
          <p:nvPr/>
        </p:nvSpPr>
        <p:spPr>
          <a:xfrm>
            <a:off x="5074920" y="3060954"/>
            <a:ext cx="0" cy="530352"/>
          </a:xfrm>
          <a:prstGeom prst="line">
            <a:avLst/>
          </a:prstGeom>
          <a:noFill/>
          <a:ln w="38100">
            <a:solidFill>
              <a:srgbClr val="E3DDCF"/>
            </a:solidFill>
            <a:prstDash val="solid"/>
          </a:ln>
        </p:spPr>
      </p:sp>
      <p:sp>
        <p:nvSpPr>
          <p:cNvPr id="13" name="Text 11"/>
          <p:cNvSpPr/>
          <p:nvPr/>
        </p:nvSpPr>
        <p:spPr>
          <a:xfrm>
            <a:off x="5257800" y="3006090"/>
            <a:ext cx="3383280" cy="777240"/>
          </a:xfrm>
          <a:prstGeom prst="rect">
            <a:avLst/>
          </a:prstGeom>
          <a:noFill/>
          <a:ln/>
        </p:spPr>
        <p:txBody>
          <a:bodyPr wrap="square" rtlCol="0" anchor="t"/>
          <a:lstStyle/>
          <a:p>
            <a:pPr indent="0" marL="0">
              <a:lnSpc>
                <a:spcPct val="115000"/>
              </a:lnSpc>
              <a:buNone/>
            </a:pPr>
            <a:r>
              <a:rPr lang="en-US" sz="1500" dirty="0">
                <a:solidFill>
                  <a:schemeClr val="tx1"/>
                </a:solidFill>
                <a:latin typeface="+mn-lt" pitchFamily="34" charset="0"/>
                <a:ea typeface="+mn-lt" pitchFamily="34" charset="-122"/>
                <a:cs typeface="+mn-lt" pitchFamily="34" charset="-120"/>
              </a:rPr>
              <a:t>Affigge le 95 tesi, per tradizione</a:t>
            </a:r>
            <a:endParaRPr lang="en-US" sz="15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5</a:t>
            </a:fld>
            <a:endParaRPr lang="en-US"/>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spTree>
      <p:nvGrpSpPr>
        <p:cNvPr id="1" name=""/>
        <p:cNvGrpSpPr/>
        <p:nvPr/>
      </p:nvGrpSpPr>
      <p:grpSpPr>
        <a:xfrm>
          <a:off x="0" y="0"/>
          <a:ext cx="0" cy="0"/>
          <a:chOff x="0" y="0"/>
          <a:chExt cx="0" cy="0"/>
        </a:xfrm>
      </p:grpSpPr>
      <p:sp>
        <p:nvSpPr>
          <p:cNvPr id="2" name="Text 0"/>
          <p:cNvSpPr/>
          <p:nvPr/>
        </p:nvSpPr>
        <p:spPr>
          <a:xfrm>
            <a:off x="0" y="0"/>
            <a:ext cx="3108960" cy="5143500"/>
          </a:xfrm>
          <a:prstGeom prst="rect">
            <a:avLst/>
          </a:prstGeom>
          <a:noFill/>
          <a:ln/>
        </p:spPr>
        <p:txBody>
          <a:bodyPr wrap="square" rtlCol="0" anchor="ctr"/>
          <a:lstStyle/>
          <a:p>
            <a:pPr algn="ctr" indent="0" marL="0">
              <a:buNone/>
            </a:pPr>
            <a:r>
              <a:rPr lang="en-US" sz="10000" b="1" dirty="0">
                <a:solidFill>
                  <a:schemeClr val="bg1"/>
                </a:solidFill>
                <a:latin typeface="+mj-lt" pitchFamily="34" charset="0"/>
                <a:ea typeface="+mj-lt" pitchFamily="34" charset="-122"/>
                <a:cs typeface="+mj-lt" pitchFamily="34" charset="-120"/>
              </a:rPr>
              <a:t>02</a:t>
            </a:r>
            <a:endParaRPr lang="en-US" sz="10000" dirty="0"/>
          </a:p>
        </p:txBody>
      </p:sp>
      <p:sp>
        <p:nvSpPr>
          <p:cNvPr id="3" name="Text 1"/>
          <p:cNvSpPr/>
          <p:nvPr/>
        </p:nvSpPr>
        <p:spPr>
          <a:xfrm>
            <a:off x="3566160" y="1554480"/>
            <a:ext cx="502920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CAPITOLO</a:t>
            </a:r>
            <a:endParaRPr lang="en-US" sz="1300" dirty="0"/>
          </a:p>
        </p:txBody>
      </p:sp>
      <p:sp>
        <p:nvSpPr>
          <p:cNvPr id="4" name="Text 2"/>
          <p:cNvSpPr/>
          <p:nvPr/>
        </p:nvSpPr>
        <p:spPr>
          <a:xfrm>
            <a:off x="3566160" y="1920240"/>
            <a:ext cx="5120640" cy="1097280"/>
          </a:xfrm>
          <a:prstGeom prst="rect">
            <a:avLst/>
          </a:prstGeom>
          <a:noFill/>
          <a:ln/>
        </p:spPr>
        <p:txBody>
          <a:bodyPr wrap="square" rtlCol="0" anchor="t"/>
          <a:lstStyle/>
          <a:p>
            <a:pPr indent="0" marL="0">
              <a:buNone/>
            </a:pPr>
            <a:r>
              <a:rPr lang="en-US" sz="3800" b="1" dirty="0">
                <a:solidFill>
                  <a:schemeClr val="tx1"/>
                </a:solidFill>
                <a:latin typeface="+mj-lt" pitchFamily="34" charset="0"/>
                <a:ea typeface="+mj-lt" pitchFamily="34" charset="-122"/>
                <a:cs typeface="+mj-lt" pitchFamily="34" charset="-120"/>
              </a:rPr>
              <a:t>Le 95 tesi</a:t>
            </a:r>
            <a:endParaRPr lang="en-US" sz="3800" dirty="0"/>
          </a:p>
        </p:txBody>
      </p:sp>
      <p:sp>
        <p:nvSpPr>
          <p:cNvPr id="5" name="Text 3"/>
          <p:cNvSpPr/>
          <p:nvPr/>
        </p:nvSpPr>
        <p:spPr>
          <a:xfrm>
            <a:off x="3566160" y="3063240"/>
            <a:ext cx="5029200" cy="640080"/>
          </a:xfrm>
          <a:prstGeom prst="rect">
            <a:avLst/>
          </a:prstGeom>
          <a:noFill/>
          <a:ln/>
        </p:spPr>
        <p:txBody>
          <a:bodyPr wrap="square" rtlCol="0" anchor="ctr"/>
          <a:lstStyle/>
          <a:p>
            <a:pPr indent="0" marL="0">
              <a:buNone/>
            </a:pPr>
            <a:r>
              <a:rPr lang="en-US" sz="1600" dirty="0">
                <a:solidFill>
                  <a:schemeClr val="tx2"/>
                </a:solidFill>
                <a:latin typeface="+mn-lt" pitchFamily="34" charset="0"/>
                <a:ea typeface="+mn-lt" pitchFamily="34" charset="-122"/>
                <a:cs typeface="+mn-lt" pitchFamily="34" charset="-120"/>
              </a:rPr>
              <a:t>Contro la vendita delle indulgenze</a:t>
            </a:r>
            <a:endParaRPr lang="en-US" sz="16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6</a:t>
            </a:fld>
            <a:endParaRPr lang="en-US"/>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IL TESTO CHE ACCESE LA RIFORMA</a:t>
            </a:r>
            <a:endParaRPr lang="en-US" sz="1300" dirty="0"/>
          </a:p>
        </p:txBody>
      </p:sp>
      <p:sp>
        <p:nvSpPr>
          <p:cNvPr id="3" name="Text 1"/>
          <p:cNvSpPr/>
          <p:nvPr/>
        </p:nvSpPr>
        <p:spPr>
          <a:xfrm>
            <a:off x="5486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95</a:t>
            </a:r>
            <a:endParaRPr lang="en-US" sz="4800" dirty="0"/>
          </a:p>
        </p:txBody>
      </p:sp>
      <p:sp>
        <p:nvSpPr>
          <p:cNvPr id="4" name="Text 2"/>
          <p:cNvSpPr/>
          <p:nvPr/>
        </p:nvSpPr>
        <p:spPr>
          <a:xfrm>
            <a:off x="5486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tesi</a:t>
            </a:r>
            <a:pPr indent="0" marL="0">
              <a:lnSpc>
                <a:spcPct val="120000"/>
              </a:lnSpc>
              <a:buNone/>
            </a:pPr>
            <a:r>
              <a:rPr lang="en-US" sz="1500" dirty="0">
                <a:solidFill>
                  <a:schemeClr val="tx2"/>
                </a:solidFill>
                <a:latin typeface="+mn-lt" pitchFamily="34" charset="0"/>
                <a:ea typeface="+mn-lt" pitchFamily="34" charset="-122"/>
                <a:cs typeface="+mn-lt" pitchFamily="34" charset="-120"/>
              </a:rPr>
              <a:t>: contro la vendita delle indulgenze, destinate a essere discusse a Wittenberg</a:t>
            </a:r>
            <a:endParaRPr lang="en-US" sz="1500" dirty="0"/>
          </a:p>
        </p:txBody>
      </p:sp>
      <p:sp>
        <p:nvSpPr>
          <p:cNvPr id="5" name="Text 3"/>
          <p:cNvSpPr/>
          <p:nvPr/>
        </p:nvSpPr>
        <p:spPr>
          <a:xfrm>
            <a:off x="32918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1517</a:t>
            </a:r>
            <a:endParaRPr lang="en-US" sz="4800" dirty="0"/>
          </a:p>
        </p:txBody>
      </p:sp>
      <p:sp>
        <p:nvSpPr>
          <p:cNvPr id="6" name="Text 4"/>
          <p:cNvSpPr/>
          <p:nvPr/>
        </p:nvSpPr>
        <p:spPr>
          <a:xfrm>
            <a:off x="32918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anno dell'affissione</a:t>
            </a:r>
            <a:pPr indent="0" marL="0">
              <a:lnSpc>
                <a:spcPct val="120000"/>
              </a:lnSpc>
              <a:buNone/>
            </a:pPr>
            <a:r>
              <a:rPr lang="en-US" sz="1500" dirty="0">
                <a:solidFill>
                  <a:schemeClr val="tx2"/>
                </a:solidFill>
                <a:latin typeface="+mn-lt" pitchFamily="34" charset="0"/>
                <a:ea typeface="+mn-lt" pitchFamily="34" charset="-122"/>
                <a:cs typeface="+mn-lt" pitchFamily="34" charset="-120"/>
              </a:rPr>
              <a:t>: 31 ottobre, secondo la tradizione tramandata</a:t>
            </a:r>
            <a:endParaRPr lang="en-US" sz="1500" dirty="0"/>
          </a:p>
        </p:txBody>
      </p:sp>
      <p:sp>
        <p:nvSpPr>
          <p:cNvPr id="7" name="Text 5"/>
          <p:cNvSpPr/>
          <p:nvPr/>
        </p:nvSpPr>
        <p:spPr>
          <a:xfrm>
            <a:off x="60350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1518</a:t>
            </a:r>
            <a:endParaRPr lang="en-US" sz="4800" dirty="0"/>
          </a:p>
        </p:txBody>
      </p:sp>
      <p:sp>
        <p:nvSpPr>
          <p:cNvPr id="8" name="Text 6"/>
          <p:cNvSpPr/>
          <p:nvPr/>
        </p:nvSpPr>
        <p:spPr>
          <a:xfrm>
            <a:off x="60350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anno della diffusione</a:t>
            </a:r>
            <a:pPr indent="0" marL="0">
              <a:lnSpc>
                <a:spcPct val="120000"/>
              </a:lnSpc>
              <a:buNone/>
            </a:pPr>
            <a:r>
              <a:rPr lang="en-US" sz="1500" dirty="0">
                <a:solidFill>
                  <a:schemeClr val="tx2"/>
                </a:solidFill>
                <a:latin typeface="+mn-lt" pitchFamily="34" charset="0"/>
                <a:ea typeface="+mn-lt" pitchFamily="34" charset="-122"/>
                <a:cs typeface="+mn-lt" pitchFamily="34" charset="-120"/>
              </a:rPr>
              <a:t>: le tesi circolano in Germania grazie alla stampa</a:t>
            </a:r>
            <a:endParaRPr lang="en-US" sz="15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7</a:t>
            </a:fld>
            <a:endParaRPr lang="en-US"/>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E58278"/>
                </a:solidFill>
                <a:latin typeface="+mj-lt" pitchFamily="34" charset="0"/>
                <a:ea typeface="+mj-lt" pitchFamily="34" charset="-122"/>
                <a:cs typeface="+mj-lt" pitchFamily="34" charset="-120"/>
              </a:rPr>
              <a:t>FALSO MITO</a:t>
            </a:r>
            <a:endParaRPr lang="en-US" sz="1300" dirty="0"/>
          </a:p>
        </p:txBody>
      </p:sp>
      <p:sp>
        <p:nvSpPr>
          <p:cNvPr id="3" name="Text 1"/>
          <p:cNvSpPr/>
          <p:nvPr/>
        </p:nvSpPr>
        <p:spPr>
          <a:xfrm>
            <a:off x="548640" y="1371600"/>
            <a:ext cx="8046720" cy="1920240"/>
          </a:xfrm>
          <a:prstGeom prst="rect">
            <a:avLst/>
          </a:prstGeom>
          <a:noFill/>
          <a:ln/>
        </p:spPr>
        <p:txBody>
          <a:bodyPr wrap="square" rtlCol="0" anchor="b"/>
          <a:lstStyle/>
          <a:p>
            <a:pPr indent="0" marL="0">
              <a:lnSpc>
                <a:spcPct val="105000"/>
              </a:lnSpc>
              <a:buNone/>
            </a:pPr>
            <a:r>
              <a:rPr lang="en-US" sz="5000" b="1" dirty="0">
                <a:solidFill>
                  <a:schemeClr val="bg1"/>
                </a:solidFill>
                <a:latin typeface="+mj-lt" pitchFamily="34" charset="0"/>
                <a:ea typeface="+mj-lt" pitchFamily="34" charset="-122"/>
                <a:cs typeface="+mj-lt" pitchFamily="34" charset="-120"/>
              </a:rPr>
              <a:t>I protestanti non abbandonarono tutti i sacramenti</a:t>
            </a:r>
            <a:endParaRPr lang="en-US" sz="5000" dirty="0"/>
          </a:p>
        </p:txBody>
      </p:sp>
      <p:sp>
        <p:nvSpPr>
          <p:cNvPr id="4" name="Text 2"/>
          <p:cNvSpPr/>
          <p:nvPr/>
        </p:nvSpPr>
        <p:spPr>
          <a:xfrm>
            <a:off x="548640" y="3474720"/>
            <a:ext cx="7498080" cy="1005840"/>
          </a:xfrm>
          <a:prstGeom prst="rect">
            <a:avLst/>
          </a:prstGeom>
          <a:noFill/>
          <a:ln/>
        </p:spPr>
        <p:txBody>
          <a:bodyPr wrap="square" rtlCol="0" anchor="ctr"/>
          <a:lstStyle/>
          <a:p>
            <a:pPr indent="0" marL="0">
              <a:lnSpc>
                <a:spcPct val="125000"/>
              </a:lnSpc>
              <a:buNone/>
            </a:pPr>
            <a:r>
              <a:rPr lang="en-US" sz="1750" dirty="0">
                <a:solidFill>
                  <a:srgbClr val="D8D6CF"/>
                </a:solidFill>
                <a:latin typeface="+mn-lt" pitchFamily="34" charset="0"/>
                <a:ea typeface="+mn-lt" pitchFamily="34" charset="-122"/>
                <a:cs typeface="+mn-lt" pitchFamily="34" charset="-120"/>
              </a:rPr>
              <a:t>Lutero ne </a:t>
            </a:r>
            <a:pPr indent="0" marL="0">
              <a:lnSpc>
                <a:spcPct val="125000"/>
              </a:lnSpc>
              <a:buNone/>
            </a:pPr>
            <a:r>
              <a:rPr lang="en-US" sz="1750" b="1" dirty="0">
                <a:solidFill>
                  <a:schemeClr val="bg1"/>
                </a:solidFill>
                <a:latin typeface="+mn-lt" pitchFamily="34" charset="0"/>
                <a:ea typeface="+mn-lt" pitchFamily="34" charset="-122"/>
                <a:cs typeface="+mn-lt" pitchFamily="34" charset="-120"/>
              </a:rPr>
              <a:t>mantenne due</a:t>
            </a:r>
            <a:pPr indent="0" marL="0">
              <a:lnSpc>
                <a:spcPct val="125000"/>
              </a:lnSpc>
              <a:buNone/>
            </a:pPr>
            <a:r>
              <a:rPr lang="en-US" sz="1750" dirty="0">
                <a:solidFill>
                  <a:srgbClr val="D8D6CF"/>
                </a:solidFill>
                <a:latin typeface="+mn-lt" pitchFamily="34" charset="0"/>
                <a:ea typeface="+mn-lt" pitchFamily="34" charset="-122"/>
                <a:cs typeface="+mn-lt" pitchFamily="34" charset="-120"/>
              </a:rPr>
              <a:t>, battesimo ed eucaristia, perché li riteneva istituiti direttamente da Cristo nei Vangeli; gli altri cinque furono scartati.</a:t>
            </a:r>
            <a:endParaRPr lang="en-US" sz="17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rgbClr val="D7E4DF"/>
                </a:solidFill>
              </a:defRPr>
            </a:lvl1pPr>
          </a:lstStyle>
          <a:p>
            <a:pPr algn="r"/>
            <a:fld id="{F7021451-1387-4CA6-816F-3879F97B5CBC}" type="slidenum">
              <a:rPr b="0" lang="en-US"/>
              <a:t>8</a:t>
            </a:fld>
            <a:endParaRPr lang="en-US"/>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spTree>
      <p:nvGrpSpPr>
        <p:cNvPr id="1" name=""/>
        <p:cNvGrpSpPr/>
        <p:nvPr/>
      </p:nvGrpSpPr>
      <p:grpSpPr>
        <a:xfrm>
          <a:off x="0" y="0"/>
          <a:ext cx="0" cy="0"/>
          <a:chOff x="0" y="0"/>
          <a:chExt cx="0" cy="0"/>
        </a:xfrm>
      </p:grpSpPr>
      <p:sp>
        <p:nvSpPr>
          <p:cNvPr id="2" name="Text 0"/>
          <p:cNvSpPr/>
          <p:nvPr/>
        </p:nvSpPr>
        <p:spPr>
          <a:xfrm>
            <a:off x="0" y="0"/>
            <a:ext cx="3108960" cy="5143500"/>
          </a:xfrm>
          <a:prstGeom prst="rect">
            <a:avLst/>
          </a:prstGeom>
          <a:noFill/>
          <a:ln/>
        </p:spPr>
        <p:txBody>
          <a:bodyPr wrap="square" rtlCol="0" anchor="ctr"/>
          <a:lstStyle/>
          <a:p>
            <a:pPr algn="ctr" indent="0" marL="0">
              <a:buNone/>
            </a:pPr>
            <a:r>
              <a:rPr lang="en-US" sz="10000" b="1" dirty="0">
                <a:solidFill>
                  <a:schemeClr val="bg1"/>
                </a:solidFill>
                <a:latin typeface="+mj-lt" pitchFamily="34" charset="0"/>
                <a:ea typeface="+mj-lt" pitchFamily="34" charset="-122"/>
                <a:cs typeface="+mj-lt" pitchFamily="34" charset="-120"/>
              </a:rPr>
              <a:t>03</a:t>
            </a:r>
            <a:endParaRPr lang="en-US" sz="10000" dirty="0"/>
          </a:p>
        </p:txBody>
      </p:sp>
      <p:sp>
        <p:nvSpPr>
          <p:cNvPr id="3" name="Text 1"/>
          <p:cNvSpPr/>
          <p:nvPr/>
        </p:nvSpPr>
        <p:spPr>
          <a:xfrm>
            <a:off x="3566160" y="1554480"/>
            <a:ext cx="502920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CAPITOLO</a:t>
            </a:r>
            <a:endParaRPr lang="en-US" sz="1300" dirty="0"/>
          </a:p>
        </p:txBody>
      </p:sp>
      <p:sp>
        <p:nvSpPr>
          <p:cNvPr id="4" name="Text 2"/>
          <p:cNvSpPr/>
          <p:nvPr/>
        </p:nvSpPr>
        <p:spPr>
          <a:xfrm>
            <a:off x="3566160" y="1920240"/>
            <a:ext cx="5120640" cy="1097280"/>
          </a:xfrm>
          <a:prstGeom prst="rect">
            <a:avLst/>
          </a:prstGeom>
          <a:noFill/>
          <a:ln/>
        </p:spPr>
        <p:txBody>
          <a:bodyPr wrap="square" rtlCol="0" anchor="t"/>
          <a:lstStyle/>
          <a:p>
            <a:pPr indent="0" marL="0">
              <a:buNone/>
            </a:pPr>
            <a:r>
              <a:rPr lang="en-US" sz="3800" b="1" dirty="0">
                <a:solidFill>
                  <a:schemeClr val="tx1"/>
                </a:solidFill>
                <a:latin typeface="+mj-lt" pitchFamily="34" charset="0"/>
                <a:ea typeface="+mj-lt" pitchFamily="34" charset="-122"/>
                <a:cs typeface="+mj-lt" pitchFamily="34" charset="-120"/>
              </a:rPr>
              <a:t>La rottura con Roma</a:t>
            </a:r>
            <a:endParaRPr lang="en-US" sz="3800" dirty="0"/>
          </a:p>
        </p:txBody>
      </p:sp>
      <p:sp>
        <p:nvSpPr>
          <p:cNvPr id="5" name="Text 3"/>
          <p:cNvSpPr/>
          <p:nvPr/>
        </p:nvSpPr>
        <p:spPr>
          <a:xfrm>
            <a:off x="3566160" y="3063240"/>
            <a:ext cx="5029200" cy="640080"/>
          </a:xfrm>
          <a:prstGeom prst="rect">
            <a:avLst/>
          </a:prstGeom>
          <a:noFill/>
          <a:ln/>
        </p:spPr>
        <p:txBody>
          <a:bodyPr wrap="square" rtlCol="0" anchor="ctr"/>
          <a:lstStyle/>
          <a:p>
            <a:pPr indent="0" marL="0">
              <a:buNone/>
            </a:pPr>
            <a:r>
              <a:rPr lang="en-US" sz="1600" dirty="0">
                <a:solidFill>
                  <a:schemeClr val="tx2"/>
                </a:solidFill>
                <a:latin typeface="+mn-lt" pitchFamily="34" charset="0"/>
                <a:ea typeface="+mn-lt" pitchFamily="34" charset="-122"/>
                <a:cs typeface="+mn-lt" pitchFamily="34" charset="-120"/>
              </a:rPr>
              <a:t>Dalla scomunica alla condanna imperiale</a:t>
            </a:r>
            <a:endParaRPr lang="en-US" sz="16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9</a:t>
            </a:fld>
            <a:endParaRPr lang="en-US"/>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DALLA SCOMUNICA ALLA PACE RELIGIOSA</a:t>
            </a:r>
            <a:endParaRPr lang="en-US" sz="1300" dirty="0"/>
          </a:p>
        </p:txBody>
      </p:sp>
      <p:sp>
        <p:nvSpPr>
          <p:cNvPr id="3" name="Shape 1"/>
          <p:cNvSpPr/>
          <p:nvPr/>
        </p:nvSpPr>
        <p:spPr>
          <a:xfrm>
            <a:off x="640080" y="2926080"/>
            <a:ext cx="7863840" cy="0"/>
          </a:xfrm>
          <a:prstGeom prst="line">
            <a:avLst/>
          </a:prstGeom>
          <a:noFill/>
          <a:ln w="31750">
            <a:solidFill>
              <a:schemeClr val="accent1"/>
            </a:solidFill>
            <a:prstDash val="sysDot"/>
          </a:ln>
        </p:spPr>
      </p:sp>
      <p:sp>
        <p:nvSpPr>
          <p:cNvPr id="4" name="Text 2"/>
          <p:cNvSpPr/>
          <p:nvPr/>
        </p:nvSpPr>
        <p:spPr>
          <a:xfrm>
            <a:off x="2020824" y="1325880"/>
            <a:ext cx="2743200" cy="868680"/>
          </a:xfrm>
          <a:prstGeom prst="rect">
            <a:avLst/>
          </a:prstGeom>
          <a:noFill/>
          <a:ln/>
        </p:spPr>
        <p:txBody>
          <a:bodyPr wrap="square" rtlCol="0" anchor="t"/>
          <a:lstStyle/>
          <a:p>
            <a:pPr algn="ctr" indent="0" marL="0">
              <a:lnSpc>
                <a:spcPct val="115000"/>
              </a:lnSpc>
              <a:buNone/>
            </a:pPr>
            <a:r>
              <a:rPr lang="en-US" sz="1600" b="1" dirty="0">
                <a:solidFill>
                  <a:schemeClr val="accent3"/>
                </a:solidFill>
                <a:latin typeface="+mj-lt" pitchFamily="34" charset="0"/>
                <a:ea typeface="+mj-lt" pitchFamily="34" charset="-122"/>
                <a:cs typeface="+mj-lt" pitchFamily="34" charset="-120"/>
              </a:rPr>
              <a:t>Lega di Smalcalda</a:t>
            </a:r>
            <a:endParaRPr lang="en-US" sz="1600" dirty="0"/>
          </a:p>
          <a:p>
            <a:pPr algn="ctr" indent="0" marL="0">
              <a:lnSpc>
                <a:spcPct val="115000"/>
              </a:lnSpc>
              <a:buNone/>
            </a:pPr>
            <a:r>
              <a:rPr lang="en-US" sz="1250" dirty="0">
                <a:solidFill>
                  <a:schemeClr val="tx2"/>
                </a:solidFill>
                <a:latin typeface="+mn-lt" pitchFamily="34" charset="0"/>
                <a:ea typeface="+mn-lt" pitchFamily="34" charset="-122"/>
                <a:cs typeface="+mn-lt" pitchFamily="34" charset="-120"/>
              </a:rPr>
              <a:t>1530, i principi luterani si alleano contro Carlo V</a:t>
            </a:r>
            <a:endParaRPr lang="en-US" sz="1600" dirty="0"/>
          </a:p>
        </p:txBody>
      </p:sp>
      <p:sp>
        <p:nvSpPr>
          <p:cNvPr id="5" name="Shape 3"/>
          <p:cNvSpPr/>
          <p:nvPr/>
        </p:nvSpPr>
        <p:spPr>
          <a:xfrm>
            <a:off x="1307592" y="2807208"/>
            <a:ext cx="237744" cy="237744"/>
          </a:xfrm>
          <a:prstGeom prst="ellipse">
            <a:avLst/>
          </a:prstGeom>
          <a:solidFill>
            <a:schemeClr val="accent1"/>
          </a:solidFill>
          <a:ln w="12700">
            <a:solidFill>
              <a:schemeClr val="accent1"/>
            </a:solidFill>
            <a:prstDash val="solid"/>
          </a:ln>
        </p:spPr>
      </p:sp>
      <p:sp>
        <p:nvSpPr>
          <p:cNvPr id="6" name="Text 4"/>
          <p:cNvSpPr/>
          <p:nvPr/>
        </p:nvSpPr>
        <p:spPr>
          <a:xfrm>
            <a:off x="329184"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1521</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Scomunica da papa Leone X</a:t>
            </a:r>
            <a:endParaRPr lang="en-US" sz="1400" dirty="0"/>
          </a:p>
        </p:txBody>
      </p:sp>
      <p:sp>
        <p:nvSpPr>
          <p:cNvPr id="7" name="Shape 5"/>
          <p:cNvSpPr/>
          <p:nvPr/>
        </p:nvSpPr>
        <p:spPr>
          <a:xfrm>
            <a:off x="4846320" y="2807208"/>
            <a:ext cx="237744" cy="237744"/>
          </a:xfrm>
          <a:prstGeom prst="ellipse">
            <a:avLst/>
          </a:prstGeom>
          <a:solidFill>
            <a:schemeClr val="accent1"/>
          </a:solidFill>
          <a:ln w="12700">
            <a:solidFill>
              <a:schemeClr val="accent1"/>
            </a:solidFill>
            <a:prstDash val="solid"/>
          </a:ln>
        </p:spPr>
      </p:sp>
      <p:sp>
        <p:nvSpPr>
          <p:cNvPr id="8" name="Text 6"/>
          <p:cNvSpPr/>
          <p:nvPr/>
        </p:nvSpPr>
        <p:spPr>
          <a:xfrm>
            <a:off x="3867912"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1521</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Dieta di Worms, editto imperiale</a:t>
            </a:r>
            <a:endParaRPr lang="en-US" sz="1400" dirty="0"/>
          </a:p>
        </p:txBody>
      </p:sp>
      <p:sp>
        <p:nvSpPr>
          <p:cNvPr id="9" name="Shape 7"/>
          <p:cNvSpPr/>
          <p:nvPr/>
        </p:nvSpPr>
        <p:spPr>
          <a:xfrm>
            <a:off x="8385048" y="2807208"/>
            <a:ext cx="237744" cy="237744"/>
          </a:xfrm>
          <a:prstGeom prst="ellipse">
            <a:avLst/>
          </a:prstGeom>
          <a:solidFill>
            <a:schemeClr val="accent2"/>
          </a:solidFill>
          <a:ln w="25400">
            <a:solidFill>
              <a:schemeClr val="accent1"/>
            </a:solidFill>
            <a:prstDash val="solid"/>
          </a:ln>
        </p:spPr>
      </p:sp>
      <p:sp>
        <p:nvSpPr>
          <p:cNvPr id="10" name="Text 8"/>
          <p:cNvSpPr/>
          <p:nvPr/>
        </p:nvSpPr>
        <p:spPr>
          <a:xfrm>
            <a:off x="681228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1555</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Pace di Augusta</a:t>
            </a:r>
            <a:endParaRPr lang="en-US" sz="14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a:t>
            </a:fld>
            <a:endParaRPr lang="en-US"/>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spTree>
      <p:nvGrpSpPr>
        <p:cNvPr id="1" name=""/>
        <p:cNvGrpSpPr/>
        <p:nvPr/>
      </p:nvGrpSpPr>
      <p:grpSpPr>
        <a:xfrm>
          <a:off x="0" y="0"/>
          <a:ext cx="0" cy="0"/>
          <a:chOff x="0" y="0"/>
          <a:chExt cx="0" cy="0"/>
        </a:xfrm>
      </p:grpSpPr>
      <p:sp>
        <p:nvSpPr>
          <p:cNvPr id="2" name="Text 0"/>
          <p:cNvSpPr/>
          <p:nvPr/>
        </p:nvSpPr>
        <p:spPr>
          <a:xfrm>
            <a:off x="0" y="0"/>
            <a:ext cx="3108960" cy="5143500"/>
          </a:xfrm>
          <a:prstGeom prst="rect">
            <a:avLst/>
          </a:prstGeom>
          <a:noFill/>
          <a:ln/>
        </p:spPr>
        <p:txBody>
          <a:bodyPr wrap="square" rtlCol="0" anchor="ctr"/>
          <a:lstStyle/>
          <a:p>
            <a:pPr algn="ctr" indent="0" marL="0">
              <a:buNone/>
            </a:pPr>
            <a:r>
              <a:rPr lang="en-US" sz="10000" b="1" dirty="0">
                <a:solidFill>
                  <a:schemeClr val="bg1"/>
                </a:solidFill>
                <a:latin typeface="+mj-lt" pitchFamily="34" charset="0"/>
                <a:ea typeface="+mj-lt" pitchFamily="34" charset="-122"/>
                <a:cs typeface="+mj-lt" pitchFamily="34" charset="-120"/>
              </a:rPr>
              <a:t>04</a:t>
            </a:r>
            <a:endParaRPr lang="en-US" sz="10000" dirty="0"/>
          </a:p>
        </p:txBody>
      </p:sp>
      <p:sp>
        <p:nvSpPr>
          <p:cNvPr id="3" name="Text 1"/>
          <p:cNvSpPr/>
          <p:nvPr/>
        </p:nvSpPr>
        <p:spPr>
          <a:xfrm>
            <a:off x="3566160" y="1554480"/>
            <a:ext cx="502920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CAPITOLO</a:t>
            </a:r>
            <a:endParaRPr lang="en-US" sz="1300" dirty="0"/>
          </a:p>
        </p:txBody>
      </p:sp>
      <p:sp>
        <p:nvSpPr>
          <p:cNvPr id="4" name="Text 2"/>
          <p:cNvSpPr/>
          <p:nvPr/>
        </p:nvSpPr>
        <p:spPr>
          <a:xfrm>
            <a:off x="3566160" y="1920240"/>
            <a:ext cx="5120640" cy="1097280"/>
          </a:xfrm>
          <a:prstGeom prst="rect">
            <a:avLst/>
          </a:prstGeom>
          <a:noFill/>
          <a:ln/>
        </p:spPr>
        <p:txBody>
          <a:bodyPr wrap="square" rtlCol="0" anchor="t"/>
          <a:lstStyle/>
          <a:p>
            <a:pPr indent="0" marL="0">
              <a:buNone/>
            </a:pPr>
            <a:r>
              <a:rPr lang="en-US" sz="3800" b="1" dirty="0">
                <a:solidFill>
                  <a:schemeClr val="tx1"/>
                </a:solidFill>
                <a:latin typeface="+mj-lt" pitchFamily="34" charset="0"/>
                <a:ea typeface="+mj-lt" pitchFamily="34" charset="-122"/>
                <a:cs typeface="+mj-lt" pitchFamily="34" charset="-120"/>
              </a:rPr>
              <a:t>La Riforma in Europa</a:t>
            </a:r>
            <a:endParaRPr lang="en-US" sz="3800" dirty="0"/>
          </a:p>
        </p:txBody>
      </p:sp>
      <p:sp>
        <p:nvSpPr>
          <p:cNvPr id="5" name="Text 3"/>
          <p:cNvSpPr/>
          <p:nvPr/>
        </p:nvSpPr>
        <p:spPr>
          <a:xfrm>
            <a:off x="3566160" y="3063240"/>
            <a:ext cx="5029200" cy="640080"/>
          </a:xfrm>
          <a:prstGeom prst="rect">
            <a:avLst/>
          </a:prstGeom>
          <a:noFill/>
          <a:ln/>
        </p:spPr>
        <p:txBody>
          <a:bodyPr wrap="square" rtlCol="0" anchor="ctr"/>
          <a:lstStyle/>
          <a:p>
            <a:pPr indent="0" marL="0">
              <a:buNone/>
            </a:pPr>
            <a:r>
              <a:rPr lang="en-US" sz="1600" dirty="0">
                <a:solidFill>
                  <a:schemeClr val="tx2"/>
                </a:solidFill>
                <a:latin typeface="+mn-lt" pitchFamily="34" charset="0"/>
                <a:ea typeface="+mn-lt" pitchFamily="34" charset="-122"/>
                <a:cs typeface="+mn-lt" pitchFamily="34" charset="-120"/>
              </a:rPr>
              <a:t>Da Wittenberg al resto del continente</a:t>
            </a:r>
            <a:endParaRPr lang="en-US" sz="16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11</a:t>
            </a:fld>
            <a:endParaRPr lang="en-US"/>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2">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DOVE SI AFFERMÒ LA RIFORMA</a:t>
            </a:r>
            <a:endParaRPr lang="en-US" sz="1300" dirty="0"/>
          </a:p>
        </p:txBody>
      </p:sp>
      <p:sp>
        <p:nvSpPr>
          <p:cNvPr id="3" name="Shape 1"/>
          <p:cNvSpPr/>
          <p:nvPr/>
        </p:nvSpPr>
        <p:spPr>
          <a:xfrm>
            <a:off x="548640" y="1143000"/>
            <a:ext cx="2606040" cy="3246120"/>
          </a:xfrm>
          <a:prstGeom prst="roundRect">
            <a:avLst>
              <a:gd name="adj" fmla="val 3158"/>
            </a:avLst>
          </a:prstGeom>
          <a:solidFill>
            <a:schemeClr val="accent3"/>
          </a:solidFill>
          <a:ln/>
        </p:spPr>
      </p:sp>
      <p:sp>
        <p:nvSpPr>
          <p:cNvPr id="4" name="Shape 2"/>
          <p:cNvSpPr/>
          <p:nvPr/>
        </p:nvSpPr>
        <p:spPr>
          <a:xfrm>
            <a:off x="548640" y="1225296"/>
            <a:ext cx="2606040" cy="3163824"/>
          </a:xfrm>
          <a:prstGeom prst="roundRect">
            <a:avLst>
              <a:gd name="adj" fmla="val 3158"/>
            </a:avLst>
          </a:prstGeom>
          <a:solidFill>
            <a:schemeClr val="bg2"/>
          </a:solidFill>
          <a:ln/>
        </p:spPr>
      </p:sp>
      <p:sp>
        <p:nvSpPr>
          <p:cNvPr id="5" name="Shape 3"/>
          <p:cNvSpPr/>
          <p:nvPr/>
        </p:nvSpPr>
        <p:spPr>
          <a:xfrm>
            <a:off x="548640" y="1143000"/>
            <a:ext cx="2606040" cy="3246120"/>
          </a:xfrm>
          <a:prstGeom prst="roundRect">
            <a:avLst>
              <a:gd name="adj" fmla="val 3158"/>
            </a:avLst>
          </a:prstGeom>
          <a:noFill/>
          <a:ln w="12700">
            <a:solidFill>
              <a:srgbClr val="E3DDCF"/>
            </a:solidFill>
            <a:prstDash val="solid"/>
          </a:ln>
        </p:spPr>
      </p:sp>
      <p:sp>
        <p:nvSpPr>
          <p:cNvPr id="6" name="Text 4"/>
          <p:cNvSpPr/>
          <p:nvPr/>
        </p:nvSpPr>
        <p:spPr>
          <a:xfrm>
            <a:off x="777240" y="1417320"/>
            <a:ext cx="2148840" cy="457200"/>
          </a:xfrm>
          <a:prstGeom prst="rect">
            <a:avLst/>
          </a:prstGeom>
          <a:noFill/>
          <a:ln/>
        </p:spPr>
        <p:txBody>
          <a:bodyPr wrap="square" rtlCol="0" anchor="ctr"/>
          <a:lstStyle/>
          <a:p>
            <a:pPr indent="0" marL="0">
              <a:buNone/>
            </a:pPr>
            <a:r>
              <a:rPr lang="en-US" sz="2100" b="1" dirty="0">
                <a:solidFill>
                  <a:schemeClr val="tx1"/>
                </a:solidFill>
                <a:latin typeface="+mj-lt" pitchFamily="34" charset="0"/>
                <a:ea typeface="+mj-lt" pitchFamily="34" charset="-122"/>
                <a:cs typeface="+mj-lt" pitchFamily="34" charset="-120"/>
              </a:rPr>
              <a:t>Germania</a:t>
            </a:r>
            <a:endParaRPr lang="en-US" sz="2100" dirty="0"/>
          </a:p>
        </p:txBody>
      </p:sp>
      <p:sp>
        <p:nvSpPr>
          <p:cNvPr id="7" name="Text 5"/>
          <p:cNvSpPr/>
          <p:nvPr/>
        </p:nvSpPr>
        <p:spPr>
          <a:xfrm>
            <a:off x="77724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il cuore della dottrina luterana</a:t>
            </a:r>
            <a:endParaRPr lang="en-US" sz="1300" dirty="0"/>
          </a:p>
        </p:txBody>
      </p:sp>
      <p:sp>
        <p:nvSpPr>
          <p:cNvPr id="8" name="Text 6"/>
          <p:cNvSpPr/>
          <p:nvPr/>
        </p:nvSpPr>
        <p:spPr>
          <a:xfrm>
            <a:off x="77724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Qui la dottrina luterana trovò il terreno più fertile, insieme ai paesi scandinavi e baltici.</a:t>
            </a:r>
            <a:endParaRPr lang="en-US" sz="1450" dirty="0"/>
          </a:p>
        </p:txBody>
      </p:sp>
      <p:sp>
        <p:nvSpPr>
          <p:cNvPr id="9" name="Shape 7"/>
          <p:cNvSpPr/>
          <p:nvPr/>
        </p:nvSpPr>
        <p:spPr>
          <a:xfrm>
            <a:off x="3337560" y="1143000"/>
            <a:ext cx="2606040" cy="3246120"/>
          </a:xfrm>
          <a:prstGeom prst="roundRect">
            <a:avLst>
              <a:gd name="adj" fmla="val 3158"/>
            </a:avLst>
          </a:prstGeom>
          <a:solidFill>
            <a:schemeClr val="accent1"/>
          </a:solidFill>
          <a:ln/>
        </p:spPr>
      </p:sp>
      <p:sp>
        <p:nvSpPr>
          <p:cNvPr id="10" name="Shape 8"/>
          <p:cNvSpPr/>
          <p:nvPr/>
        </p:nvSpPr>
        <p:spPr>
          <a:xfrm>
            <a:off x="3337560" y="1225296"/>
            <a:ext cx="2606040" cy="3163824"/>
          </a:xfrm>
          <a:prstGeom prst="roundRect">
            <a:avLst>
              <a:gd name="adj" fmla="val 3158"/>
            </a:avLst>
          </a:prstGeom>
          <a:solidFill>
            <a:schemeClr val="bg2"/>
          </a:solidFill>
          <a:ln/>
        </p:spPr>
      </p:sp>
      <p:sp>
        <p:nvSpPr>
          <p:cNvPr id="11" name="Shape 9"/>
          <p:cNvSpPr/>
          <p:nvPr/>
        </p:nvSpPr>
        <p:spPr>
          <a:xfrm>
            <a:off x="3337560" y="1143000"/>
            <a:ext cx="2606040" cy="3246120"/>
          </a:xfrm>
          <a:prstGeom prst="roundRect">
            <a:avLst>
              <a:gd name="adj" fmla="val 3158"/>
            </a:avLst>
          </a:prstGeom>
          <a:noFill/>
          <a:ln w="12700">
            <a:solidFill>
              <a:srgbClr val="E3DDCF"/>
            </a:solidFill>
            <a:prstDash val="solid"/>
          </a:ln>
        </p:spPr>
      </p:sp>
      <p:sp>
        <p:nvSpPr>
          <p:cNvPr id="12" name="Text 10"/>
          <p:cNvSpPr/>
          <p:nvPr/>
        </p:nvSpPr>
        <p:spPr>
          <a:xfrm>
            <a:off x="3566160" y="1417320"/>
            <a:ext cx="2148840" cy="457200"/>
          </a:xfrm>
          <a:prstGeom prst="rect">
            <a:avLst/>
          </a:prstGeom>
          <a:noFill/>
          <a:ln/>
        </p:spPr>
        <p:txBody>
          <a:bodyPr wrap="square" rtlCol="0" anchor="ctr"/>
          <a:lstStyle/>
          <a:p>
            <a:pPr indent="0" marL="0">
              <a:buNone/>
            </a:pPr>
            <a:r>
              <a:rPr lang="en-US" sz="2100" b="1" dirty="0">
                <a:solidFill>
                  <a:schemeClr val="tx1"/>
                </a:solidFill>
                <a:latin typeface="+mj-lt" pitchFamily="34" charset="0"/>
                <a:ea typeface="+mj-lt" pitchFamily="34" charset="-122"/>
                <a:cs typeface="+mj-lt" pitchFamily="34" charset="-120"/>
              </a:rPr>
              <a:t>Inghilterra</a:t>
            </a:r>
            <a:endParaRPr lang="en-US" sz="2100" dirty="0"/>
          </a:p>
        </p:txBody>
      </p:sp>
      <p:sp>
        <p:nvSpPr>
          <p:cNvPr id="13" name="Text 11"/>
          <p:cNvSpPr/>
          <p:nvPr/>
        </p:nvSpPr>
        <p:spPr>
          <a:xfrm>
            <a:off x="356616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una rottura separata da Roma</a:t>
            </a:r>
            <a:endParaRPr lang="en-US" sz="1300" dirty="0"/>
          </a:p>
        </p:txBody>
      </p:sp>
      <p:sp>
        <p:nvSpPr>
          <p:cNvPr id="14" name="Text 12"/>
          <p:cNvSpPr/>
          <p:nvPr/>
        </p:nvSpPr>
        <p:spPr>
          <a:xfrm>
            <a:off x="356616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Nel 1534 l'Atto di Supremazia stacca la Chiesa inglese da Roma.</a:t>
            </a:r>
            <a:endParaRPr lang="en-US" sz="1450" dirty="0"/>
          </a:p>
        </p:txBody>
      </p:sp>
      <p:sp>
        <p:nvSpPr>
          <p:cNvPr id="15" name="Shape 13"/>
          <p:cNvSpPr/>
          <p:nvPr/>
        </p:nvSpPr>
        <p:spPr>
          <a:xfrm>
            <a:off x="6126480" y="1143000"/>
            <a:ext cx="2606040" cy="3246120"/>
          </a:xfrm>
          <a:prstGeom prst="roundRect">
            <a:avLst>
              <a:gd name="adj" fmla="val 3158"/>
            </a:avLst>
          </a:prstGeom>
          <a:solidFill>
            <a:srgbClr val="47525F"/>
          </a:solidFill>
          <a:ln/>
        </p:spPr>
      </p:sp>
      <p:sp>
        <p:nvSpPr>
          <p:cNvPr id="16" name="Shape 14"/>
          <p:cNvSpPr/>
          <p:nvPr/>
        </p:nvSpPr>
        <p:spPr>
          <a:xfrm>
            <a:off x="6126480" y="1225296"/>
            <a:ext cx="2606040" cy="3163824"/>
          </a:xfrm>
          <a:prstGeom prst="roundRect">
            <a:avLst>
              <a:gd name="adj" fmla="val 3158"/>
            </a:avLst>
          </a:prstGeom>
          <a:solidFill>
            <a:schemeClr val="bg2"/>
          </a:solidFill>
          <a:ln/>
        </p:spPr>
      </p:sp>
      <p:sp>
        <p:nvSpPr>
          <p:cNvPr id="17" name="Shape 15"/>
          <p:cNvSpPr/>
          <p:nvPr/>
        </p:nvSpPr>
        <p:spPr>
          <a:xfrm>
            <a:off x="6126480" y="1143000"/>
            <a:ext cx="2606040" cy="3246120"/>
          </a:xfrm>
          <a:prstGeom prst="roundRect">
            <a:avLst>
              <a:gd name="adj" fmla="val 3158"/>
            </a:avLst>
          </a:prstGeom>
          <a:noFill/>
          <a:ln w="12700">
            <a:solidFill>
              <a:srgbClr val="E3DDCF"/>
            </a:solidFill>
            <a:prstDash val="solid"/>
          </a:ln>
        </p:spPr>
      </p:sp>
      <p:sp>
        <p:nvSpPr>
          <p:cNvPr id="18" name="Text 16"/>
          <p:cNvSpPr/>
          <p:nvPr/>
        </p:nvSpPr>
        <p:spPr>
          <a:xfrm>
            <a:off x="6355080" y="1417320"/>
            <a:ext cx="2148840" cy="457200"/>
          </a:xfrm>
          <a:prstGeom prst="rect">
            <a:avLst/>
          </a:prstGeom>
          <a:noFill/>
          <a:ln/>
        </p:spPr>
        <p:txBody>
          <a:bodyPr wrap="square" rtlCol="0" anchor="ctr"/>
          <a:lstStyle/>
          <a:p>
            <a:pPr indent="0" marL="0">
              <a:buNone/>
            </a:pPr>
            <a:r>
              <a:rPr lang="en-US" sz="2100" b="1" dirty="0">
                <a:solidFill>
                  <a:schemeClr val="tx1"/>
                </a:solidFill>
                <a:latin typeface="+mj-lt" pitchFamily="34" charset="0"/>
                <a:ea typeface="+mj-lt" pitchFamily="34" charset="-122"/>
                <a:cs typeface="+mj-lt" pitchFamily="34" charset="-120"/>
              </a:rPr>
              <a:t>Svizzera</a:t>
            </a:r>
            <a:endParaRPr lang="en-US" sz="2100" dirty="0"/>
          </a:p>
        </p:txBody>
      </p:sp>
      <p:sp>
        <p:nvSpPr>
          <p:cNvPr id="19" name="Text 17"/>
          <p:cNvSpPr/>
          <p:nvPr/>
        </p:nvSpPr>
        <p:spPr>
          <a:xfrm>
            <a:off x="635508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un altro fronte della Riforma</a:t>
            </a:r>
            <a:endParaRPr lang="en-US" sz="1300" dirty="0"/>
          </a:p>
        </p:txBody>
      </p:sp>
      <p:sp>
        <p:nvSpPr>
          <p:cNvPr id="20" name="Text 18"/>
          <p:cNvSpPr/>
          <p:nvPr/>
        </p:nvSpPr>
        <p:spPr>
          <a:xfrm>
            <a:off x="635508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Nel 1531 muore Zwingli, altro riformatore del periodo.</a:t>
            </a:r>
            <a:endParaRPr lang="en-US" sz="14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12</a:t>
            </a:fld>
            <a:endParaRPr lang="en-US"/>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13">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6"/>
                </a:solidFill>
                <a:latin typeface="+mj-lt" pitchFamily="34" charset="0"/>
                <a:ea typeface="+mj-lt" pitchFamily="34" charset="-122"/>
                <a:cs typeface="+mj-lt" pitchFamily="34" charset="-120"/>
              </a:rPr>
              <a:t>LE INDULGENZE</a:t>
            </a:r>
            <a:endParaRPr lang="en-US" sz="1300" dirty="0"/>
          </a:p>
        </p:txBody>
      </p:sp>
      <p:sp>
        <p:nvSpPr>
          <p:cNvPr id="3" name="Text 1"/>
          <p:cNvSpPr/>
          <p:nvPr/>
        </p:nvSpPr>
        <p:spPr>
          <a:xfrm>
            <a:off x="548640" y="960120"/>
            <a:ext cx="7863840" cy="914400"/>
          </a:xfrm>
          <a:prstGeom prst="rect">
            <a:avLst/>
          </a:prstGeom>
          <a:noFill/>
          <a:ln/>
        </p:spPr>
        <p:txBody>
          <a:bodyPr wrap="square" rtlCol="0" anchor="t"/>
          <a:lstStyle/>
          <a:p>
            <a:pPr indent="0" marL="0">
              <a:buNone/>
            </a:pPr>
            <a:r>
              <a:rPr lang="en-US" sz="3000" b="1" dirty="0">
                <a:solidFill>
                  <a:schemeClr val="tx1"/>
                </a:solidFill>
                <a:latin typeface="+mj-lt" pitchFamily="34" charset="0"/>
                <a:ea typeface="+mj-lt" pitchFamily="34" charset="-122"/>
                <a:cs typeface="+mj-lt" pitchFamily="34" charset="-120"/>
              </a:rPr>
              <a:t>Contro che cosa erano rivolte le 95 tesi di Lutero?</a:t>
            </a:r>
            <a:endParaRPr lang="en-US" sz="3000" dirty="0"/>
          </a:p>
        </p:txBody>
      </p:sp>
      <p:sp>
        <p:nvSpPr>
          <p:cNvPr id="4" name="Text 2"/>
          <p:cNvSpPr/>
          <p:nvPr/>
        </p:nvSpPr>
        <p:spPr>
          <a:xfrm>
            <a:off x="548640" y="2148840"/>
            <a:ext cx="6583680" cy="594360"/>
          </a:xfrm>
          <a:prstGeom prst="roundRect">
            <a:avLst>
              <a:gd name="adj" fmla="val 9231"/>
            </a:avLst>
          </a:prstGeom>
          <a:solidFill>
            <a:srgbClr val="F7EEDD"/>
          </a:solidFill>
          <a:ln/>
        </p:spPr>
        <p:txBody>
          <a:bodyPr wrap="square" rtlCol="0" anchor="ctr"/>
          <a:lstStyle/>
          <a:p>
            <a:pPr indent="0" marL="0">
              <a:buNone/>
            </a:pPr>
            <a:r>
              <a:rPr lang="en-US" sz="1800" b="1" dirty="0">
                <a:solidFill>
                  <a:schemeClr val="accent6"/>
                </a:solidFill>
                <a:latin typeface="+mj-lt" pitchFamily="34" charset="0"/>
                <a:ea typeface="+mj-lt" pitchFamily="34" charset="-122"/>
                <a:cs typeface="+mj-lt" pitchFamily="34" charset="-120"/>
              </a:rPr>
              <a:t>A</a:t>
            </a:r>
            <a:pPr indent="0" marL="0">
              <a:buNone/>
            </a:pPr>
            <a:r>
              <a:rPr lang="en-US" sz="1600" dirty="0">
                <a:solidFill>
                  <a:schemeClr val="tx1"/>
                </a:solidFill>
                <a:latin typeface="+mn-lt" pitchFamily="34" charset="0"/>
                <a:ea typeface="+mn-lt" pitchFamily="34" charset="-122"/>
                <a:cs typeface="+mn-lt" pitchFamily="34" charset="-120"/>
              </a:rPr>
              <a:t>   La vendita delle indulgenze</a:t>
            </a:r>
            <a:endParaRPr lang="en-US" sz="1800" dirty="0"/>
          </a:p>
        </p:txBody>
      </p:sp>
      <p:sp>
        <p:nvSpPr>
          <p:cNvPr id="5" name="Text 3"/>
          <p:cNvSpPr/>
          <p:nvPr/>
        </p:nvSpPr>
        <p:spPr>
          <a:xfrm>
            <a:off x="548640" y="2926080"/>
            <a:ext cx="6583680" cy="594360"/>
          </a:xfrm>
          <a:prstGeom prst="roundRect">
            <a:avLst>
              <a:gd name="adj" fmla="val 9231"/>
            </a:avLst>
          </a:prstGeom>
          <a:solidFill>
            <a:srgbClr val="F7EEDD"/>
          </a:solidFill>
          <a:ln/>
        </p:spPr>
        <p:txBody>
          <a:bodyPr wrap="square" rtlCol="0" anchor="ctr"/>
          <a:lstStyle/>
          <a:p>
            <a:pPr indent="0" marL="0">
              <a:buNone/>
            </a:pPr>
            <a:r>
              <a:rPr lang="en-US" sz="1800" b="1" dirty="0">
                <a:solidFill>
                  <a:schemeClr val="accent6"/>
                </a:solidFill>
                <a:latin typeface="+mj-lt" pitchFamily="34" charset="0"/>
                <a:ea typeface="+mj-lt" pitchFamily="34" charset="-122"/>
                <a:cs typeface="+mj-lt" pitchFamily="34" charset="-120"/>
              </a:rPr>
              <a:t>B</a:t>
            </a:r>
            <a:pPr indent="0" marL="0">
              <a:buNone/>
            </a:pPr>
            <a:r>
              <a:rPr lang="en-US" sz="1600" dirty="0">
                <a:solidFill>
                  <a:schemeClr val="tx1"/>
                </a:solidFill>
                <a:latin typeface="+mn-lt" pitchFamily="34" charset="0"/>
                <a:ea typeface="+mn-lt" pitchFamily="34" charset="-122"/>
                <a:cs typeface="+mn-lt" pitchFamily="34" charset="-120"/>
              </a:rPr>
              <a:t>   La lingua latina della messa</a:t>
            </a:r>
            <a:endParaRPr lang="en-US" sz="1800" dirty="0"/>
          </a:p>
        </p:txBody>
      </p:sp>
      <p:sp>
        <p:nvSpPr>
          <p:cNvPr id="6" name="Text 4"/>
          <p:cNvSpPr/>
          <p:nvPr/>
        </p:nvSpPr>
        <p:spPr>
          <a:xfrm>
            <a:off x="548640" y="3703320"/>
            <a:ext cx="6583680" cy="594360"/>
          </a:xfrm>
          <a:prstGeom prst="roundRect">
            <a:avLst>
              <a:gd name="adj" fmla="val 9231"/>
            </a:avLst>
          </a:prstGeom>
          <a:solidFill>
            <a:srgbClr val="F7EEDD"/>
          </a:solidFill>
          <a:ln/>
        </p:spPr>
        <p:txBody>
          <a:bodyPr wrap="square" rtlCol="0" anchor="ctr"/>
          <a:lstStyle/>
          <a:p>
            <a:pPr indent="0" marL="0">
              <a:buNone/>
            </a:pPr>
            <a:r>
              <a:rPr lang="en-US" sz="1800" b="1" dirty="0">
                <a:solidFill>
                  <a:schemeClr val="accent6"/>
                </a:solidFill>
                <a:latin typeface="+mj-lt" pitchFamily="34" charset="0"/>
                <a:ea typeface="+mj-lt" pitchFamily="34" charset="-122"/>
                <a:cs typeface="+mj-lt" pitchFamily="34" charset="-120"/>
              </a:rPr>
              <a:t>C</a:t>
            </a:r>
            <a:pPr indent="0" marL="0">
              <a:buNone/>
            </a:pPr>
            <a:r>
              <a:rPr lang="en-US" sz="1600" dirty="0">
                <a:solidFill>
                  <a:schemeClr val="tx1"/>
                </a:solidFill>
                <a:latin typeface="+mn-lt" pitchFamily="34" charset="0"/>
                <a:ea typeface="+mn-lt" pitchFamily="34" charset="-122"/>
                <a:cs typeface="+mn-lt" pitchFamily="34" charset="-120"/>
              </a:rPr>
              <a:t>   Il celibato dei sacerdoti</a:t>
            </a:r>
            <a:endParaRPr lang="en-US" sz="18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13</a:t>
            </a:fld>
            <a:endParaRPr lang="en-US"/>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name="Slide 14">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IL RECAP CONTINUA SUL SITO</a:t>
            </a:r>
            <a:endParaRPr lang="en-US" sz="1300" dirty="0"/>
          </a:p>
        </p:txBody>
      </p:sp>
      <p:sp>
        <p:nvSpPr>
          <p:cNvPr id="3" name="Text 1"/>
          <p:cNvSpPr/>
          <p:nvPr/>
        </p:nvSpPr>
        <p:spPr>
          <a:xfrm>
            <a:off x="548640" y="1463040"/>
            <a:ext cx="8046720" cy="1554480"/>
          </a:xfrm>
          <a:prstGeom prst="rect">
            <a:avLst/>
          </a:prstGeom>
          <a:noFill/>
          <a:ln/>
        </p:spPr>
        <p:txBody>
          <a:bodyPr wrap="square" rtlCol="0" anchor="b"/>
          <a:lstStyle/>
          <a:p>
            <a:pPr indent="0" marL="0">
              <a:lnSpc>
                <a:spcPct val="108000"/>
              </a:lnSpc>
              <a:buNone/>
            </a:pPr>
            <a:r>
              <a:rPr lang="en-US" sz="4000" b="1" dirty="0">
                <a:solidFill>
                  <a:schemeClr val="bg1"/>
                </a:solidFill>
                <a:latin typeface="+mj-lt" pitchFamily="34" charset="0"/>
                <a:ea typeface="+mj-lt" pitchFamily="34" charset="-122"/>
                <a:cs typeface="+mj-lt" pitchFamily="34" charset="-120"/>
              </a:rPr>
              <a:t>Chiaro in 30 secondi.</a:t>
            </a:r>
            <a:endParaRPr lang="en-US" sz="4000" dirty="0"/>
          </a:p>
          <a:p>
            <a:pPr indent="0" marL="0">
              <a:lnSpc>
                <a:spcPct val="108000"/>
              </a:lnSpc>
              <a:buNone/>
            </a:pPr>
            <a:r>
              <a:rPr lang="en-US" sz="4000" b="1" dirty="0">
                <a:solidFill>
                  <a:schemeClr val="bg1"/>
                </a:solidFill>
                <a:latin typeface="+mj-lt" pitchFamily="34" charset="0"/>
                <a:ea typeface="+mj-lt" pitchFamily="34" charset="-122"/>
                <a:cs typeface="+mj-lt" pitchFamily="34" charset="-120"/>
              </a:rPr>
              <a:t>Tuo in 10 minuti.</a:t>
            </a:r>
            <a:endParaRPr lang="en-US" sz="4000" dirty="0"/>
          </a:p>
        </p:txBody>
      </p:sp>
      <p:sp>
        <p:nvSpPr>
          <p:cNvPr id="4" name="Text 2"/>
          <p:cNvSpPr/>
          <p:nvPr/>
        </p:nvSpPr>
        <p:spPr>
          <a:xfrm>
            <a:off x="548640" y="3200400"/>
            <a:ext cx="8046720" cy="548640"/>
          </a:xfrm>
          <a:prstGeom prst="rect">
            <a:avLst/>
          </a:prstGeom>
          <a:noFill/>
          <a:ln/>
        </p:spPr>
        <p:txBody>
          <a:bodyPr wrap="square" rtlCol="0" anchor="ctr"/>
          <a:lstStyle/>
          <a:p>
            <a:pPr indent="0" marL="0">
              <a:buNone/>
            </a:pPr>
            <a:r>
              <a:rPr lang="en-US" sz="1700" dirty="0">
                <a:solidFill>
                  <a:srgbClr val="D7E4DF"/>
                </a:solidFill>
                <a:latin typeface="+mn-lt" pitchFamily="34" charset="0"/>
                <a:ea typeface="+mn-lt" pitchFamily="34" charset="-122"/>
                <a:cs typeface="+mn-lt" pitchFamily="34" charset="-120"/>
              </a:rPr>
              <a:t>Leggi il Recap completo su Recaplica </a:t>
            </a:r>
            <a:pPr indent="0" marL="0">
              <a:buNone/>
            </a:pPr>
            <a:r>
              <a:rPr lang="en-US" sz="1700" b="1" dirty="0">
                <a:solidFill>
                  <a:schemeClr val="bg1"/>
                </a:solidFill>
                <a:latin typeface="+mn-lt" pitchFamily="34" charset="0"/>
                <a:ea typeface="+mn-lt" pitchFamily="34" charset="-122"/>
                <a:cs typeface="+mn-lt" pitchFamily="34" charset="-120"/>
              </a:rPr>
              <a:t>recaplica.com/it/storia/martin-lutero-riforma-protestante/</a:t>
            </a:r>
            <a:endParaRPr lang="en-US" sz="1700" dirty="0"/>
          </a:p>
        </p:txBody>
      </p:sp>
      <p:sp>
        <p:nvSpPr>
          <p:cNvPr id="5" name="Text 3"/>
          <p:cNvSpPr/>
          <p:nvPr/>
        </p:nvSpPr>
        <p:spPr>
          <a:xfrm>
            <a:off x="548640" y="4251960"/>
            <a:ext cx="8046720" cy="685800"/>
          </a:xfrm>
          <a:prstGeom prst="rect">
            <a:avLst/>
          </a:prstGeom>
          <a:noFill/>
          <a:ln/>
        </p:spPr>
        <p:txBody>
          <a:bodyPr wrap="square" rtlCol="0" anchor="ctr"/>
          <a:lstStyle/>
          <a:p>
            <a:pPr indent="0" marL="0">
              <a:lnSpc>
                <a:spcPct val="125000"/>
              </a:lnSpc>
              <a:buNone/>
            </a:pPr>
            <a:r>
              <a:rPr lang="en-US" sz="1250" b="1" dirty="0">
                <a:solidFill>
                  <a:schemeClr val="tx1"/>
                </a:solidFill>
                <a:latin typeface="+mn-lt" pitchFamily="34" charset="0"/>
                <a:ea typeface="+mn-lt" pitchFamily="34" charset="-122"/>
                <a:cs typeface="+mn-lt" pitchFamily="34" charset="-120"/>
              </a:rPr>
              <a:t>Fonti: </a:t>
            </a:r>
            <a:pPr indent="0" marL="0">
              <a:lnSpc>
                <a:spcPct val="125000"/>
              </a:lnSpc>
              <a:buNone/>
            </a:pPr>
            <a:r>
              <a:rPr lang="en-US" sz="1250" dirty="0">
                <a:solidFill>
                  <a:schemeClr val="tx2"/>
                </a:solidFill>
                <a:latin typeface="+mn-lt" pitchFamily="34" charset="0"/>
                <a:ea typeface="+mn-lt" pitchFamily="34" charset="-122"/>
                <a:cs typeface="+mn-lt" pitchFamily="34" charset="-120"/>
              </a:rPr>
              <a:t>Treccani · History.com · World History Encyclopedia · New World Encyclopedia</a:t>
            </a:r>
            <a:endParaRPr lang="en-US" sz="1250" dirty="0"/>
          </a:p>
        </p:txBody>
      </p:sp>
    </p:spTree>
  </p:cSld>
  <p:clrMapOvr>
    <a:masterClrMapping/>
  </p:clrMapOvr>
</p:sld>
</file>

<file path=ppt/theme/theme1.xml><?xml version="1.0" encoding="utf-8"?>
<a:theme xmlns:a="http://schemas.openxmlformats.org/drawingml/2006/main" name="Recaplica">
  <a:themeElements>
    <a:clrScheme name="Recaplica">
      <a:dk1>
        <a:srgbClr val="161D27"/>
      </a:dk1>
      <a:lt1>
        <a:srgbClr val="FAF8F3"/>
      </a:lt1>
      <a:dk2>
        <a:srgbClr val="56616E"/>
      </a:dk2>
      <a:lt2>
        <a:srgbClr val="FFFFFF"/>
      </a:lt2>
      <a:accent1>
        <a:srgbClr val="0B6B5C"/>
      </a:accent1>
      <a:accent2>
        <a:srgbClr val="FFD435"/>
      </a:accent2>
      <a:accent3>
        <a:srgbClr val="2C4A9E"/>
      </a:accent3>
      <a:accent4>
        <a:srgbClr val="4F6414"/>
      </a:accent4>
      <a:accent5>
        <a:srgbClr val="A12B22"/>
      </a:accent5>
      <a:accent6>
        <a:srgbClr val="8A4B10"/>
      </a:accent6>
      <a:hlink>
        <a:srgbClr val="0B6B5C"/>
      </a:hlink>
      <a:folHlink>
        <a:srgbClr val="084F44"/>
      </a:folHlink>
    </a:clrScheme>
    <a:fontScheme name="Recaplica">
      <a:majorFont>
        <a:latin typeface="Bricolage Grotesque"/>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tkinson Hyperlegible"/>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14</Slides>
  <Notes>14</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14</vt:i4>
      </vt:variant>
    </vt:vector>
  </HeadingPairs>
  <TitlesOfParts>
    <vt:vector size="17"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vector>
  </TitlesOfParts>
  <Company>recaplica.com</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Martin Lutero e la Riforma protestante: riassunto — Recap</dc:title>
  <dc:subject>PptxGenJS Presentation</dc:subject>
  <dc:creator>Recaplica</dc:creator>
  <cp:lastModifiedBy>Recaplica</cp:lastModifiedBy>
  <cp:revision>1</cp:revision>
  <dcterms:created xsi:type="dcterms:W3CDTF">2026-09-24T01:43:56Z</dcterms:created>
  <dcterms:modified xsi:type="dcterms:W3CDTF">2026-09-24T01:43:56Z</dcterms:modified>
</cp:coreProperties>
</file>