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Halloween cade la notte del 31 ottobre e, secondo la ricostruzione più diffusa, affonda le radici nell'antico festival celtico di Samhain. Oggi vediamo come da lì si arriva al nome Halloween, alla lanterna di Jack, al dolcetto o scherzetto e ai numeri miliardari della festa.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ricostruzione più diffusa, quella notte coincide con Samhain, il festival che per i Celti segnava il capodanno e l'inizio dell'inverno, fissato al 1° novembre. Encyclopedia Britannica formula però questo legame con più cautela di altre fonti, come HISTORY e World History Encyclopedia: le fonti pre-cristiane su Samhain sono scarse, perché i Celti non avevano una tradizione scritta propria sull'argomento.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Celti, secondo HISTORY stanziati circa 3.000 anni fa nell'Europa centro-occidentale, festeggiavano il capodanno il 1° novembre. La notte prima, Samhain, si credeva che il confine tra il mondo dei vivi e quello dei morti diventasse più sottile: i druidi accendevano falò rituali in cui venivano gettate le ossa dei sacrifici animali, un dettaglio da cui, secondo World History Encyclopedia, deriverebbe l'etimologia popolare della parola inglese "bonfire". La stessa fonte parla di un arrivo dei Celti in Irlanda circa 2.500 anni fa: le due cifre non sono necessariamente incompatibili, ma vanno trattate con cautela perché riguardano aree e momenti diversi. Il festival, secondo World History Encyclopedia, durava probabilmente tre giorni.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609 d.C. papa Bonifacio IV dedicò il Pantheon di Roma ai martiri cristiani. Fu poi papa Gregorio III, nell'VIII secolo, a estendere la festa a tutti i santi e a trasferirla al 1° novembre. Nel 1000 d.C. la Chiesa istituì anche il 2 novembre come giorno dedicato ai defunti. La notte precedente, ancora legata a Samhain nella memoria popolare, prese così il nome di "All-Hallows Eve", contratto nei secoli in "Halloween".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leggenda irlandese, Stingy Jack invitò il Diavolo a bere con lui e, per non pagare, lo convinse a trasformarsi in una moneta; Jack la mise in tasca accanto a una croce d'argento, impedendogli di tornare alla forma originale. In seguito lo ingannò di nuovo, facendolo salire su un albero e incidendo una croce nella corteccia, così che il Diavolo non potesse scendere finché non avesse promesso di lasciarlo in pace per dieci anni. Alla morte di Jack, né il paradiso né l'inferno vollero accoglierlo; il Diavolo gli lanciò un carbone ardente, che Jack pose dentro una rapa scavata per farsi luce vagando in eterno: la prima "lanterna di Jack".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Molti danno per scontato che la zucca sia sempre stata il simbolo di Halloween. In realtà, in Irlanda e Scozia si intagliavano rape, secondo la leggenda di Stingy Jack, non zucche: vi si scavava un volto minaccioso e la si esponeva vicino a una finestra o a una porta, per tenere alla larga Stingy Jack e altri spiriti in cerca di ospitalità. Furono gli emigrati irlandesi e britannici a portare quella tradizione in Nord America e a spostarla sulla zucca, disponibile lì e non in Irlanda, cambiando così il modo americano di intagliare le zucche in autunno in un'usanza legata specificamente ad Halloween.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Medioevo si praticava il "mumming": le persone si travestivano da fantasmi o demoni ed eseguivano scenette in cambio di cibo e bevande. Con l'espansione del cristianesimo nacque il "souling": i poveri visitavano le case dei più ricchi e ricevevano dolci chiamati "soul cakes" in cambio della promessa di pregare per i defunti. In Scozia e Irlanda si praticava invece il "guising": i giovani si travestivano e ricevevano offerte dopo aver cantato, recitato una poesia o raccontato una barzelletta. Nel XIX secolo, con l'ondata di emigrazione irlandese della Grande Carestia della patata, guising e souling arrivarono in Nord America. Negli anni Venti del Novecento gli scherzi erano diventati l'attività principale dei giovani a Halloween, spesso vicini al vandalismo; una teoria vuole che sia stato proprio questo eccesso a portare, negli anni Trenta, all'adozione diffusa di una tradizione organizzata: il trick-or-treating come lo conosciamo.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il sondaggio della National Retail Federation, nel 2025 la spesa prevista dagli americani per Halloween ha raggiunto un record di 13,1 miliardi di dollari, in crescita dagli 11,6 miliardi del 2024 e dai 12,2 miliardi del 2023, il record precedente. Nel dettaglio: 4,3 miliardi in costumi (71% dei consumatori), 4,2 miliardi in decorazioni (78% dei consumatori, in aumento dal 75% del 2024) e 3,9 miliardi in dolciumi.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Samhain, il festival che per i Celti segnava il capodanno il 1° novembre; Britannica formula il legame con più cautela di altre fonti. Se c'è tempo, seconda domanda dal quiz del Recap, vero o falso, prima della zucca la tradizione delle lanterne di Halloween usava le rape? (Vero: si intagliavano rape in Irlanda e Scozia, e la zucca arrivò solo con l'emigrazione in Nord America.)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notte in cui Samhain diventa Halloween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Dai falò celtici al dolcetto o scherzetto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DI PARTENZA</a:t>
            </a:r>
            <a:endParaRPr lang="en-US" sz="1300" dirty="0"/>
          </a:p>
        </p:txBody>
      </p:sp>
      <p:sp>
        <p:nvSpPr>
          <p:cNvPr id="3" name="Shape 1"/>
          <p:cNvSpPr/>
          <p:nvPr/>
        </p:nvSpPr>
        <p:spPr>
          <a:xfrm>
            <a:off x="3102356" y="2843632"/>
            <a:ext cx="279791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Halloween cade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proprio il 31 ottobre?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Samhain, il capodanno celtico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nome viene dalla Chiesa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lanterna di Jack</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Dolcetto o scherzetto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50" b="1" dirty="0">
                <a:solidFill>
                  <a:schemeClr val="tx1"/>
                </a:solidFill>
                <a:latin typeface="+mj-lt" pitchFamily="34" charset="0"/>
                <a:ea typeface="+mj-lt" pitchFamily="34" charset="-122"/>
                <a:cs typeface="+mj-lt" pitchFamily="34" charset="-120"/>
              </a:rPr>
              <a:t>Samhain, il capodanno celtico</a:t>
            </a:r>
            <a:endParaRPr lang="en-US" sz="2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Falò e spiriti nella notte del 31 ottobre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SAMHAIN, IL CAPODANNO CELTICO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anni fa circa</a:t>
            </a:r>
            <a:pPr indent="0" marL="0">
              <a:lnSpc>
                <a:spcPct val="120000"/>
              </a:lnSpc>
              <a:buNone/>
            </a:pPr>
            <a:r>
              <a:rPr lang="en-US" sz="1500" dirty="0">
                <a:solidFill>
                  <a:schemeClr val="tx2"/>
                </a:solidFill>
                <a:latin typeface="+mn-lt" pitchFamily="34" charset="0"/>
                <a:ea typeface="+mn-lt" pitchFamily="34" charset="-122"/>
                <a:cs typeface="+mn-lt" pitchFamily="34" charset="-120"/>
              </a:rPr>
              <a:t>: i Celti in Europa, secondo HISTORY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giorni</a:t>
            </a:r>
            <a:pPr indent="0" marL="0">
              <a:lnSpc>
                <a:spcPct val="120000"/>
              </a:lnSpc>
              <a:buNone/>
            </a:pPr>
            <a:r>
              <a:rPr lang="en-US" sz="1500" dirty="0">
                <a:solidFill>
                  <a:schemeClr val="tx2"/>
                </a:solidFill>
                <a:latin typeface="+mn-lt" pitchFamily="34" charset="0"/>
                <a:ea typeface="+mn-lt" pitchFamily="34" charset="-122"/>
                <a:cs typeface="+mn-lt" pitchFamily="34" charset="-120"/>
              </a:rPr>
              <a:t>: la durata probabile di Samhain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31 ottobre</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quella notte</a:t>
            </a:r>
            <a:pPr indent="0" marL="0">
              <a:lnSpc>
                <a:spcPct val="120000"/>
              </a:lnSpc>
              <a:buNone/>
            </a:pPr>
            <a:r>
              <a:rPr lang="en-US" sz="1500" dirty="0">
                <a:solidFill>
                  <a:schemeClr val="tx2"/>
                </a:solidFill>
                <a:latin typeface="+mn-lt" pitchFamily="34" charset="0"/>
                <a:ea typeface="+mn-lt" pitchFamily="34" charset="-122"/>
                <a:cs typeface="+mn-lt" pitchFamily="34" charset="-120"/>
              </a:rPr>
              <a:t>: il velo tra vivi e morti si assottiglia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00" b="1" dirty="0">
                <a:solidFill>
                  <a:schemeClr val="tx1"/>
                </a:solidFill>
                <a:latin typeface="+mj-lt" pitchFamily="34" charset="0"/>
                <a:ea typeface="+mj-lt" pitchFamily="34" charset="-122"/>
                <a:cs typeface="+mj-lt" pitchFamily="34" charset="-120"/>
              </a:rPr>
              <a:t>Il nome viene dalla Chiesa</a:t>
            </a:r>
            <a:endParaRPr lang="en-US" sz="3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 Samhain a All Hallows' Eve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UNA NOTTE, DUE NOMI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Samhain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QUANDO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 novembre, capodanno celtico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SUCCEDE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falò e spiriti in giro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All Hallows' Eve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 LA FISSA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Gregorio III, VIII secolo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SUCCEDE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Ognissanti al 1° novembre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Halloween nasce dalla sovrapposizione delle due.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 lanterna di Jack</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Dalla leggenda di Stingy Jack alla zucca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 LEGGENDA IRLANDESE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Stingy Jack</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leggenda popolare</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Patto</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convince il Diavolo a farsi moneta</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Fuga</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 mette vicino a una croce d'argento</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Inganno</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lo intrappola su un albero</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Pena</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solo un carbone dentro una rapa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La zucca di Halloween non è mai stata irlandese.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Irlanda e Scozia si intagliavano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rape</a:t>
            </a:r>
            <a:pPr indent="0" marL="0">
              <a:lnSpc>
                <a:spcPct val="125000"/>
              </a:lnSpc>
              <a:buNone/>
            </a:pPr>
            <a:r>
              <a:rPr lang="en-US" sz="1750" dirty="0">
                <a:solidFill>
                  <a:srgbClr val="D8D6CF"/>
                </a:solidFill>
                <a:latin typeface="+mn-lt" pitchFamily="34" charset="0"/>
                <a:ea typeface="+mn-lt" pitchFamily="34" charset="-122"/>
                <a:cs typeface="+mn-lt" pitchFamily="34" charset="-120"/>
              </a:rPr>
              <a: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non zucche</a:t>
            </a:r>
            <a:pPr indent="0" marL="0">
              <a:lnSpc>
                <a:spcPct val="125000"/>
              </a:lnSpc>
              <a:buNone/>
            </a:pPr>
            <a:r>
              <a:rPr lang="en-US" sz="1750" dirty="0">
                <a:solidFill>
                  <a:srgbClr val="D8D6CF"/>
                </a:solidFill>
                <a:latin typeface="+mn-lt" pitchFamily="34" charset="0"/>
                <a:ea typeface="+mn-lt" pitchFamily="34" charset="-122"/>
                <a:cs typeface="+mn-lt" pitchFamily="34" charset="-120"/>
              </a:rPr>
              <a:t>; furono gli emigrati a spostare quella tradizione sulla zucca, una volta in Nord America.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Dolcetto o scherzetto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 questua medievale a tradizione organizzata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 QUESTUA A TRADIZIONE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Grande carestia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emigrazione irlandese, Ottocento</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Anni Venti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gli scherzi diventano vandalismo</a:t>
            </a:r>
            <a:endParaRPr lang="en-US" sz="1600" dirty="0"/>
          </a:p>
        </p:txBody>
      </p:sp>
      <p:sp>
        <p:nvSpPr>
          <p:cNvPr id="6" name="Shape 4"/>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Medioevo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mumming, in cambio di cibo</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Souling e guising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preghiere e piccoli scherzi</a:t>
            </a:r>
            <a:endParaRPr lang="en-US" sz="1400" dirty="0"/>
          </a:p>
        </p:txBody>
      </p:sp>
      <p:sp>
        <p:nvSpPr>
          <p:cNvPr id="10" name="Shape 8"/>
          <p:cNvSpPr/>
          <p:nvPr/>
        </p:nvSpPr>
        <p:spPr>
          <a:xfrm>
            <a:off x="759866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620256"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Anni Trenta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trick-or-treating organizzato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HALLOWEEN DA 13,1 MILIARDI DI DOLLARI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miliardi di dollari</a:t>
            </a:r>
            <a:pPr indent="0" marL="0">
              <a:lnSpc>
                <a:spcPct val="120000"/>
              </a:lnSpc>
              <a:buNone/>
            </a:pPr>
            <a:r>
              <a:rPr lang="en-US" sz="1500" dirty="0">
                <a:solidFill>
                  <a:schemeClr val="tx2"/>
                </a:solidFill>
                <a:latin typeface="+mn-lt" pitchFamily="34" charset="0"/>
                <a:ea typeface="+mn-lt" pitchFamily="34" charset="-122"/>
                <a:cs typeface="+mn-lt" pitchFamily="34" charset="-120"/>
              </a:rPr>
              <a:t>: record, +1,5 mld sul 2024</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miliardi in costumi</a:t>
            </a:r>
            <a:pPr indent="0" marL="0">
              <a:lnSpc>
                <a:spcPct val="120000"/>
              </a:lnSpc>
              <a:buNone/>
            </a:pPr>
            <a:r>
              <a:rPr lang="en-US" sz="1500" dirty="0">
                <a:solidFill>
                  <a:schemeClr val="tx2"/>
                </a:solidFill>
                <a:latin typeface="+mn-lt" pitchFamily="34" charset="0"/>
                <a:ea typeface="+mn-lt" pitchFamily="34" charset="-122"/>
                <a:cs typeface="+mn-lt" pitchFamily="34" charset="-120"/>
              </a:rPr>
              <a:t>: il 71% dei consumatori li compra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compra decorazioni</a:t>
            </a:r>
            <a:pPr indent="0" marL="0">
              <a:lnSpc>
                <a:spcPct val="120000"/>
              </a:lnSpc>
              <a:buNone/>
            </a:pPr>
            <a:r>
              <a:rPr lang="en-US" sz="1500" dirty="0">
                <a:solidFill>
                  <a:schemeClr val="tx2"/>
                </a:solidFill>
                <a:latin typeface="+mn-lt" pitchFamily="34" charset="0"/>
                <a:ea typeface="+mn-lt" pitchFamily="34" charset="-122"/>
                <a:cs typeface="+mn-lt" pitchFamily="34" charset="-120"/>
              </a:rPr>
              <a:t>: in crescita dal 75% del 2024</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Secondo la ricostruzione più diffusa, da quale festival celtico deriva Halloween?</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Le Saturnalia romane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Samhain, il festival celtico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Lo Yule nordico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recaplica.com/it/storia/halloween-storia-e-origini/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HISTORY · Encyclopedia Britannica · World History Encyclopedia · National Retail Federation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Halloween: storia e origini, da Samhain al dolcetto o scherzetto — Recap</dc:title>
  <dc:subject>PptxGenJS Presentation</dc:subject>
  <dc:creator>Recaplica</dc:creator>
  <cp:lastModifiedBy>Recaplica</cp:lastModifiedBy>
  <cp:revision>1</cp:revision>
  <dcterms:created xsi:type="dcterms:W3CDTF">2026-09-20T19:29:22Z</dcterms:created>
  <dcterms:modified xsi:type="dcterms:W3CDTF">2026-09-20T19:29:22Z</dcterms:modified>
</cp:coreProperties>
</file>