
<file path=[Content_Types].xml><?xml version="1.0" encoding="utf-8"?>
<Types xmlns="http://schemas.openxmlformats.org/package/2006/content-types">
  <Default Extension="xml" ContentType="application/xml"/>
  <Default Extension="rels" ContentType="application/vnd.openxmlformats-package.relationships+xml"/>
  <Default Extension="jpeg" ContentType="image/jpeg"/>
  <Default Extension="jpg" ContentType="image/jpg"/>
  <Default Extension="svg" ContentType="image/svg+xml"/>
  <Default Extension="png" ContentType="image/png"/>
  <Default Extension="gif" ContentType="image/gif"/>
  <Default Extension="m4v" ContentType="video/mp4"/>
  <Default Extension="mp4" ContentType="video/mp4"/>
  <Default Extension="vml" ContentType="application/vnd.openxmlformats-officedocument.vmlDrawing"/>
  <Default Extension="xlsx" ContentType="application/vnd.openxmlformats-officedocument.spreadsheetml.sheet"/>
  <Override PartName="/ppt/presentation.xml" ContentType="application/vnd.openxmlformats-officedocument.presentationml.presentation.main+xml"/>
  <Override PartName="/ppt/notesMasters/notesMaster1.xml" ContentType="application/vnd.openxmlformats-officedocument.presentationml.notesMaster+xml"/>
  <Override PartName="/ppt/slideMasters/slideMaster1.xml" ContentType="application/vnd.openxmlformats-officedocument.presentationml.slideMaster+xml"/>
  <Override PartName="/ppt/slides/slide1.xml" ContentType="application/vnd.openxmlformats-officedocument.presentationml.slide+xml"/>
  <Override PartName="/ppt/slideMasters/slideMaster2.xml" ContentType="application/vnd.openxmlformats-officedocument.presentationml.slideMaster+xml"/>
  <Override PartName="/ppt/slides/slide2.xml" ContentType="application/vnd.openxmlformats-officedocument.presentationml.slide+xml"/>
  <Override PartName="/ppt/slideMasters/slideMaster3.xml" ContentType="application/vnd.openxmlformats-officedocument.presentationml.slideMaster+xml"/>
  <Override PartName="/ppt/slides/slide3.xml" ContentType="application/vnd.openxmlformats-officedocument.presentationml.slide+xml"/>
  <Override PartName="/ppt/slideMasters/slideMaster4.xml" ContentType="application/vnd.openxmlformats-officedocument.presentationml.slideMaster+xml"/>
  <Override PartName="/ppt/slides/slide4.xml" ContentType="application/vnd.openxmlformats-officedocument.presentationml.slide+xml"/>
  <Override PartName="/ppt/slideMasters/slideMaster5.xml" ContentType="application/vnd.openxmlformats-officedocument.presentationml.slideMaster+xml"/>
  <Override PartName="/ppt/slides/slide5.xml" ContentType="application/vnd.openxmlformats-officedocument.presentationml.slide+xml"/>
  <Override PartName="/ppt/slideMasters/slideMaster6.xml" ContentType="application/vnd.openxmlformats-officedocument.presentationml.slideMaster+xml"/>
  <Override PartName="/ppt/slides/slide6.xml" ContentType="application/vnd.openxmlformats-officedocument.presentationml.slide+xml"/>
  <Override PartName="/ppt/slideMasters/slideMaster7.xml" ContentType="application/vnd.openxmlformats-officedocument.presentationml.slideMaster+xml"/>
  <Override PartName="/ppt/slides/slide7.xml" ContentType="application/vnd.openxmlformats-officedocument.presentationml.slide+xml"/>
  <Override PartName="/ppt/slideMasters/slideMaster8.xml" ContentType="application/vnd.openxmlformats-officedocument.presentationml.slideMaster+xml"/>
  <Override PartName="/ppt/slides/slide8.xml" ContentType="application/vnd.openxmlformats-officedocument.presentationml.slide+xml"/>
  <Override PartName="/ppt/slideMasters/slideMaster9.xml" ContentType="application/vnd.openxmlformats-officedocument.presentationml.slideMaster+xml"/>
  <Override PartName="/ppt/slides/slide9.xml" ContentType="application/vnd.openxmlformats-officedocument.presentationml.slide+xml"/>
  <Override PartName="/ppt/slideMasters/slideMaster10.xml" ContentType="application/vnd.openxmlformats-officedocument.presentationml.slideMaster+xml"/>
  <Override PartName="/ppt/slides/slide10.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Default Extension="fntdata" ContentType="application/x-fontdata"/>
</Types>
</file>

<file path=_rels/.rels><?xml version="1.0" encoding="UTF-8" standalone="yes"?>
<Relationships xmlns="http://schemas.openxmlformats.org/package/2006/relationships">
		<Relationship Id="rId1" Type="http://schemas.openxmlformats.org/officeDocument/2006/relationships/extended-properties" Target="docProps/app.xml"/>
		<Relationship Id="rId2" Type="http://schemas.openxmlformats.org/package/2006/relationships/metadata/core-properties" Target="docProps/core.xml"/>
		<Relationship Id="rId3" Type="http://schemas.openxmlformats.org/officeDocument/2006/relationships/officeDocument" Target="ppt/presentation.xml"/>
		</Relationships>
</file>

<file path=ppt/presentation.xml><?xml version="1.0" encoding="utf-8"?>
<p:presentation xmlns:a="http://schemas.openxmlformats.org/drawingml/2006/main" xmlns:r="http://schemas.openxmlformats.org/officeDocument/2006/relationships" xmlns:p="http://schemas.openxmlformats.org/presentationml/2006/main" embedTrueTypeFonts="1" saveSubsetFonts="1" autoCompressPictures="0">
  <p:sldMasterIdLst>
    <p:sldMasterId id="2147483648" r:id="rId1"/>
  </p:sldMasterIdLst>
  <p:sldIdLst>
    <p:sldId id="256" r:id="rId2"/>
    <p:sldId id="257" r:id="rId3"/>
    <p:sldId id="258" r:id="rId4"/>
    <p:sldId id="259" r:id="rId5"/>
    <p:sldId id="260" r:id="rId6"/>
    <p:sldId id="261" r:id="rId7"/>
    <p:sldId id="262" r:id="rId8"/>
    <p:sldId id="263" r:id="rId9"/>
    <p:sldId id="264" r:id="rId10"/>
    <p:sldId id="265" r:id="rId11"/>
  </p:sldIdLst>
  <p:notesMasterIdLst>
    <p:notesMasterId r:id="rId12"/>
  </p:notesMasterIdLst>
  <p:sldSz cx="9144000" cy="5143500"/>
  <p:notesSz cx="5143500" cy="9144000"/>
  <p:embeddedFontLst>
    <p:embeddedFont>
      <p:font typeface="Bricolage Grotesque"/>
      <p:regular r:id="rId17"/>
      <p:bold r:id="rId18"/>
    </p:embeddedFont>
    <p:embeddedFont>
      <p:font typeface="Atkinson Hyperlegible"/>
      <p:regular r:id="rId19"/>
      <p:bold r:id="rId20"/>
      <p:italic r:id="rId21"/>
    </p:embeddedFont>
  </p:embeddedFontLst>
  <p:defaultTextStyle>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horzBarState="maximized">
    <p:restoredLeft sz="15611"/>
    <p:restoredTop sz="94610"/>
  </p:normalViewPr>
  <p:slideViewPr>
    <p:cSldViewPr snapToGrid="0" snapToObjects="1">
      <p:cViewPr varScale="1">
        <p:scale>
          <a:sx n="136" d="100"/>
          <a:sy n="136" d="100"/>
        </p:scale>
        <p:origin x="216" y="312"/>
      </p:cViewPr>
      <p:guideLst/>
    </p:cSldViewPr>
  </p:slid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slide" Target="slides/slide1.xml"/><Relationship Id="rId3" Type="http://schemas.openxmlformats.org/officeDocument/2006/relationships/slide" Target="slides/slide2.xml"/><Relationship Id="rId4" Type="http://schemas.openxmlformats.org/officeDocument/2006/relationships/slide" Target="slides/slide3.xml"/><Relationship Id="rId5" Type="http://schemas.openxmlformats.org/officeDocument/2006/relationships/slide" Target="slides/slide4.xml"/><Relationship Id="rId6" Type="http://schemas.openxmlformats.org/officeDocument/2006/relationships/slide" Target="slides/slide5.xml"/><Relationship Id="rId7" Type="http://schemas.openxmlformats.org/officeDocument/2006/relationships/slide" Target="slides/slide6.xml"/><Relationship Id="rId8" Type="http://schemas.openxmlformats.org/officeDocument/2006/relationships/slide" Target="slides/slide7.xml"/><Relationship Id="rId9" Type="http://schemas.openxmlformats.org/officeDocument/2006/relationships/slide" Target="slides/slide8.xml"/><Relationship Id="rId10" Type="http://schemas.openxmlformats.org/officeDocument/2006/relationships/slide" Target="slides/slide9.xml"/><Relationship Id="rId11" Type="http://schemas.openxmlformats.org/officeDocument/2006/relationships/slide" Target="slides/slide10.xml"/><Relationship Id="rId12" Type="http://schemas.openxmlformats.org/officeDocument/2006/relationships/notesMaster" Target="notesMasters/notesMaster1.xml"/><Relationship Id="rId13" Type="http://schemas.openxmlformats.org/officeDocument/2006/relationships/presProps" Target="presProps.xml"/><Relationship Id="rId14" Type="http://schemas.openxmlformats.org/officeDocument/2006/relationships/viewProps" Target="viewProps.xml"/><Relationship Id="rId15" Type="http://schemas.openxmlformats.org/officeDocument/2006/relationships/theme" Target="theme/theme1.xml"/><Relationship Id="rId16" Type="http://schemas.openxmlformats.org/officeDocument/2006/relationships/tableStyles" Target="tableStyles.xml"/><Relationship Id="rId17" Type="http://schemas.openxmlformats.org/officeDocument/2006/relationships/font" Target="fonts/font1.fntdata"/><Relationship Id="rId18" Type="http://schemas.openxmlformats.org/officeDocument/2006/relationships/font" Target="fonts/font2.fntdata"/><Relationship Id="rId19" Type="http://schemas.openxmlformats.org/officeDocument/2006/relationships/font" Target="fonts/font3.fntdata"/><Relationship Id="rId20" Type="http://schemas.openxmlformats.org/officeDocument/2006/relationships/font" Target="fonts/font4.fntdata"/><Relationship Id="rId21" Type="http://schemas.openxmlformats.org/officeDocument/2006/relationships/font" Target="fonts/font5.fntdata"/></Relationships>
</file>

<file path=ppt/notesMasters/_rels/notesMaster1.xml.rels><?xml version="1.0" encoding="UTF-8" standalone="yes"?>
<Relationships xmlns="http://schemas.openxmlformats.org/package/2006/relationships">
		<Relationship Id="rId1" Type="http://schemas.openxmlformats.org/officeDocument/2006/relationships/theme" Target="../theme/theme1.xml"/>
		</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5282F153-3F37-0F45-9E97-73ACFA13230C}" type="datetimeFigureOut">
              <a:rPr lang="en-US"/>
              <a:t>7/23/19</a:t>
            </a:fld>
            <a:endParaRPr lang="en-US"/>
          </a:p>
        </p:txBody>
      </p:sp>
      <p:sp>
        <p:nvSpPr>
          <p:cNvPr id="4" name="Slide Image Placeholder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en-US"/>
          </a:p>
        </p:txBody>
      </p:sp>
      <p:sp>
        <p:nvSpPr>
          <p:cNvPr id="5" name="Notes Placeholder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6" name="Footer Placeholder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en-US"/>
          </a:p>
        </p:txBody>
      </p:sp>
      <p:sp>
        <p:nvSpPr>
          <p:cNvPr id="7" name="Slide Number Placehold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CE5E9CC1-C706-0F49-92D6-E571CC5EEA8F}" type="slidenum">
              <a:rPr lang="en-US"/>
              <a:t>‹#›</a:t>
            </a:fld>
            <a:endParaRPr lang="en-US"/>
          </a:p>
        </p:txBody>
      </p:sp>
    </p:spTree>
    <p:extLst>
      <p:ext uri="{BB962C8B-B14F-4D97-AF65-F5344CB8AC3E}">
        <p14:creationId xmlns:p14="http://schemas.microsoft.com/office/powerpoint/2010/main" val="1024086991"/>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xml"/>
		</Relationships>
</file>

<file path=ppt/notesSlides/_rels/notesSlide2.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2.xml"/>
		</Relationships>
</file>

<file path=ppt/notesSlides/_rels/notesSlide3.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3.xml"/>
		</Relationships>
</file>

<file path=ppt/notesSlides/_rels/notesSlide4.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4.xml"/>
		</Relationships>
</file>

<file path=ppt/notesSlides/_rels/notesSlide5.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5.xml"/>
		</Relationships>
</file>

<file path=ppt/notesSlides/_rels/notesSlide6.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6.xml"/>
		</Relationships>
</file>

<file path=ppt/notesSlides/_rels/notesSlide7.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7.xml"/>
		</Relationships>
</file>

<file path=ppt/notesSlides/_rels/notesSlide8.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8.xml"/>
		</Relationships>
</file>

<file path=ppt/notesSlides/_rels/notesSlide9.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9.xml"/>
		</Relationships>
</file>

<file path=ppt/notesSlides/_rels/notesSlide10.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0.xml"/>
		</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Gli ultimi appunti di Ludwig Wittgenstein, scritti tra la fine del 1949 e il 27 aprile 1951 e pubblicati nel 1969. Il tema è il confine tra ciò che si sa e ciò che si tiene per fermo.</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Per arrivare al dubbio bisogna già tenere per buono un mucchio di cose: che le parole in uso significhino qualcosa, che guardarsi le mani sia un modo di controllare, che il ricordo di stamattina valga qualcosa. Il dubbio arriva sempre dopo qualcos'altro.</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2</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3</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Il manoscritto più antico, il MS 172, Anscombe lo colloca per congettura fra il dicembre 1949 e il marzo 1950, in assenza di date sulle pagine. Il MS 174, un quaderno di quaranta pagine, porta una sola data, il 24 aprile 1950. Dal MS 175 viene l'intera terza sezione dell'opera, con annotazioni dal 23 settembre 1950 al 21 marzo 1951. I paragrafi finali, dal 638 al 676, stanno nel quadernetto MS 177. Wittgenstein morì il 29 aprile 1951, due giorni dopo le ultime righe.</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4</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Gli Wittgenstein Archives dell'Università di Bergen descrivono l'opera come un montaggio editoriale: gli appunti stanno in quattro quaderni diversi, più un fascio di foglietti sparsi.</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5</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Tre esempi discussi nell'opera. Moore diceva di sapere di avere due mani. Per Wittgenstein una frase come «so che la terra esiste da molti anni», usata come normale affermazione di conoscenza, non ha un uso riconoscibile nel parlato quotidiano. E ripetere «io so che quello è un albero» davanti a un filosofo scettico non funziona come argomento: su questo concorda con Malcolm.</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6</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Per dubitare di una cosa bisogna tenerne ferme altre, almeno quel tanto che serve a capire la domanda. L'etichetta di scettico radicale, che gli viene attribuita spesso, non regge su queste pagine.</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7</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Per la Internet Encyclopedia of Philosophy, dire «io so» ha senso dove ha senso anche dubitare. Le prove portate da Moore, per esempio mostrare la mano, non risultano più sicure di quello che dovrebbero stabilire.</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8</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Il verbo sapere regge solo dove il dubbio è possibile, e quelle certezze stanno fuori dal dubbio. Seconda domanda per la classe: da dove arriva l'immagine del cardine?</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9</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Dall'opera è nato un filone di studi epistemologici, la hinge epistemology, che raccoglie letture molto diverse tra loro: la Internet Encyclopedia of Philosophy cita tra gli autori Duncan Pritchard, Annalisa Coliva e Danièle Moyal-Sharrock. Le quattro fonti consultate sono elencate in fondo alla pagina del Recap.</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10</a:t>
            </a:fld>
            <a:endParaRPr lang="en-US"/>
          </a:p>
        </p:txBody>
      </p:sp>
    </p:spTree>
    <p:extLst>
      <p:ext uri="{BB962C8B-B14F-4D97-AF65-F5344CB8AC3E}">
        <p14:creationId xmlns:p14="http://schemas.microsoft.com/office/powerpoint/2010/main" val="1024086991"/>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image" Target="../media/image-1002-1.png"/><Relationship Id="rId2"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image" Target="../media/image-1003-1.png"/><Relationship Id="rId2"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image" Target="../media/image-1008-1.png"/><Relationship Id="rId2"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p:cSld name="DEFAULT">
    <p:bg>
      <p:bgRef idx="1001">
        <a:schemeClr val="bg1"/>
      </p:bgRef>
    </p:bg>
    <p:spTree>
      <p:nvGrpSpPr>
        <p:cNvPr id="1" name=""/>
        <p:cNvGrpSpPr/>
        <p:nvPr/>
      </p:nvGrpSpPr>
      <p:grpSpPr>
        <a:xfrm>
          <a:off x="0" y="0"/>
          <a:ext cx="0" cy="0"/>
          <a:chOff x="0" y="0"/>
          <a:chExt cx="0" cy="0"/>
        </a:xfrm>
      </p:grpSpPr>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preserve="1">
  <p:cSld name="L_COVER">
    <p:bg>
      <p:bgPr>
        <a:solidFill>
          <a:schemeClr val="bg1"/>
        </a:solidFill>
      </p:bgPr>
    </p:bg>
    <p:spTree>
      <p:nvGrpSpPr>
        <p:cNvPr id="1" name=""/>
        <p:cNvGrpSpPr/>
        <p:nvPr/>
      </p:nvGrpSpPr>
      <p:grpSpPr>
        <a:xfrm>
          <a:off x="0" y="0"/>
          <a:ext cx="0" cy="0"/>
          <a:chOff x="0" y="0"/>
          <a:chExt cx="0" cy="0"/>
        </a:xfrm>
      </p:grpSpPr>
      <p:sp>
        <p:nvSpPr>
          <p:cNvPr id="2" name="Shape 0"/>
          <p:cNvSpPr/>
          <p:nvPr/>
        </p:nvSpPr>
        <p:spPr>
          <a:xfrm>
            <a:off x="0" y="0"/>
            <a:ext cx="9144000" cy="5143500"/>
          </a:xfrm>
          <a:prstGeom prst="rect">
            <a:avLst/>
          </a:prstGeom>
          <a:solidFill>
            <a:schemeClr val="accent1"/>
          </a:solidFill>
          <a:ln/>
        </p:spPr>
      </p:sp>
      <p:sp>
        <p:nvSpPr>
          <p:cNvPr id="3" name="Shape 1"/>
          <p:cNvSpPr/>
          <p:nvPr/>
        </p:nvSpPr>
        <p:spPr>
          <a:xfrm>
            <a:off x="0" y="4869180"/>
            <a:ext cx="9144000" cy="274320"/>
          </a:xfrm>
          <a:prstGeom prst="rect">
            <a:avLst/>
          </a:prstGeom>
          <a:solidFill>
            <a:schemeClr val="accent2"/>
          </a:solidFill>
          <a:ln/>
        </p:spPr>
      </p:sp>
      <p:pic>
        <p:nvPicPr>
          <p:cNvPr id="4" name="Image 0" descr="scripts/assets/deck-logo-glyph.png">    </p:cNvPr>
          <p:cNvPicPr>
            <a:picLocks noChangeAspect="1"/>
          </p:cNvPicPr>
          <p:nvPr/>
        </p:nvPicPr>
        <p:blipFill>
          <a:blip r:embed="rId1"/>
          <a:stretch>
            <a:fillRect/>
          </a:stretch>
        </p:blipFill>
        <p:spPr>
          <a:xfrm>
            <a:off x="7635240" y="384048"/>
            <a:ext cx="1005840" cy="1005840"/>
          </a:xfrm>
          <a:prstGeom prst="rect">
            <a:avLst/>
          </a:prstGeom>
        </p:spPr>
      </p:pic>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preserve="1">
  <p:cSld name="L_PLAIN">
    <p:bg>
      <p:bgPr>
        <a:solidFill>
          <a:schemeClr val="bg1"/>
        </a:solidFill>
      </p:bgPr>
    </p:bg>
    <p:spTree>
      <p:nvGrpSpPr>
        <p:cNvPr id="1" name=""/>
        <p:cNvGrpSpPr/>
        <p:nvPr/>
      </p:nvGrpSpPr>
      <p:grpSpPr>
        <a:xfrm>
          <a:off x="0" y="0"/>
          <a:ext cx="0" cy="0"/>
          <a:chOff x="0" y="0"/>
          <a:chExt cx="0" cy="0"/>
        </a:xfrm>
      </p:grpSpPr>
      <p:pic>
        <p:nvPicPr>
          <p:cNvPr id="2" name="Image 0" descr="scripts/assets/deck-logo-tile.png">    </p:cNvPr>
          <p:cNvPicPr>
            <a:picLocks noChangeAspect="1"/>
          </p:cNvPicPr>
          <p:nvPr/>
        </p:nvPicPr>
        <p:blipFill>
          <a:blip r:embed="rId1"/>
          <a:stretch>
            <a:fillRect/>
          </a:stretch>
        </p:blipFill>
        <p:spPr>
          <a:xfrm>
            <a:off x="502920" y="4791456"/>
            <a:ext cx="201168" cy="201168"/>
          </a:xfrm>
          <a:prstGeom prst="rect">
            <a:avLst/>
          </a:prstGeom>
        </p:spPr>
      </p:pic>
      <p:sp>
        <p:nvSpPr>
          <p:cNvPr id="3" name="Text 0"/>
          <p:cNvSpPr/>
          <p:nvPr/>
        </p:nvSpPr>
        <p:spPr>
          <a:xfrm>
            <a:off x="749808" y="4754880"/>
            <a:ext cx="1463040" cy="274320"/>
          </a:xfrm>
          <a:prstGeom prst="rect">
            <a:avLst/>
          </a:prstGeom>
          <a:noFill/>
          <a:ln/>
        </p:spPr>
        <p:txBody>
          <a:bodyPr wrap="square" rtlCol="0" anchor="ctr"/>
          <a:lstStyle/>
          <a:p>
            <a:pPr indent="0" marL="0">
              <a:buNone/>
            </a:pPr>
            <a:r>
              <a:rPr lang="en-US" sz="1200" b="1" dirty="0">
                <a:solidFill>
                  <a:schemeClr val="accent1"/>
                </a:solidFill>
                <a:latin typeface="+mj-lt" pitchFamily="34" charset="0"/>
                <a:ea typeface="+mj-lt" pitchFamily="34" charset="-122"/>
                <a:cs typeface="+mj-lt" pitchFamily="34" charset="-120"/>
              </a:rPr>
              <a:t>recaplica</a:t>
            </a:r>
            <a:endParaRPr lang="en-US" sz="1200" dirty="0"/>
          </a:p>
        </p:txBody>
      </p:sp>
      <p:sp>
        <p:nvSpPr>
          <p:cNvPr id="25" name="Slide Number Placeholder 0"/>
          <p:cNvSpPr>
            <a:spLocks noGrp="1"/>
          </p:cNvSpPr>
          <p:nvPr>
            <p:ph type="sldNum" sz="quarter" idx="4294967295"/>
          </p:nvPr>
        </p:nvSpPr>
        <p:spPr>
          <a:xfrm>
            <a:off x="8092440" y="4754880"/>
            <a:ext cx="548640" cy="274320"/>
          </a:xfrm>
          <a:prstGeom prst="rect">
            <a:avLst/>
          </a:prstGeom>
          <a:extLst>
            <a:ext uri="{C572A759-6A51-4108-AA02-DFA0A04FC94B}">
              <ma14:wrappingTextBoxFlag xmlns:ma14="http://schemas.microsoft.com/office/mac/drawingml/2011/main" val="0"/>
            </a:ext>
          </a:extLst>
        </p:spPr>
        <p:txBody>
          <a:bodyPr/>
          <a:lstStyle>
            <a:lvl1pPr>
              <a:defRPr sz="1100">
                <a:solidFill>
                  <a:schemeClr val="tx2"/>
                </a:solidFill>
              </a:defRPr>
            </a:lvl1pPr>
          </a:lstStyle>
          <a:p>
            <a:pPr algn="r"/>
            <a:fld id="{F7021451-1387-4CA6-816F-3879F97B5CBC}" type="slidenum">
              <a:rPr b="0" lang="en-US"/>
              <a:t>1003</a:t>
            </a:fld>
            <a:endParaRPr lang="en-US"/>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preserve="1">
  <p:cSld name="L_CHAPTER">
    <p:bg>
      <p:bgPr>
        <a:solidFill>
          <a:schemeClr val="bg1"/>
        </a:solidFill>
      </p:bgPr>
    </p:bg>
    <p:spTree>
      <p:nvGrpSpPr>
        <p:cNvPr id="1" name=""/>
        <p:cNvGrpSpPr/>
        <p:nvPr/>
      </p:nvGrpSpPr>
      <p:grpSpPr>
        <a:xfrm>
          <a:off x="0" y="0"/>
          <a:ext cx="0" cy="0"/>
          <a:chOff x="0" y="0"/>
          <a:chExt cx="0" cy="0"/>
        </a:xfrm>
      </p:grpSpPr>
      <p:sp>
        <p:nvSpPr>
          <p:cNvPr id="2" name="Shape 0"/>
          <p:cNvSpPr/>
          <p:nvPr/>
        </p:nvSpPr>
        <p:spPr>
          <a:xfrm>
            <a:off x="0" y="0"/>
            <a:ext cx="3108960" cy="5143500"/>
          </a:xfrm>
          <a:prstGeom prst="rect">
            <a:avLst/>
          </a:prstGeom>
          <a:solidFill>
            <a:schemeClr val="accent1"/>
          </a:solidFill>
          <a:ln/>
        </p:spPr>
      </p:sp>
      <p:sp>
        <p:nvSpPr>
          <p:cNvPr id="25" name="Slide Number Placeholder 0"/>
          <p:cNvSpPr>
            <a:spLocks noGrp="1"/>
          </p:cNvSpPr>
          <p:nvPr>
            <p:ph type="sldNum" sz="quarter" idx="4294967295"/>
          </p:nvPr>
        </p:nvSpPr>
        <p:spPr>
          <a:xfrm>
            <a:off x="8092440" y="4754880"/>
            <a:ext cx="548640" cy="274320"/>
          </a:xfrm>
          <a:prstGeom prst="rect">
            <a:avLst/>
          </a:prstGeom>
          <a:extLst>
            <a:ext uri="{C572A759-6A51-4108-AA02-DFA0A04FC94B}">
              <ma14:wrappingTextBoxFlag xmlns:ma14="http://schemas.microsoft.com/office/mac/drawingml/2011/main" val="0"/>
            </a:ext>
          </a:extLst>
        </p:spPr>
        <p:txBody>
          <a:bodyPr/>
          <a:lstStyle>
            <a:lvl1pPr>
              <a:defRPr sz="1100">
                <a:solidFill>
                  <a:schemeClr val="tx2"/>
                </a:solidFill>
              </a:defRPr>
            </a:lvl1pPr>
          </a:lstStyle>
          <a:p>
            <a:pPr algn="r"/>
            <a:fld id="{F7021451-1387-4CA6-816F-3879F97B5CBC}" type="slidenum">
              <a:rPr b="0" lang="en-US"/>
              <a:t>1004</a:t>
            </a:fld>
            <a:endParaRPr lang="en-US"/>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preserve="1">
  <p:cSld name="L_PORTRAIT">
    <p:bg>
      <p:bgPr>
        <a:solidFill>
          <a:schemeClr val="bg1"/>
        </a:solidFill>
      </p:bgPr>
    </p:bg>
    <p:spTree>
      <p:nvGrpSpPr>
        <p:cNvPr id="1" name=""/>
        <p:cNvGrpSpPr/>
        <p:nvPr/>
      </p:nvGrpSpPr>
      <p:grpSpPr>
        <a:xfrm>
          <a:off x="0" y="0"/>
          <a:ext cx="0" cy="0"/>
          <a:chOff x="0" y="0"/>
          <a:chExt cx="0" cy="0"/>
        </a:xfrm>
      </p:grpSpPr>
      <p:sp>
        <p:nvSpPr>
          <p:cNvPr id="2" name="Shape 0"/>
          <p:cNvSpPr/>
          <p:nvPr/>
        </p:nvSpPr>
        <p:spPr>
          <a:xfrm>
            <a:off x="0" y="0"/>
            <a:ext cx="3474720" cy="5143500"/>
          </a:xfrm>
          <a:prstGeom prst="rect">
            <a:avLst/>
          </a:prstGeom>
          <a:solidFill>
            <a:schemeClr val="tx1"/>
          </a:solidFill>
          <a:ln/>
        </p:spPr>
      </p:sp>
      <p:sp>
        <p:nvSpPr>
          <p:cNvPr id="25" name="Slide Number Placeholder 0"/>
          <p:cNvSpPr>
            <a:spLocks noGrp="1"/>
          </p:cNvSpPr>
          <p:nvPr>
            <p:ph type="sldNum" sz="quarter" idx="4294967295"/>
          </p:nvPr>
        </p:nvSpPr>
        <p:spPr>
          <a:xfrm>
            <a:off x="8092440" y="4754880"/>
            <a:ext cx="548640" cy="274320"/>
          </a:xfrm>
          <a:prstGeom prst="rect">
            <a:avLst/>
          </a:prstGeom>
          <a:extLst>
            <a:ext uri="{C572A759-6A51-4108-AA02-DFA0A04FC94B}">
              <ma14:wrappingTextBoxFlag xmlns:ma14="http://schemas.microsoft.com/office/mac/drawingml/2011/main" val="0"/>
            </a:ext>
          </a:extLst>
        </p:spPr>
        <p:txBody>
          <a:bodyPr/>
          <a:lstStyle>
            <a:lvl1pPr>
              <a:defRPr sz="1100">
                <a:solidFill>
                  <a:schemeClr val="tx2"/>
                </a:solidFill>
              </a:defRPr>
            </a:lvl1pPr>
          </a:lstStyle>
          <a:p>
            <a:pPr algn="r"/>
            <a:fld id="{F7021451-1387-4CA6-816F-3879F97B5CBC}" type="slidenum">
              <a:rPr b="0" lang="en-US"/>
              <a:t>1005</a:t>
            </a:fld>
            <a:endParaRPr lang="en-US"/>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preserve="1">
  <p:cSld name="L_TRIPTYCH">
    <p:bg>
      <p:bgPr>
        <a:solidFill>
          <a:schemeClr val="bg1"/>
        </a:solidFill>
      </p:bgPr>
    </p:bg>
    <p:spTree>
      <p:nvGrpSpPr>
        <p:cNvPr id="1" name=""/>
        <p:cNvGrpSpPr/>
        <p:nvPr/>
      </p:nvGrpSpPr>
      <p:grpSpPr>
        <a:xfrm>
          <a:off x="0" y="0"/>
          <a:ext cx="0" cy="0"/>
          <a:chOff x="0" y="0"/>
          <a:chExt cx="0" cy="0"/>
        </a:xfrm>
      </p:grpSpPr>
      <p:sp>
        <p:nvSpPr>
          <p:cNvPr id="2" name="Shape 0"/>
          <p:cNvSpPr/>
          <p:nvPr/>
        </p:nvSpPr>
        <p:spPr>
          <a:xfrm>
            <a:off x="0" y="0"/>
            <a:ext cx="3048000" cy="5143500"/>
          </a:xfrm>
          <a:prstGeom prst="rect">
            <a:avLst/>
          </a:prstGeom>
          <a:solidFill>
            <a:schemeClr val="tx1"/>
          </a:solidFill>
          <a:ln/>
        </p:spPr>
      </p:sp>
      <p:sp>
        <p:nvSpPr>
          <p:cNvPr id="3" name="Shape 1"/>
          <p:cNvSpPr/>
          <p:nvPr/>
        </p:nvSpPr>
        <p:spPr>
          <a:xfrm>
            <a:off x="3048000" y="0"/>
            <a:ext cx="3048000" cy="5143500"/>
          </a:xfrm>
          <a:prstGeom prst="rect">
            <a:avLst/>
          </a:prstGeom>
          <a:solidFill>
            <a:schemeClr val="accent1"/>
          </a:solidFill>
          <a:ln/>
        </p:spPr>
      </p:sp>
      <p:sp>
        <p:nvSpPr>
          <p:cNvPr id="4" name="Shape 2"/>
          <p:cNvSpPr/>
          <p:nvPr/>
        </p:nvSpPr>
        <p:spPr>
          <a:xfrm>
            <a:off x="6096000" y="0"/>
            <a:ext cx="0" cy="5143500"/>
          </a:xfrm>
          <a:prstGeom prst="line">
            <a:avLst/>
          </a:prstGeom>
          <a:noFill/>
          <a:ln w="12700">
            <a:solidFill>
              <a:srgbClr val="E3DDCF"/>
            </a:solidFill>
            <a:prstDash val="solid"/>
          </a:ln>
        </p:spPr>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preserve="1">
  <p:cSld name="L_STATEMENT">
    <p:bg>
      <p:bgPr>
        <a:solidFill>
          <a:schemeClr val="bg1"/>
        </a:solidFill>
      </p:bgPr>
    </p:bg>
    <p:spTree>
      <p:nvGrpSpPr>
        <p:cNvPr id="1" name=""/>
        <p:cNvGrpSpPr/>
        <p:nvPr/>
      </p:nvGrpSpPr>
      <p:grpSpPr>
        <a:xfrm>
          <a:off x="0" y="0"/>
          <a:ext cx="0" cy="0"/>
          <a:chOff x="0" y="0"/>
          <a:chExt cx="0" cy="0"/>
        </a:xfrm>
      </p:grpSpPr>
      <p:sp>
        <p:nvSpPr>
          <p:cNvPr id="2" name="Shape 0"/>
          <p:cNvSpPr/>
          <p:nvPr/>
        </p:nvSpPr>
        <p:spPr>
          <a:xfrm>
            <a:off x="0" y="0"/>
            <a:ext cx="9144000" cy="5143500"/>
          </a:xfrm>
          <a:prstGeom prst="rect">
            <a:avLst/>
          </a:prstGeom>
          <a:solidFill>
            <a:schemeClr val="tx1"/>
          </a:solidFill>
          <a:ln/>
        </p:spPr>
      </p:sp>
      <p:sp>
        <p:nvSpPr>
          <p:cNvPr id="25" name="Slide Number Placeholder 0"/>
          <p:cNvSpPr>
            <a:spLocks noGrp="1"/>
          </p:cNvSpPr>
          <p:nvPr>
            <p:ph type="sldNum" sz="quarter" idx="4294967295"/>
          </p:nvPr>
        </p:nvSpPr>
        <p:spPr>
          <a:xfrm>
            <a:off x="8092440" y="4754880"/>
            <a:ext cx="548640" cy="274320"/>
          </a:xfrm>
          <a:prstGeom prst="rect">
            <a:avLst/>
          </a:prstGeom>
          <a:extLst>
            <a:ext uri="{C572A759-6A51-4108-AA02-DFA0A04FC94B}">
              <ma14:wrappingTextBoxFlag xmlns:ma14="http://schemas.microsoft.com/office/mac/drawingml/2011/main" val="0"/>
            </a:ext>
          </a:extLst>
        </p:spPr>
        <p:txBody>
          <a:bodyPr/>
          <a:lstStyle>
            <a:lvl1pPr>
              <a:defRPr sz="1100">
                <a:solidFill>
                  <a:srgbClr val="D7E4DF"/>
                </a:solidFill>
              </a:defRPr>
            </a:lvl1pPr>
          </a:lstStyle>
          <a:p>
            <a:pPr algn="r"/>
            <a:fld id="{F7021451-1387-4CA6-816F-3879F97B5CBC}" type="slidenum">
              <a:rPr b="0" lang="en-US"/>
              <a:t>1007</a:t>
            </a:fld>
            <a:endParaRPr lang="en-US"/>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preserve="1">
  <p:cSld name="L_CLOSING">
    <p:bg>
      <p:bgPr>
        <a:solidFill>
          <a:schemeClr val="bg1"/>
        </a:solidFill>
      </p:bgPr>
    </p:bg>
    <p:spTree>
      <p:nvGrpSpPr>
        <p:cNvPr id="1" name=""/>
        <p:cNvGrpSpPr/>
        <p:nvPr/>
      </p:nvGrpSpPr>
      <p:grpSpPr>
        <a:xfrm>
          <a:off x="0" y="0"/>
          <a:ext cx="0" cy="0"/>
          <a:chOff x="0" y="0"/>
          <a:chExt cx="0" cy="0"/>
        </a:xfrm>
      </p:grpSpPr>
      <p:sp>
        <p:nvSpPr>
          <p:cNvPr id="2" name="Shape 0"/>
          <p:cNvSpPr/>
          <p:nvPr/>
        </p:nvSpPr>
        <p:spPr>
          <a:xfrm>
            <a:off x="0" y="0"/>
            <a:ext cx="9144000" cy="4005072"/>
          </a:xfrm>
          <a:prstGeom prst="rect">
            <a:avLst/>
          </a:prstGeom>
          <a:solidFill>
            <a:schemeClr val="accent1"/>
          </a:solidFill>
          <a:ln/>
        </p:spPr>
      </p:sp>
      <p:sp>
        <p:nvSpPr>
          <p:cNvPr id="3" name="Shape 1"/>
          <p:cNvSpPr/>
          <p:nvPr/>
        </p:nvSpPr>
        <p:spPr>
          <a:xfrm>
            <a:off x="0" y="4005072"/>
            <a:ext cx="9144000" cy="64008"/>
          </a:xfrm>
          <a:prstGeom prst="rect">
            <a:avLst/>
          </a:prstGeom>
          <a:solidFill>
            <a:schemeClr val="accent2"/>
          </a:solidFill>
          <a:ln/>
        </p:spPr>
      </p:sp>
      <p:pic>
        <p:nvPicPr>
          <p:cNvPr id="4" name="Image 0" descr="scripts/assets/deck-logo-glyph.png">    </p:cNvPr>
          <p:cNvPicPr>
            <a:picLocks noChangeAspect="1"/>
          </p:cNvPicPr>
          <p:nvPr/>
        </p:nvPicPr>
        <p:blipFill>
          <a:blip r:embed="rId1"/>
          <a:stretch>
            <a:fillRect/>
          </a:stretch>
        </p:blipFill>
        <p:spPr>
          <a:xfrm>
            <a:off x="7818120" y="384048"/>
            <a:ext cx="822960" cy="822960"/>
          </a:xfrm>
          <a:prstGeom prst="rect">
            <a:avLst/>
          </a:prstGeom>
        </p:spPr>
      </p:pic>
    </p:spTree>
  </p:cSld>
  <p:clrMapOvr>
    <a:masterClrMapping/>
  </p:clrMapOvr>
</p:sldLayout>
</file>

<file path=ppt/slideMasters/_rels/slideMaster1.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slideLayout" Target="../slideLayouts/slideLayout2.xml"/><Relationship Id="rId3" Type="http://schemas.openxmlformats.org/officeDocument/2006/relationships/slideLayout" Target="../slideLayouts/slideLayout3.xml"/><Relationship Id="rId4" Type="http://schemas.openxmlformats.org/officeDocument/2006/relationships/slideLayout" Target="../slideLayouts/slideLayout4.xml"/><Relationship Id="rId5" Type="http://schemas.openxmlformats.org/officeDocument/2006/relationships/slideLayout" Target="../slideLayouts/slideLayout5.xml"/><Relationship Id="rId6" Type="http://schemas.openxmlformats.org/officeDocument/2006/relationships/slideLayout" Target="../slideLayouts/slideLayout6.xml"/><Relationship Id="rId7" Type="http://schemas.openxmlformats.org/officeDocument/2006/relationships/slideLayout" Target="../slideLayouts/slideLayout7.xml"/><Relationship Id="rId8" Type="http://schemas.openxmlformats.org/officeDocument/2006/relationships/slideLayout" Target="../slideLayouts/slideLayout8.xml"/><Relationship Id="rId9" Type="http://schemas.openxmlformats.org/officeDocument/2006/relationships/theme" Target="../theme/theme1.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5" name="Slide Number Placeholder 0"/>
          <p:cNvSpPr>
            <a:spLocks noGrp="1"/>
          </p:cNvSpPr>
          <p:nvPr>
            <p:ph type="sldNum" sz="quarter" idx="4294967295"/>
          </p:nvPr>
        </p:nvSpPr>
        <p:spPr>
          <a:xfrm>
            <a:off x="8092440" y="4754880"/>
            <a:ext cx="548640" cy="274320"/>
          </a:xfrm>
          <a:prstGeom prst="rect">
            <a:avLst/>
          </a:prstGeom>
          <a:extLst>
            <a:ext uri="{C572A759-6A51-4108-AA02-DFA0A04FC94B}">
              <ma14:wrappingTextBoxFlag xmlns:ma14="http://schemas.microsoft.com/office/mac/drawingml/2011/main" val="0"/>
            </a:ext>
          </a:extLst>
        </p:spPr>
        <p:txBody>
          <a:bodyPr/>
          <a:lstStyle>
            <a:lvl1pPr>
              <a:defRPr sz="1100">
                <a:solidFill>
                  <a:schemeClr val="tx2"/>
                </a:solidFill>
              </a:defRPr>
            </a:lvl1pPr>
          </a:lstStyle>
          <a:p>
            <a:pPr algn="r"/>
            <a:fld id="{F7021451-1387-4CA6-816F-3879F97B5CBC}" type="slidenum">
              <a:rPr b="0" lang="en-US"/>
              <a:t>null</a:t>
            </a:fld>
            <a:endParaRPr lang="en-US"/>
          </a:p>
        </p:txBody>
      </p:sp>
    </p:spTree>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Lst>
  <p:hf sldNum="0" hdr="0" ftr="0" dt="0"/>
  <p:txStyles>
    <p:titleStyle>
      <a:lvl1pPr algn="ctr" defTabSz="9144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914400" rtl="0" eaLnBrk="1" latinLnBrk="0" hangingPunct="1">
        <a:spcBef>
          <a:spcPct val="20000"/>
        </a:spcBef>
        <a:buFont typeface="Arial"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2.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3.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4.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5.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6.xml"/><Relationship Id="rId2" Type="http://schemas.openxmlformats.org/officeDocument/2006/relationships/notesSlide" Target="../notesSlides/notesSlide6.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notesSlide" Target="../notesSlides/notesSlide7.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8.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9.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8.xml"/><Relationship Id="rId2" Type="http://schemas.openxmlformats.org/officeDocument/2006/relationships/notesSlide" Target="../notesSlides/notesSlide10.xml"/></Relationships>
</file>

<file path=ppt/slides/slide1.xml><?xml version="1.0" encoding="utf-8"?>
<p:sld xmlns:a="http://schemas.openxmlformats.org/drawingml/2006/main" xmlns:r="http://schemas.openxmlformats.org/officeDocument/2006/relationships" xmlns:p="http://schemas.openxmlformats.org/presentationml/2006/main">
  <p:cSld name="Slide 1">
    <p:spTree>
      <p:nvGrpSpPr>
        <p:cNvPr id="1" name=""/>
        <p:cNvGrpSpPr/>
        <p:nvPr/>
      </p:nvGrpSpPr>
      <p:grpSpPr>
        <a:xfrm>
          <a:off x="0" y="0"/>
          <a:ext cx="0" cy="0"/>
          <a:chOff x="0" y="0"/>
          <a:chExt cx="0" cy="0"/>
        </a:xfrm>
      </p:grpSpPr>
      <p:sp>
        <p:nvSpPr>
          <p:cNvPr id="2" name="Text 0"/>
          <p:cNvSpPr/>
          <p:nvPr/>
        </p:nvSpPr>
        <p:spPr>
          <a:xfrm>
            <a:off x="548640" y="457200"/>
            <a:ext cx="8046720" cy="292608"/>
          </a:xfrm>
          <a:prstGeom prst="rect">
            <a:avLst/>
          </a:prstGeom>
          <a:noFill/>
          <a:ln/>
        </p:spPr>
        <p:txBody>
          <a:bodyPr wrap="square" rtlCol="0" anchor="ctr"/>
          <a:lstStyle/>
          <a:p>
            <a:pPr indent="0" marL="0">
              <a:buNone/>
            </a:pPr>
            <a:r>
              <a:rPr lang="en-US" sz="1300" b="1" spc="300" kern="0" dirty="0">
                <a:solidFill>
                  <a:srgbClr val="D7E4DF"/>
                </a:solidFill>
                <a:latin typeface="+mj-lt" pitchFamily="34" charset="0"/>
                <a:ea typeface="+mj-lt" pitchFamily="34" charset="-122"/>
                <a:cs typeface="+mj-lt" pitchFamily="34" charset="-120"/>
              </a:rPr>
              <a:t>STORIA · RECAP</a:t>
            </a:r>
            <a:endParaRPr lang="en-US" sz="1300" dirty="0"/>
          </a:p>
        </p:txBody>
      </p:sp>
      <p:sp>
        <p:nvSpPr>
          <p:cNvPr id="3" name="Text 1"/>
          <p:cNvSpPr/>
          <p:nvPr/>
        </p:nvSpPr>
        <p:spPr>
          <a:xfrm>
            <a:off x="502920" y="2103120"/>
            <a:ext cx="8138160" cy="1920240"/>
          </a:xfrm>
          <a:prstGeom prst="rect">
            <a:avLst/>
          </a:prstGeom>
          <a:noFill/>
          <a:ln/>
        </p:spPr>
        <p:txBody>
          <a:bodyPr wrap="square" rtlCol="0" anchor="b"/>
          <a:lstStyle/>
          <a:p>
            <a:pPr indent="0" marL="0">
              <a:lnSpc>
                <a:spcPct val="102000"/>
              </a:lnSpc>
              <a:buNone/>
            </a:pPr>
            <a:r>
              <a:rPr lang="en-US" sz="6000" b="1" dirty="0">
                <a:solidFill>
                  <a:schemeClr val="bg1"/>
                </a:solidFill>
                <a:latin typeface="+mj-lt" pitchFamily="34" charset="0"/>
                <a:ea typeface="+mj-lt" pitchFamily="34" charset="-122"/>
                <a:cs typeface="+mj-lt" pitchFamily="34" charset="-120"/>
              </a:rPr>
              <a:t>«Della certezza»</a:t>
            </a:r>
            <a:endParaRPr lang="en-US" sz="6000" dirty="0"/>
          </a:p>
        </p:txBody>
      </p:sp>
      <p:sp>
        <p:nvSpPr>
          <p:cNvPr id="4" name="Text 2"/>
          <p:cNvSpPr/>
          <p:nvPr/>
        </p:nvSpPr>
        <p:spPr>
          <a:xfrm>
            <a:off x="548640" y="4114800"/>
            <a:ext cx="8046720" cy="457200"/>
          </a:xfrm>
          <a:prstGeom prst="rect">
            <a:avLst/>
          </a:prstGeom>
          <a:noFill/>
          <a:ln/>
        </p:spPr>
        <p:txBody>
          <a:bodyPr wrap="square" rtlCol="0" anchor="ctr"/>
          <a:lstStyle/>
          <a:p>
            <a:pPr indent="0" marL="0">
              <a:buNone/>
            </a:pPr>
            <a:r>
              <a:rPr lang="en-US" sz="1900" dirty="0">
                <a:solidFill>
                  <a:srgbClr val="D7E4DF"/>
                </a:solidFill>
                <a:latin typeface="+mn-lt" pitchFamily="34" charset="0"/>
                <a:ea typeface="+mn-lt" pitchFamily="34" charset="-122"/>
                <a:cs typeface="+mn-lt" pitchFamily="34" charset="-120"/>
              </a:rPr>
              <a:t>Wittgenstein e le proposizioni-cardine</a:t>
            </a:r>
            <a:endParaRPr lang="en-US" sz="1900" dirty="0"/>
          </a:p>
        </p:txBody>
      </p:sp>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name="Slide 2">
    <p:spTree>
      <p:nvGrpSpPr>
        <p:cNvPr id="1" name=""/>
        <p:cNvGrpSpPr/>
        <p:nvPr/>
      </p:nvGrpSpPr>
      <p:grpSpPr>
        <a:xfrm>
          <a:off x="0" y="0"/>
          <a:ext cx="0" cy="0"/>
          <a:chOff x="0" y="0"/>
          <a:chExt cx="0" cy="0"/>
        </a:xfrm>
      </p:grpSpPr>
      <p:sp>
        <p:nvSpPr>
          <p:cNvPr id="2" name="Text 0"/>
          <p:cNvSpPr/>
          <p:nvPr/>
        </p:nvSpPr>
        <p:spPr>
          <a:xfrm>
            <a:off x="548640" y="457200"/>
            <a:ext cx="8046720" cy="292608"/>
          </a:xfrm>
          <a:prstGeom prst="rect">
            <a:avLst/>
          </a:prstGeom>
          <a:noFill/>
          <a:ln/>
        </p:spPr>
        <p:txBody>
          <a:bodyPr wrap="square" rtlCol="0" anchor="ctr"/>
          <a:lstStyle/>
          <a:p>
            <a:pPr indent="0" marL="0">
              <a:buNone/>
            </a:pPr>
            <a:r>
              <a:rPr lang="en-US" sz="1300" b="1" spc="300" kern="0" dirty="0">
                <a:solidFill>
                  <a:schemeClr val="accent3"/>
                </a:solidFill>
                <a:latin typeface="+mj-lt" pitchFamily="34" charset="0"/>
                <a:ea typeface="+mj-lt" pitchFamily="34" charset="-122"/>
                <a:cs typeface="+mj-lt" pitchFamily="34" charset="-120"/>
              </a:rPr>
              <a:t>PROVA A RISPONDERE</a:t>
            </a:r>
            <a:endParaRPr lang="en-US" sz="1300" dirty="0"/>
          </a:p>
        </p:txBody>
      </p:sp>
      <p:sp>
        <p:nvSpPr>
          <p:cNvPr id="3" name="Shape 1"/>
          <p:cNvSpPr/>
          <p:nvPr/>
        </p:nvSpPr>
        <p:spPr>
          <a:xfrm>
            <a:off x="503936" y="2106016"/>
            <a:ext cx="3753460" cy="348691"/>
          </a:xfrm>
          <a:prstGeom prst="rect">
            <a:avLst/>
          </a:prstGeom>
          <a:solidFill>
            <a:srgbClr val="FFD435"/>
          </a:solidFill>
          <a:ln/>
        </p:spPr>
      </p:sp>
      <p:sp>
        <p:nvSpPr>
          <p:cNvPr id="4" name="Text 2"/>
          <p:cNvSpPr/>
          <p:nvPr/>
        </p:nvSpPr>
        <p:spPr>
          <a:xfrm>
            <a:off x="548640" y="1822704"/>
            <a:ext cx="7955280" cy="1530096"/>
          </a:xfrm>
          <a:prstGeom prst="rect">
            <a:avLst/>
          </a:prstGeom>
          <a:noFill/>
          <a:ln/>
        </p:spPr>
        <p:txBody>
          <a:bodyPr wrap="square" lIns="0" tIns="0" rIns="0" bIns="0" rtlCol="0" anchor="t"/>
          <a:lstStyle/>
          <a:p>
            <a:pPr indent="0" marL="0">
              <a:spcAft>
                <a:spcPts val="528"/>
              </a:spcAft>
              <a:buNone/>
            </a:pPr>
            <a:r>
              <a:rPr lang="en-US" sz="4400" b="1" dirty="0">
                <a:solidFill>
                  <a:schemeClr val="tx1"/>
                </a:solidFill>
                <a:latin typeface="+mj-lt" pitchFamily="34" charset="0"/>
                <a:ea typeface="+mj-lt" pitchFamily="34" charset="-122"/>
                <a:cs typeface="+mj-lt" pitchFamily="34" charset="-120"/>
              </a:rPr>
              <a:t>Puoi dubitare di avere due</a:t>
            </a:r>
            <a:endParaRPr lang="en-US" sz="4400" dirty="0"/>
          </a:p>
          <a:p>
            <a:pPr indent="0" marL="0">
              <a:spcAft>
                <a:spcPts val="528"/>
              </a:spcAft>
              <a:buNone/>
            </a:pPr>
            <a:r>
              <a:rPr lang="en-US" sz="4400" b="1" dirty="0">
                <a:solidFill>
                  <a:schemeClr val="tx1"/>
                </a:solidFill>
                <a:latin typeface="+mj-lt" pitchFamily="34" charset="0"/>
                <a:ea typeface="+mj-lt" pitchFamily="34" charset="-122"/>
                <a:cs typeface="+mj-lt" pitchFamily="34" charset="-120"/>
              </a:rPr>
              <a:t>mani?</a:t>
            </a:r>
            <a:endParaRPr lang="en-US" sz="4400" dirty="0"/>
          </a:p>
        </p:txBody>
      </p:sp>
      <p:sp>
        <p:nvSpPr>
          <p:cNvPr id="25" name="Slide Number Placeholder 0"/>
          <p:cNvSpPr>
            <a:spLocks noGrp="1"/>
          </p:cNvSpPr>
          <p:nvPr>
            <p:ph type="sldNum" sz="quarter" idx="4294967295"/>
          </p:nvPr>
        </p:nvSpPr>
        <p:spPr>
          <a:xfrm>
            <a:off x="8092440" y="4754880"/>
            <a:ext cx="548640" cy="274320"/>
          </a:xfrm>
          <a:prstGeom prst="rect">
            <a:avLst/>
          </a:prstGeom>
          <a:extLst>
            <a:ext uri="{C572A759-6A51-4108-AA02-DFA0A04FC94B}">
              <ma14:wrappingTextBoxFlag xmlns:ma14="http://schemas.microsoft.com/office/mac/drawingml/2011/main" val="0"/>
            </a:ext>
          </a:extLst>
        </p:spPr>
        <p:txBody>
          <a:bodyPr/>
          <a:lstStyle>
            <a:lvl1pPr>
              <a:defRPr sz="1100">
                <a:solidFill>
                  <a:schemeClr val="tx2"/>
                </a:solidFill>
              </a:defRPr>
            </a:lvl1pPr>
          </a:lstStyle>
          <a:p>
            <a:pPr algn="r"/>
            <a:fld id="{F7021451-1387-4CA6-816F-3879F97B5CBC}" type="slidenum">
              <a:rPr b="0" lang="en-US"/>
              <a:t>2</a:t>
            </a:fld>
            <a:endParaRPr lang="en-US"/>
          </a:p>
        </p:txBody>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name="Slide 3">
    <p:spTree>
      <p:nvGrpSpPr>
        <p:cNvPr id="1" name=""/>
        <p:cNvGrpSpPr/>
        <p:nvPr/>
      </p:nvGrpSpPr>
      <p:grpSpPr>
        <a:xfrm>
          <a:off x="0" y="0"/>
          <a:ext cx="0" cy="0"/>
          <a:chOff x="0" y="0"/>
          <a:chExt cx="0" cy="0"/>
        </a:xfrm>
      </p:grpSpPr>
      <p:sp>
        <p:nvSpPr>
          <p:cNvPr id="2" name="Text 0"/>
          <p:cNvSpPr/>
          <p:nvPr/>
        </p:nvSpPr>
        <p:spPr>
          <a:xfrm>
            <a:off x="548640" y="457200"/>
            <a:ext cx="8046720" cy="292608"/>
          </a:xfrm>
          <a:prstGeom prst="rect">
            <a:avLst/>
          </a:prstGeom>
          <a:noFill/>
          <a:ln/>
        </p:spPr>
        <p:txBody>
          <a:bodyPr wrap="square" rtlCol="0" anchor="ctr"/>
          <a:lstStyle/>
          <a:p>
            <a:pPr indent="0" marL="0">
              <a:buNone/>
            </a:pPr>
            <a:r>
              <a:rPr lang="en-US" sz="1300" b="1" spc="300" kern="0" dirty="0">
                <a:solidFill>
                  <a:schemeClr val="accent1"/>
                </a:solidFill>
                <a:latin typeface="+mj-lt" pitchFamily="34" charset="0"/>
                <a:ea typeface="+mj-lt" pitchFamily="34" charset="-122"/>
                <a:cs typeface="+mj-lt" pitchFamily="34" charset="-120"/>
              </a:rPr>
              <a:t>DAL 1949 AL 1969</a:t>
            </a:r>
            <a:endParaRPr lang="en-US" sz="1300" dirty="0"/>
          </a:p>
        </p:txBody>
      </p:sp>
      <p:sp>
        <p:nvSpPr>
          <p:cNvPr id="3" name="Text 1"/>
          <p:cNvSpPr/>
          <p:nvPr/>
        </p:nvSpPr>
        <p:spPr>
          <a:xfrm>
            <a:off x="548640" y="1271016"/>
            <a:ext cx="731520" cy="548640"/>
          </a:xfrm>
          <a:prstGeom prst="rect">
            <a:avLst/>
          </a:prstGeom>
          <a:noFill/>
          <a:ln/>
        </p:spPr>
        <p:txBody>
          <a:bodyPr wrap="square" rtlCol="0" anchor="ctr"/>
          <a:lstStyle/>
          <a:p>
            <a:pPr indent="0" marL="0">
              <a:buNone/>
            </a:pPr>
            <a:r>
              <a:rPr lang="en-US" sz="2000" b="1" dirty="0">
                <a:solidFill>
                  <a:schemeClr val="accent1"/>
                </a:solidFill>
                <a:latin typeface="+mj-lt" pitchFamily="34" charset="0"/>
                <a:ea typeface="+mj-lt" pitchFamily="34" charset="-122"/>
                <a:cs typeface="+mj-lt" pitchFamily="34" charset="-120"/>
              </a:rPr>
              <a:t>01</a:t>
            </a:r>
            <a:endParaRPr lang="en-US" sz="2000" dirty="0"/>
          </a:p>
        </p:txBody>
      </p:sp>
      <p:sp>
        <p:nvSpPr>
          <p:cNvPr id="4" name="Text 2"/>
          <p:cNvSpPr/>
          <p:nvPr/>
        </p:nvSpPr>
        <p:spPr>
          <a:xfrm>
            <a:off x="1463040" y="1234440"/>
            <a:ext cx="7132320" cy="640080"/>
          </a:xfrm>
          <a:prstGeom prst="rect">
            <a:avLst/>
          </a:prstGeom>
          <a:noFill/>
          <a:ln/>
        </p:spPr>
        <p:txBody>
          <a:bodyPr wrap="square" rtlCol="0" anchor="ctr"/>
          <a:lstStyle/>
          <a:p>
            <a:pPr indent="0" marL="0">
              <a:buNone/>
            </a:pPr>
            <a:r>
              <a:rPr lang="en-US" sz="2300" b="1" dirty="0">
                <a:solidFill>
                  <a:schemeClr val="tx1"/>
                </a:solidFill>
                <a:latin typeface="+mj-lt" pitchFamily="34" charset="0"/>
                <a:ea typeface="+mj-lt" pitchFamily="34" charset="-122"/>
                <a:cs typeface="+mj-lt" pitchFamily="34" charset="-120"/>
              </a:rPr>
              <a:t>Quattro quaderni, dal 1949 al 1951</a:t>
            </a:r>
            <a:endParaRPr lang="en-US" sz="2300" dirty="0"/>
          </a:p>
        </p:txBody>
      </p:sp>
      <p:sp>
        <p:nvSpPr>
          <p:cNvPr id="5" name="Shape 3"/>
          <p:cNvSpPr/>
          <p:nvPr/>
        </p:nvSpPr>
        <p:spPr>
          <a:xfrm>
            <a:off x="548640" y="2011680"/>
            <a:ext cx="8046720" cy="0"/>
          </a:xfrm>
          <a:prstGeom prst="line">
            <a:avLst/>
          </a:prstGeom>
          <a:noFill/>
          <a:ln w="12700">
            <a:solidFill>
              <a:srgbClr val="E3DDCF"/>
            </a:solidFill>
            <a:prstDash val="solid"/>
          </a:ln>
        </p:spPr>
      </p:sp>
      <p:sp>
        <p:nvSpPr>
          <p:cNvPr id="6" name="Text 4"/>
          <p:cNvSpPr/>
          <p:nvPr/>
        </p:nvSpPr>
        <p:spPr>
          <a:xfrm>
            <a:off x="548640" y="2139696"/>
            <a:ext cx="731520" cy="548640"/>
          </a:xfrm>
          <a:prstGeom prst="rect">
            <a:avLst/>
          </a:prstGeom>
          <a:noFill/>
          <a:ln/>
        </p:spPr>
        <p:txBody>
          <a:bodyPr wrap="square" rtlCol="0" anchor="ctr"/>
          <a:lstStyle/>
          <a:p>
            <a:pPr indent="0" marL="0">
              <a:buNone/>
            </a:pPr>
            <a:r>
              <a:rPr lang="en-US" sz="2000" b="1" dirty="0">
                <a:solidFill>
                  <a:schemeClr val="accent1"/>
                </a:solidFill>
                <a:latin typeface="+mj-lt" pitchFamily="34" charset="0"/>
                <a:ea typeface="+mj-lt" pitchFamily="34" charset="-122"/>
                <a:cs typeface="+mj-lt" pitchFamily="34" charset="-120"/>
              </a:rPr>
              <a:t>02</a:t>
            </a:r>
            <a:endParaRPr lang="en-US" sz="2000" dirty="0"/>
          </a:p>
        </p:txBody>
      </p:sp>
      <p:sp>
        <p:nvSpPr>
          <p:cNvPr id="7" name="Text 5"/>
          <p:cNvSpPr/>
          <p:nvPr/>
        </p:nvSpPr>
        <p:spPr>
          <a:xfrm>
            <a:off x="1463040" y="2103120"/>
            <a:ext cx="7132320" cy="640080"/>
          </a:xfrm>
          <a:prstGeom prst="rect">
            <a:avLst/>
          </a:prstGeom>
          <a:noFill/>
          <a:ln/>
        </p:spPr>
        <p:txBody>
          <a:bodyPr wrap="square" rtlCol="0" anchor="ctr"/>
          <a:lstStyle/>
          <a:p>
            <a:pPr indent="0" marL="0">
              <a:buNone/>
            </a:pPr>
            <a:r>
              <a:rPr lang="en-US" sz="2300" b="1" dirty="0">
                <a:solidFill>
                  <a:schemeClr val="tx1"/>
                </a:solidFill>
                <a:latin typeface="+mj-lt" pitchFamily="34" charset="0"/>
                <a:ea typeface="+mj-lt" pitchFamily="34" charset="-122"/>
                <a:cs typeface="+mj-lt" pitchFamily="34" charset="-120"/>
              </a:rPr>
              <a:t>Che cosa tiene ferma una porta</a:t>
            </a:r>
            <a:endParaRPr lang="en-US" sz="2300" dirty="0"/>
          </a:p>
        </p:txBody>
      </p:sp>
      <p:sp>
        <p:nvSpPr>
          <p:cNvPr id="8" name="Shape 6"/>
          <p:cNvSpPr/>
          <p:nvPr/>
        </p:nvSpPr>
        <p:spPr>
          <a:xfrm>
            <a:off x="548640" y="2880360"/>
            <a:ext cx="8046720" cy="0"/>
          </a:xfrm>
          <a:prstGeom prst="line">
            <a:avLst/>
          </a:prstGeom>
          <a:noFill/>
          <a:ln w="12700">
            <a:solidFill>
              <a:srgbClr val="E3DDCF"/>
            </a:solidFill>
            <a:prstDash val="solid"/>
          </a:ln>
        </p:spPr>
      </p:sp>
      <p:sp>
        <p:nvSpPr>
          <p:cNvPr id="9" name="Text 7"/>
          <p:cNvSpPr/>
          <p:nvPr/>
        </p:nvSpPr>
        <p:spPr>
          <a:xfrm>
            <a:off x="548640" y="3008376"/>
            <a:ext cx="731520" cy="548640"/>
          </a:xfrm>
          <a:prstGeom prst="rect">
            <a:avLst/>
          </a:prstGeom>
          <a:noFill/>
          <a:ln/>
        </p:spPr>
        <p:txBody>
          <a:bodyPr wrap="square" rtlCol="0" anchor="ctr"/>
          <a:lstStyle/>
          <a:p>
            <a:pPr indent="0" marL="0">
              <a:buNone/>
            </a:pPr>
            <a:r>
              <a:rPr lang="en-US" sz="2000" b="1" dirty="0">
                <a:solidFill>
                  <a:schemeClr val="accent1"/>
                </a:solidFill>
                <a:latin typeface="+mj-lt" pitchFamily="34" charset="0"/>
                <a:ea typeface="+mj-lt" pitchFamily="34" charset="-122"/>
                <a:cs typeface="+mj-lt" pitchFamily="34" charset="-120"/>
              </a:rPr>
              <a:t>03</a:t>
            </a:r>
            <a:endParaRPr lang="en-US" sz="2000" dirty="0"/>
          </a:p>
        </p:txBody>
      </p:sp>
      <p:sp>
        <p:nvSpPr>
          <p:cNvPr id="10" name="Text 8"/>
          <p:cNvSpPr/>
          <p:nvPr/>
        </p:nvSpPr>
        <p:spPr>
          <a:xfrm>
            <a:off x="1463040" y="2971800"/>
            <a:ext cx="7132320" cy="640080"/>
          </a:xfrm>
          <a:prstGeom prst="rect">
            <a:avLst/>
          </a:prstGeom>
          <a:noFill/>
          <a:ln/>
        </p:spPr>
        <p:txBody>
          <a:bodyPr wrap="square" rtlCol="0" anchor="ctr"/>
          <a:lstStyle/>
          <a:p>
            <a:pPr indent="0" marL="0">
              <a:buNone/>
            </a:pPr>
            <a:r>
              <a:rPr lang="en-US" sz="2300" b="1" dirty="0">
                <a:solidFill>
                  <a:schemeClr val="tx1"/>
                </a:solidFill>
                <a:latin typeface="+mj-lt" pitchFamily="34" charset="0"/>
                <a:ea typeface="+mj-lt" pitchFamily="34" charset="-122"/>
                <a:cs typeface="+mj-lt" pitchFamily="34" charset="-120"/>
              </a:rPr>
              <a:t>L'obiezione a Moore sul verbo sapere</a:t>
            </a:r>
            <a:endParaRPr lang="en-US" sz="2300" dirty="0"/>
          </a:p>
        </p:txBody>
      </p:sp>
      <p:sp>
        <p:nvSpPr>
          <p:cNvPr id="11" name="Shape 9"/>
          <p:cNvSpPr/>
          <p:nvPr/>
        </p:nvSpPr>
        <p:spPr>
          <a:xfrm>
            <a:off x="548640" y="3749040"/>
            <a:ext cx="8046720" cy="0"/>
          </a:xfrm>
          <a:prstGeom prst="line">
            <a:avLst/>
          </a:prstGeom>
          <a:noFill/>
          <a:ln w="12700">
            <a:solidFill>
              <a:srgbClr val="E3DDCF"/>
            </a:solidFill>
            <a:prstDash val="solid"/>
          </a:ln>
        </p:spPr>
      </p:sp>
      <p:sp>
        <p:nvSpPr>
          <p:cNvPr id="12" name="Text 10"/>
          <p:cNvSpPr/>
          <p:nvPr/>
        </p:nvSpPr>
        <p:spPr>
          <a:xfrm>
            <a:off x="548640" y="3877056"/>
            <a:ext cx="731520" cy="548640"/>
          </a:xfrm>
          <a:prstGeom prst="rect">
            <a:avLst/>
          </a:prstGeom>
          <a:noFill/>
          <a:ln/>
        </p:spPr>
        <p:txBody>
          <a:bodyPr wrap="square" rtlCol="0" anchor="ctr"/>
          <a:lstStyle/>
          <a:p>
            <a:pPr indent="0" marL="0">
              <a:buNone/>
            </a:pPr>
            <a:r>
              <a:rPr lang="en-US" sz="2000" b="1" dirty="0">
                <a:solidFill>
                  <a:schemeClr val="accent1"/>
                </a:solidFill>
                <a:latin typeface="+mj-lt" pitchFamily="34" charset="0"/>
                <a:ea typeface="+mj-lt" pitchFamily="34" charset="-122"/>
                <a:cs typeface="+mj-lt" pitchFamily="34" charset="-120"/>
              </a:rPr>
              <a:t>04</a:t>
            </a:r>
            <a:endParaRPr lang="en-US" sz="2000" dirty="0"/>
          </a:p>
        </p:txBody>
      </p:sp>
      <p:sp>
        <p:nvSpPr>
          <p:cNvPr id="13" name="Text 11"/>
          <p:cNvSpPr/>
          <p:nvPr/>
        </p:nvSpPr>
        <p:spPr>
          <a:xfrm>
            <a:off x="1463040" y="3840480"/>
            <a:ext cx="7132320" cy="640080"/>
          </a:xfrm>
          <a:prstGeom prst="rect">
            <a:avLst/>
          </a:prstGeom>
          <a:noFill/>
          <a:ln/>
        </p:spPr>
        <p:txBody>
          <a:bodyPr wrap="square" rtlCol="0" anchor="ctr"/>
          <a:lstStyle/>
          <a:p>
            <a:pPr indent="0" marL="0">
              <a:buNone/>
            </a:pPr>
            <a:r>
              <a:rPr lang="en-US" sz="2300" b="1" dirty="0">
                <a:solidFill>
                  <a:schemeClr val="tx1"/>
                </a:solidFill>
                <a:latin typeface="+mj-lt" pitchFamily="34" charset="0"/>
                <a:ea typeface="+mj-lt" pitchFamily="34" charset="-122"/>
                <a:cs typeface="+mj-lt" pitchFamily="34" charset="-120"/>
              </a:rPr>
              <a:t>Gli studi nati da qui</a:t>
            </a:r>
            <a:endParaRPr lang="en-US" sz="2300" dirty="0"/>
          </a:p>
        </p:txBody>
      </p:sp>
      <p:sp>
        <p:nvSpPr>
          <p:cNvPr id="25" name="Slide Number Placeholder 0"/>
          <p:cNvSpPr>
            <a:spLocks noGrp="1"/>
          </p:cNvSpPr>
          <p:nvPr>
            <p:ph type="sldNum" sz="quarter" idx="4294967295"/>
          </p:nvPr>
        </p:nvSpPr>
        <p:spPr>
          <a:xfrm>
            <a:off x="8092440" y="4754880"/>
            <a:ext cx="548640" cy="274320"/>
          </a:xfrm>
          <a:prstGeom prst="rect">
            <a:avLst/>
          </a:prstGeom>
          <a:extLst>
            <a:ext uri="{C572A759-6A51-4108-AA02-DFA0A04FC94B}">
              <ma14:wrappingTextBoxFlag xmlns:ma14="http://schemas.microsoft.com/office/mac/drawingml/2011/main" val="0"/>
            </a:ext>
          </a:extLst>
        </p:spPr>
        <p:txBody>
          <a:bodyPr/>
          <a:lstStyle>
            <a:lvl1pPr>
              <a:defRPr sz="1100">
                <a:solidFill>
                  <a:schemeClr val="tx2"/>
                </a:solidFill>
              </a:defRPr>
            </a:lvl1pPr>
          </a:lstStyle>
          <a:p>
            <a:pPr algn="r"/>
            <a:fld id="{F7021451-1387-4CA6-816F-3879F97B5CBC}" type="slidenum">
              <a:rPr b="0" lang="en-US"/>
              <a:t>3</a:t>
            </a:fld>
            <a:endParaRPr lang="en-US"/>
          </a:p>
        </p:txBody>
      </p:sp>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name="Slide 4">
    <p:spTree>
      <p:nvGrpSpPr>
        <p:cNvPr id="1" name=""/>
        <p:cNvGrpSpPr/>
        <p:nvPr/>
      </p:nvGrpSpPr>
      <p:grpSpPr>
        <a:xfrm>
          <a:off x="0" y="0"/>
          <a:ext cx="0" cy="0"/>
          <a:chOff x="0" y="0"/>
          <a:chExt cx="0" cy="0"/>
        </a:xfrm>
      </p:grpSpPr>
      <p:sp>
        <p:nvSpPr>
          <p:cNvPr id="2" name="Text 0"/>
          <p:cNvSpPr/>
          <p:nvPr/>
        </p:nvSpPr>
        <p:spPr>
          <a:xfrm>
            <a:off x="548640" y="457200"/>
            <a:ext cx="8046720" cy="292608"/>
          </a:xfrm>
          <a:prstGeom prst="rect">
            <a:avLst/>
          </a:prstGeom>
          <a:noFill/>
          <a:ln/>
        </p:spPr>
        <p:txBody>
          <a:bodyPr wrap="square" rtlCol="0" anchor="ctr"/>
          <a:lstStyle/>
          <a:p>
            <a:pPr indent="0" marL="0">
              <a:buNone/>
            </a:pPr>
            <a:r>
              <a:rPr lang="en-US" sz="1300" b="1" spc="300" kern="0" dirty="0">
                <a:solidFill>
                  <a:schemeClr val="accent1"/>
                </a:solidFill>
                <a:latin typeface="+mj-lt" pitchFamily="34" charset="0"/>
                <a:ea typeface="+mj-lt" pitchFamily="34" charset="-122"/>
                <a:cs typeface="+mj-lt" pitchFamily="34" charset="-120"/>
              </a:rPr>
              <a:t>DALLA FINE DEL 1949 AL 1969</a:t>
            </a:r>
            <a:endParaRPr lang="en-US" sz="1300" dirty="0"/>
          </a:p>
        </p:txBody>
      </p:sp>
      <p:sp>
        <p:nvSpPr>
          <p:cNvPr id="3" name="Shape 1"/>
          <p:cNvSpPr/>
          <p:nvPr/>
        </p:nvSpPr>
        <p:spPr>
          <a:xfrm>
            <a:off x="640080" y="2926080"/>
            <a:ext cx="7863840" cy="0"/>
          </a:xfrm>
          <a:prstGeom prst="line">
            <a:avLst/>
          </a:prstGeom>
          <a:noFill/>
          <a:ln w="31750">
            <a:solidFill>
              <a:schemeClr val="accent1"/>
            </a:solidFill>
            <a:prstDash val="sysDot"/>
          </a:ln>
        </p:spPr>
      </p:sp>
      <p:sp>
        <p:nvSpPr>
          <p:cNvPr id="4" name="Text 2"/>
          <p:cNvSpPr/>
          <p:nvPr/>
        </p:nvSpPr>
        <p:spPr>
          <a:xfrm>
            <a:off x="1470355" y="1325880"/>
            <a:ext cx="2743200" cy="868680"/>
          </a:xfrm>
          <a:prstGeom prst="rect">
            <a:avLst/>
          </a:prstGeom>
          <a:noFill/>
          <a:ln/>
        </p:spPr>
        <p:txBody>
          <a:bodyPr wrap="square" rtlCol="0" anchor="t"/>
          <a:lstStyle/>
          <a:p>
            <a:pPr algn="ctr" indent="0" marL="0">
              <a:lnSpc>
                <a:spcPct val="115000"/>
              </a:lnSpc>
              <a:buNone/>
            </a:pPr>
            <a:r>
              <a:rPr lang="en-US" sz="1600" b="1" dirty="0">
                <a:solidFill>
                  <a:schemeClr val="accent3"/>
                </a:solidFill>
                <a:latin typeface="+mj-lt" pitchFamily="34" charset="0"/>
                <a:ea typeface="+mj-lt" pitchFamily="34" charset="-122"/>
                <a:cs typeface="+mj-lt" pitchFamily="34" charset="-120"/>
              </a:rPr>
              <a:t>MS 175</a:t>
            </a:r>
            <a:endParaRPr lang="en-US" sz="1600" dirty="0"/>
          </a:p>
          <a:p>
            <a:pPr algn="ctr" indent="0" marL="0">
              <a:lnSpc>
                <a:spcPct val="115000"/>
              </a:lnSpc>
              <a:buNone/>
            </a:pPr>
            <a:r>
              <a:rPr lang="en-US" sz="1250" dirty="0">
                <a:solidFill>
                  <a:schemeClr val="tx2"/>
                </a:solidFill>
                <a:latin typeface="+mn-lt" pitchFamily="34" charset="0"/>
                <a:ea typeface="+mn-lt" pitchFamily="34" charset="-122"/>
                <a:cs typeface="+mn-lt" pitchFamily="34" charset="-120"/>
              </a:rPr>
              <a:t>Dal settembre 1950 al marzo 1951</a:t>
            </a:r>
            <a:endParaRPr lang="en-US" sz="1600" dirty="0"/>
          </a:p>
        </p:txBody>
      </p:sp>
      <p:sp>
        <p:nvSpPr>
          <p:cNvPr id="5" name="Shape 3"/>
          <p:cNvSpPr/>
          <p:nvPr/>
        </p:nvSpPr>
        <p:spPr>
          <a:xfrm>
            <a:off x="521208" y="2807208"/>
            <a:ext cx="237744" cy="237744"/>
          </a:xfrm>
          <a:prstGeom prst="ellipse">
            <a:avLst/>
          </a:prstGeom>
          <a:solidFill>
            <a:schemeClr val="accent1"/>
          </a:solidFill>
          <a:ln w="12700">
            <a:solidFill>
              <a:schemeClr val="accent1"/>
            </a:solidFill>
            <a:prstDash val="solid"/>
          </a:ln>
        </p:spPr>
      </p:sp>
      <p:sp>
        <p:nvSpPr>
          <p:cNvPr id="6" name="Text 4"/>
          <p:cNvSpPr/>
          <p:nvPr/>
        </p:nvSpPr>
        <p:spPr>
          <a:xfrm>
            <a:off x="137160" y="3182112"/>
            <a:ext cx="2194560" cy="777240"/>
          </a:xfrm>
          <a:prstGeom prst="rect">
            <a:avLst/>
          </a:prstGeom>
          <a:noFill/>
          <a:ln/>
        </p:spPr>
        <p:txBody>
          <a:bodyPr wrap="square" rtlCol="0" anchor="t"/>
          <a:lstStyle/>
          <a:p>
            <a:pPr algn="ctr" indent="0" marL="0">
              <a:lnSpc>
                <a:spcPct val="110000"/>
              </a:lnSpc>
              <a:buNone/>
            </a:pPr>
            <a:r>
              <a:rPr lang="en-US" sz="1400" b="1" dirty="0">
                <a:solidFill>
                  <a:schemeClr val="tx1"/>
                </a:solidFill>
                <a:latin typeface="+mn-lt" pitchFamily="34" charset="0"/>
                <a:ea typeface="+mn-lt" pitchFamily="34" charset="-122"/>
                <a:cs typeface="+mn-lt" pitchFamily="34" charset="-120"/>
              </a:rPr>
              <a:t>Fine 1949</a:t>
            </a:r>
            <a:endParaRPr lang="en-US" sz="1400" dirty="0"/>
          </a:p>
          <a:p>
            <a:pPr algn="ctr" indent="0" marL="0">
              <a:lnSpc>
                <a:spcPct val="110000"/>
              </a:lnSpc>
              <a:buNone/>
            </a:pPr>
            <a:r>
              <a:rPr lang="en-US" sz="1200" dirty="0">
                <a:solidFill>
                  <a:schemeClr val="tx2"/>
                </a:solidFill>
                <a:latin typeface="+mn-lt" pitchFamily="34" charset="0"/>
                <a:ea typeface="+mn-lt" pitchFamily="34" charset="-122"/>
                <a:cs typeface="+mn-lt" pitchFamily="34" charset="-120"/>
              </a:rPr>
              <a:t>Il MS 172, datato per congettura da Anscombe</a:t>
            </a:r>
            <a:endParaRPr lang="en-US" sz="1400" dirty="0"/>
          </a:p>
        </p:txBody>
      </p:sp>
      <p:sp>
        <p:nvSpPr>
          <p:cNvPr id="7" name="Shape 5"/>
          <p:cNvSpPr/>
          <p:nvPr/>
        </p:nvSpPr>
        <p:spPr>
          <a:xfrm>
            <a:off x="4846320" y="2807208"/>
            <a:ext cx="237744" cy="237744"/>
          </a:xfrm>
          <a:prstGeom prst="ellipse">
            <a:avLst/>
          </a:prstGeom>
          <a:solidFill>
            <a:schemeClr val="accent1"/>
          </a:solidFill>
          <a:ln w="12700">
            <a:solidFill>
              <a:schemeClr val="accent1"/>
            </a:solidFill>
            <a:prstDash val="solid"/>
          </a:ln>
        </p:spPr>
      </p:sp>
      <p:sp>
        <p:nvSpPr>
          <p:cNvPr id="8" name="Text 6"/>
          <p:cNvSpPr/>
          <p:nvPr/>
        </p:nvSpPr>
        <p:spPr>
          <a:xfrm>
            <a:off x="3867912" y="3182112"/>
            <a:ext cx="2194560" cy="777240"/>
          </a:xfrm>
          <a:prstGeom prst="rect">
            <a:avLst/>
          </a:prstGeom>
          <a:noFill/>
          <a:ln/>
        </p:spPr>
        <p:txBody>
          <a:bodyPr wrap="square" rtlCol="0" anchor="t"/>
          <a:lstStyle/>
          <a:p>
            <a:pPr algn="ctr" indent="0" marL="0">
              <a:lnSpc>
                <a:spcPct val="110000"/>
              </a:lnSpc>
              <a:buNone/>
            </a:pPr>
            <a:r>
              <a:rPr lang="en-US" sz="1400" b="1" dirty="0">
                <a:solidFill>
                  <a:schemeClr val="tx1"/>
                </a:solidFill>
                <a:latin typeface="+mn-lt" pitchFamily="34" charset="0"/>
                <a:ea typeface="+mn-lt" pitchFamily="34" charset="-122"/>
                <a:cs typeface="+mn-lt" pitchFamily="34" charset="-120"/>
              </a:rPr>
              <a:t>27 aprile 1951</a:t>
            </a:r>
            <a:endParaRPr lang="en-US" sz="1400" dirty="0"/>
          </a:p>
          <a:p>
            <a:pPr algn="ctr" indent="0" marL="0">
              <a:lnSpc>
                <a:spcPct val="110000"/>
              </a:lnSpc>
              <a:buNone/>
            </a:pPr>
            <a:r>
              <a:rPr lang="en-US" sz="1200" dirty="0">
                <a:solidFill>
                  <a:schemeClr val="tx2"/>
                </a:solidFill>
                <a:latin typeface="+mn-lt" pitchFamily="34" charset="0"/>
                <a:ea typeface="+mn-lt" pitchFamily="34" charset="-122"/>
                <a:cs typeface="+mn-lt" pitchFamily="34" charset="-120"/>
              </a:rPr>
              <a:t>Gli ultimi appunti dell'opera</a:t>
            </a:r>
            <a:endParaRPr lang="en-US" sz="1400" dirty="0"/>
          </a:p>
        </p:txBody>
      </p:sp>
      <p:sp>
        <p:nvSpPr>
          <p:cNvPr id="9" name="Shape 7"/>
          <p:cNvSpPr/>
          <p:nvPr/>
        </p:nvSpPr>
        <p:spPr>
          <a:xfrm>
            <a:off x="8385048" y="2807208"/>
            <a:ext cx="237744" cy="237744"/>
          </a:xfrm>
          <a:prstGeom prst="ellipse">
            <a:avLst/>
          </a:prstGeom>
          <a:solidFill>
            <a:schemeClr val="accent2"/>
          </a:solidFill>
          <a:ln w="25400">
            <a:solidFill>
              <a:schemeClr val="accent1"/>
            </a:solidFill>
            <a:prstDash val="solid"/>
          </a:ln>
        </p:spPr>
      </p:sp>
      <p:sp>
        <p:nvSpPr>
          <p:cNvPr id="10" name="Text 8"/>
          <p:cNvSpPr/>
          <p:nvPr/>
        </p:nvSpPr>
        <p:spPr>
          <a:xfrm>
            <a:off x="6812280" y="3182112"/>
            <a:ext cx="2194560" cy="777240"/>
          </a:xfrm>
          <a:prstGeom prst="rect">
            <a:avLst/>
          </a:prstGeom>
          <a:noFill/>
          <a:ln/>
        </p:spPr>
        <p:txBody>
          <a:bodyPr wrap="square" rtlCol="0" anchor="t"/>
          <a:lstStyle/>
          <a:p>
            <a:pPr algn="ctr" indent="0" marL="0">
              <a:lnSpc>
                <a:spcPct val="110000"/>
              </a:lnSpc>
              <a:buNone/>
            </a:pPr>
            <a:r>
              <a:rPr lang="en-US" sz="1400" b="1" dirty="0">
                <a:solidFill>
                  <a:schemeClr val="tx1"/>
                </a:solidFill>
                <a:latin typeface="+mn-lt" pitchFamily="34" charset="0"/>
                <a:ea typeface="+mn-lt" pitchFamily="34" charset="-122"/>
                <a:cs typeface="+mn-lt" pitchFamily="34" charset="-120"/>
              </a:rPr>
              <a:t>1969</a:t>
            </a:r>
            <a:endParaRPr lang="en-US" sz="1400" dirty="0"/>
          </a:p>
          <a:p>
            <a:pPr algn="ctr" indent="0" marL="0">
              <a:lnSpc>
                <a:spcPct val="110000"/>
              </a:lnSpc>
              <a:buNone/>
            </a:pPr>
            <a:r>
              <a:rPr lang="en-US" sz="1200" dirty="0">
                <a:solidFill>
                  <a:schemeClr val="tx2"/>
                </a:solidFill>
                <a:latin typeface="+mn-lt" pitchFamily="34" charset="0"/>
                <a:ea typeface="+mn-lt" pitchFamily="34" charset="-122"/>
                <a:cs typeface="+mn-lt" pitchFamily="34" charset="-120"/>
              </a:rPr>
              <a:t>L'edizione postuma</a:t>
            </a:r>
            <a:endParaRPr lang="en-US" sz="1400" dirty="0"/>
          </a:p>
        </p:txBody>
      </p:sp>
      <p:sp>
        <p:nvSpPr>
          <p:cNvPr id="25" name="Slide Number Placeholder 0"/>
          <p:cNvSpPr>
            <a:spLocks noGrp="1"/>
          </p:cNvSpPr>
          <p:nvPr>
            <p:ph type="sldNum" sz="quarter" idx="4294967295"/>
          </p:nvPr>
        </p:nvSpPr>
        <p:spPr>
          <a:xfrm>
            <a:off x="8092440" y="4754880"/>
            <a:ext cx="548640" cy="274320"/>
          </a:xfrm>
          <a:prstGeom prst="rect">
            <a:avLst/>
          </a:prstGeom>
          <a:extLst>
            <a:ext uri="{C572A759-6A51-4108-AA02-DFA0A04FC94B}">
              <ma14:wrappingTextBoxFlag xmlns:ma14="http://schemas.microsoft.com/office/mac/drawingml/2011/main" val="0"/>
            </a:ext>
          </a:extLst>
        </p:spPr>
        <p:txBody>
          <a:bodyPr/>
          <a:lstStyle>
            <a:lvl1pPr>
              <a:defRPr sz="1100">
                <a:solidFill>
                  <a:schemeClr val="tx2"/>
                </a:solidFill>
              </a:defRPr>
            </a:lvl1pPr>
          </a:lstStyle>
          <a:p>
            <a:pPr algn="r"/>
            <a:fld id="{F7021451-1387-4CA6-816F-3879F97B5CBC}" type="slidenum">
              <a:rPr b="0" lang="en-US"/>
              <a:t>4</a:t>
            </a:fld>
            <a:endParaRPr lang="en-US"/>
          </a:p>
        </p:txBody>
      </p:sp>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name="Slide 5">
    <p:spTree>
      <p:nvGrpSpPr>
        <p:cNvPr id="1" name=""/>
        <p:cNvGrpSpPr/>
        <p:nvPr/>
      </p:nvGrpSpPr>
      <p:grpSpPr>
        <a:xfrm>
          <a:off x="0" y="0"/>
          <a:ext cx="0" cy="0"/>
          <a:chOff x="0" y="0"/>
          <a:chExt cx="0" cy="0"/>
        </a:xfrm>
      </p:grpSpPr>
      <p:sp>
        <p:nvSpPr>
          <p:cNvPr id="2" name="Text 0"/>
          <p:cNvSpPr/>
          <p:nvPr/>
        </p:nvSpPr>
        <p:spPr>
          <a:xfrm>
            <a:off x="548640" y="457200"/>
            <a:ext cx="8046720" cy="292608"/>
          </a:xfrm>
          <a:prstGeom prst="rect">
            <a:avLst/>
          </a:prstGeom>
          <a:noFill/>
          <a:ln/>
        </p:spPr>
        <p:txBody>
          <a:bodyPr wrap="square" rtlCol="0" anchor="ctr"/>
          <a:lstStyle/>
          <a:p>
            <a:pPr indent="0" marL="0">
              <a:buNone/>
            </a:pPr>
            <a:r>
              <a:rPr lang="en-US" sz="1300" b="1" spc="300" kern="0" dirty="0">
                <a:solidFill>
                  <a:schemeClr val="accent1"/>
                </a:solidFill>
                <a:latin typeface="+mj-lt" pitchFamily="34" charset="0"/>
                <a:ea typeface="+mj-lt" pitchFamily="34" charset="-122"/>
                <a:cs typeface="+mj-lt" pitchFamily="34" charset="-120"/>
              </a:rPr>
              <a:t>APPUNTI DAL 1949 AL 1951</a:t>
            </a:r>
            <a:endParaRPr lang="en-US" sz="1300" dirty="0"/>
          </a:p>
        </p:txBody>
      </p:sp>
      <p:sp>
        <p:nvSpPr>
          <p:cNvPr id="3" name="Text 1"/>
          <p:cNvSpPr/>
          <p:nvPr/>
        </p:nvSpPr>
        <p:spPr>
          <a:xfrm>
            <a:off x="548640" y="1554480"/>
            <a:ext cx="2606040" cy="914400"/>
          </a:xfrm>
          <a:prstGeom prst="rect">
            <a:avLst/>
          </a:prstGeom>
          <a:noFill/>
          <a:ln/>
        </p:spPr>
        <p:txBody>
          <a:bodyPr wrap="square" rtlCol="0" anchor="b"/>
          <a:lstStyle/>
          <a:p>
            <a:pPr indent="0" marL="0">
              <a:buNone/>
            </a:pPr>
            <a:r>
              <a:rPr lang="en-US" sz="4800" b="1" dirty="0">
                <a:solidFill>
                  <a:schemeClr val="accent1"/>
                </a:solidFill>
                <a:latin typeface="+mj-lt" pitchFamily="34" charset="0"/>
                <a:ea typeface="+mj-lt" pitchFamily="34" charset="-122"/>
                <a:cs typeface="+mj-lt" pitchFamily="34" charset="-120"/>
              </a:rPr>
              <a:t>4</a:t>
            </a:r>
            <a:endParaRPr lang="en-US" sz="4800" dirty="0"/>
          </a:p>
        </p:txBody>
      </p:sp>
      <p:sp>
        <p:nvSpPr>
          <p:cNvPr id="4" name="Text 2"/>
          <p:cNvSpPr/>
          <p:nvPr/>
        </p:nvSpPr>
        <p:spPr>
          <a:xfrm>
            <a:off x="548640" y="2606040"/>
            <a:ext cx="2606040" cy="1188720"/>
          </a:xfrm>
          <a:prstGeom prst="rect">
            <a:avLst/>
          </a:prstGeom>
          <a:noFill/>
          <a:ln/>
        </p:spPr>
        <p:txBody>
          <a:bodyPr wrap="square" rtlCol="0" anchor="t"/>
          <a:lstStyle/>
          <a:p>
            <a:pPr indent="0" marL="0">
              <a:lnSpc>
                <a:spcPct val="120000"/>
              </a:lnSpc>
              <a:buNone/>
            </a:pPr>
            <a:r>
              <a:rPr lang="en-US" sz="1500" b="1" dirty="0">
                <a:solidFill>
                  <a:schemeClr val="tx1"/>
                </a:solidFill>
                <a:latin typeface="+mn-lt" pitchFamily="34" charset="0"/>
                <a:ea typeface="+mn-lt" pitchFamily="34" charset="-122"/>
                <a:cs typeface="+mn-lt" pitchFamily="34" charset="-120"/>
              </a:rPr>
              <a:t>quaderni</a:t>
            </a:r>
            <a:pPr indent="0" marL="0">
              <a:lnSpc>
                <a:spcPct val="120000"/>
              </a:lnSpc>
              <a:buNone/>
            </a:pPr>
            <a:r>
              <a:rPr lang="en-US" sz="1500" dirty="0">
                <a:solidFill>
                  <a:schemeClr val="tx2"/>
                </a:solidFill>
                <a:latin typeface="+mn-lt" pitchFamily="34" charset="0"/>
                <a:ea typeface="+mn-lt" pitchFamily="34" charset="-122"/>
                <a:cs typeface="+mn-lt" pitchFamily="34" charset="-120"/>
              </a:rPr>
              <a:t>: Più un fascio di foglietti sparsi.</a:t>
            </a:r>
            <a:endParaRPr lang="en-US" sz="1500" dirty="0"/>
          </a:p>
        </p:txBody>
      </p:sp>
      <p:sp>
        <p:nvSpPr>
          <p:cNvPr id="5" name="Text 3"/>
          <p:cNvSpPr/>
          <p:nvPr/>
        </p:nvSpPr>
        <p:spPr>
          <a:xfrm>
            <a:off x="3291840" y="1554480"/>
            <a:ext cx="2606040" cy="914400"/>
          </a:xfrm>
          <a:prstGeom prst="rect">
            <a:avLst/>
          </a:prstGeom>
          <a:noFill/>
          <a:ln/>
        </p:spPr>
        <p:txBody>
          <a:bodyPr wrap="square" rtlCol="0" anchor="b"/>
          <a:lstStyle/>
          <a:p>
            <a:pPr indent="0" marL="0">
              <a:buNone/>
            </a:pPr>
            <a:r>
              <a:rPr lang="en-US" sz="4800" b="1" dirty="0">
                <a:solidFill>
                  <a:schemeClr val="accent1"/>
                </a:solidFill>
                <a:latin typeface="+mj-lt" pitchFamily="34" charset="0"/>
                <a:ea typeface="+mj-lt" pitchFamily="34" charset="-122"/>
                <a:cs typeface="+mj-lt" pitchFamily="34" charset="-120"/>
              </a:rPr>
              <a:t>40</a:t>
            </a:r>
            <a:endParaRPr lang="en-US" sz="4800" dirty="0"/>
          </a:p>
        </p:txBody>
      </p:sp>
      <p:sp>
        <p:nvSpPr>
          <p:cNvPr id="6" name="Text 4"/>
          <p:cNvSpPr/>
          <p:nvPr/>
        </p:nvSpPr>
        <p:spPr>
          <a:xfrm>
            <a:off x="3291840" y="2606040"/>
            <a:ext cx="2606040" cy="1188720"/>
          </a:xfrm>
          <a:prstGeom prst="rect">
            <a:avLst/>
          </a:prstGeom>
          <a:noFill/>
          <a:ln/>
        </p:spPr>
        <p:txBody>
          <a:bodyPr wrap="square" rtlCol="0" anchor="t"/>
          <a:lstStyle/>
          <a:p>
            <a:pPr indent="0" marL="0">
              <a:lnSpc>
                <a:spcPct val="120000"/>
              </a:lnSpc>
              <a:buNone/>
            </a:pPr>
            <a:r>
              <a:rPr lang="en-US" sz="1500" b="1" dirty="0">
                <a:solidFill>
                  <a:schemeClr val="tx1"/>
                </a:solidFill>
                <a:latin typeface="+mn-lt" pitchFamily="34" charset="0"/>
                <a:ea typeface="+mn-lt" pitchFamily="34" charset="-122"/>
                <a:cs typeface="+mn-lt" pitchFamily="34" charset="-120"/>
              </a:rPr>
              <a:t>pagine</a:t>
            </a:r>
            <a:pPr indent="0" marL="0">
              <a:lnSpc>
                <a:spcPct val="120000"/>
              </a:lnSpc>
              <a:buNone/>
            </a:pPr>
            <a:r>
              <a:rPr lang="en-US" sz="1500" dirty="0">
                <a:solidFill>
                  <a:schemeClr val="tx2"/>
                </a:solidFill>
                <a:latin typeface="+mn-lt" pitchFamily="34" charset="0"/>
                <a:ea typeface="+mn-lt" pitchFamily="34" charset="-122"/>
                <a:cs typeface="+mn-lt" pitchFamily="34" charset="-120"/>
              </a:rPr>
              <a:t>: Il quaderno MS 174, datato 24 aprile 1950.</a:t>
            </a:r>
            <a:endParaRPr lang="en-US" sz="1500" dirty="0"/>
          </a:p>
        </p:txBody>
      </p:sp>
      <p:sp>
        <p:nvSpPr>
          <p:cNvPr id="7" name="Text 5"/>
          <p:cNvSpPr/>
          <p:nvPr/>
        </p:nvSpPr>
        <p:spPr>
          <a:xfrm>
            <a:off x="6035040" y="1554480"/>
            <a:ext cx="2606040" cy="914400"/>
          </a:xfrm>
          <a:prstGeom prst="rect">
            <a:avLst/>
          </a:prstGeom>
          <a:noFill/>
          <a:ln/>
        </p:spPr>
        <p:txBody>
          <a:bodyPr wrap="square" rtlCol="0" anchor="b"/>
          <a:lstStyle/>
          <a:p>
            <a:pPr indent="0" marL="0">
              <a:buNone/>
            </a:pPr>
            <a:r>
              <a:rPr lang="en-US" sz="4800" b="1" dirty="0">
                <a:solidFill>
                  <a:schemeClr val="accent1"/>
                </a:solidFill>
                <a:latin typeface="+mj-lt" pitchFamily="34" charset="0"/>
                <a:ea typeface="+mj-lt" pitchFamily="34" charset="-122"/>
                <a:cs typeface="+mj-lt" pitchFamily="34" charset="-120"/>
              </a:rPr>
              <a:t>1969</a:t>
            </a:r>
            <a:endParaRPr lang="en-US" sz="4800" dirty="0"/>
          </a:p>
        </p:txBody>
      </p:sp>
      <p:sp>
        <p:nvSpPr>
          <p:cNvPr id="8" name="Text 6"/>
          <p:cNvSpPr/>
          <p:nvPr/>
        </p:nvSpPr>
        <p:spPr>
          <a:xfrm>
            <a:off x="6035040" y="2606040"/>
            <a:ext cx="2606040" cy="1188720"/>
          </a:xfrm>
          <a:prstGeom prst="rect">
            <a:avLst/>
          </a:prstGeom>
          <a:noFill/>
          <a:ln/>
        </p:spPr>
        <p:txBody>
          <a:bodyPr wrap="square" rtlCol="0" anchor="t"/>
          <a:lstStyle/>
          <a:p>
            <a:pPr indent="0" marL="0">
              <a:lnSpc>
                <a:spcPct val="120000"/>
              </a:lnSpc>
              <a:buNone/>
            </a:pPr>
            <a:r>
              <a:rPr lang="en-US" sz="1500" b="1" dirty="0">
                <a:solidFill>
                  <a:schemeClr val="tx1"/>
                </a:solidFill>
                <a:latin typeface="+mn-lt" pitchFamily="34" charset="0"/>
                <a:ea typeface="+mn-lt" pitchFamily="34" charset="-122"/>
                <a:cs typeface="+mn-lt" pitchFamily="34" charset="-120"/>
              </a:rPr>
              <a:t>l'anno dell'edizione</a:t>
            </a:r>
            <a:pPr indent="0" marL="0">
              <a:lnSpc>
                <a:spcPct val="120000"/>
              </a:lnSpc>
              <a:buNone/>
            </a:pPr>
            <a:r>
              <a:rPr lang="en-US" sz="1500" dirty="0">
                <a:solidFill>
                  <a:schemeClr val="tx2"/>
                </a:solidFill>
                <a:latin typeface="+mn-lt" pitchFamily="34" charset="0"/>
                <a:ea typeface="+mn-lt" pitchFamily="34" charset="-122"/>
                <a:cs typeface="+mn-lt" pitchFamily="34" charset="-120"/>
              </a:rPr>
              <a:t>: Postuma, curata da Anscombe e von Wright.</a:t>
            </a:r>
            <a:endParaRPr lang="en-US" sz="1500" dirty="0"/>
          </a:p>
        </p:txBody>
      </p:sp>
      <p:sp>
        <p:nvSpPr>
          <p:cNvPr id="25" name="Slide Number Placeholder 0"/>
          <p:cNvSpPr>
            <a:spLocks noGrp="1"/>
          </p:cNvSpPr>
          <p:nvPr>
            <p:ph type="sldNum" sz="quarter" idx="4294967295"/>
          </p:nvPr>
        </p:nvSpPr>
        <p:spPr>
          <a:xfrm>
            <a:off x="8092440" y="4754880"/>
            <a:ext cx="548640" cy="274320"/>
          </a:xfrm>
          <a:prstGeom prst="rect">
            <a:avLst/>
          </a:prstGeom>
          <a:extLst>
            <a:ext uri="{C572A759-6A51-4108-AA02-DFA0A04FC94B}">
              <ma14:wrappingTextBoxFlag xmlns:ma14="http://schemas.microsoft.com/office/mac/drawingml/2011/main" val="0"/>
            </a:ext>
          </a:extLst>
        </p:spPr>
        <p:txBody>
          <a:bodyPr/>
          <a:lstStyle>
            <a:lvl1pPr>
              <a:defRPr sz="1100">
                <a:solidFill>
                  <a:schemeClr val="tx2"/>
                </a:solidFill>
              </a:defRPr>
            </a:lvl1pPr>
          </a:lstStyle>
          <a:p>
            <a:pPr algn="r"/>
            <a:fld id="{F7021451-1387-4CA6-816F-3879F97B5CBC}" type="slidenum">
              <a:rPr b="0" lang="en-US"/>
              <a:t>5</a:t>
            </a:fld>
            <a:endParaRPr lang="en-US"/>
          </a:p>
        </p:txBody>
      </p:sp>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name="Slide 6">
    <p:spTree>
      <p:nvGrpSpPr>
        <p:cNvPr id="1" name=""/>
        <p:cNvGrpSpPr/>
        <p:nvPr/>
      </p:nvGrpSpPr>
      <p:grpSpPr>
        <a:xfrm>
          <a:off x="0" y="0"/>
          <a:ext cx="0" cy="0"/>
          <a:chOff x="0" y="0"/>
          <a:chExt cx="0" cy="0"/>
        </a:xfrm>
      </p:grpSpPr>
      <p:sp>
        <p:nvSpPr>
          <p:cNvPr id="2" name="Text 0"/>
          <p:cNvSpPr/>
          <p:nvPr/>
        </p:nvSpPr>
        <p:spPr>
          <a:xfrm>
            <a:off x="365760" y="502920"/>
            <a:ext cx="2316480" cy="274320"/>
          </a:xfrm>
          <a:prstGeom prst="rect">
            <a:avLst/>
          </a:prstGeom>
          <a:noFill/>
          <a:ln/>
        </p:spPr>
        <p:txBody>
          <a:bodyPr wrap="square" rtlCol="0" anchor="ctr"/>
          <a:lstStyle/>
          <a:p>
            <a:pPr indent="0" marL="0">
              <a:buNone/>
            </a:pPr>
            <a:r>
              <a:rPr lang="en-US" sz="1200" b="1" spc="250" kern="0" dirty="0">
                <a:solidFill>
                  <a:srgbClr val="B9BDC4"/>
                </a:solidFill>
                <a:latin typeface="+mn-lt" pitchFamily="34" charset="0"/>
                <a:ea typeface="+mn-lt" pitchFamily="34" charset="-122"/>
                <a:cs typeface="+mn-lt" pitchFamily="34" charset="-120"/>
              </a:rPr>
              <a:t>NELL'ELENCO DI MOORE</a:t>
            </a:r>
            <a:endParaRPr lang="en-US" sz="1200" dirty="0"/>
          </a:p>
        </p:txBody>
      </p:sp>
      <p:sp>
        <p:nvSpPr>
          <p:cNvPr id="3" name="Text 1"/>
          <p:cNvSpPr/>
          <p:nvPr/>
        </p:nvSpPr>
        <p:spPr>
          <a:xfrm>
            <a:off x="365760" y="868680"/>
            <a:ext cx="2316480" cy="502920"/>
          </a:xfrm>
          <a:prstGeom prst="rect">
            <a:avLst/>
          </a:prstGeom>
          <a:noFill/>
          <a:ln/>
        </p:spPr>
        <p:txBody>
          <a:bodyPr wrap="square" rtlCol="0" anchor="ctr"/>
          <a:lstStyle/>
          <a:p>
            <a:pPr indent="0" marL="0">
              <a:buNone/>
            </a:pPr>
            <a:r>
              <a:rPr lang="en-US" sz="2500" b="1" dirty="0">
                <a:solidFill>
                  <a:schemeClr val="bg1"/>
                </a:solidFill>
                <a:latin typeface="+mj-lt" pitchFamily="34" charset="0"/>
                <a:ea typeface="+mj-lt" pitchFamily="34" charset="-122"/>
                <a:cs typeface="+mj-lt" pitchFamily="34" charset="-120"/>
              </a:rPr>
              <a:t>«Io so»</a:t>
            </a:r>
            <a:endParaRPr lang="en-US" sz="2500" dirty="0"/>
          </a:p>
        </p:txBody>
      </p:sp>
      <p:sp>
        <p:nvSpPr>
          <p:cNvPr id="4" name="Text 2"/>
          <p:cNvSpPr/>
          <p:nvPr/>
        </p:nvSpPr>
        <p:spPr>
          <a:xfrm>
            <a:off x="365760" y="3017520"/>
            <a:ext cx="2316480" cy="822960"/>
          </a:xfrm>
          <a:prstGeom prst="rect">
            <a:avLst/>
          </a:prstGeom>
          <a:noFill/>
          <a:ln/>
        </p:spPr>
        <p:txBody>
          <a:bodyPr wrap="square" rtlCol="0" anchor="b"/>
          <a:lstStyle/>
          <a:p>
            <a:pPr indent="0" marL="0">
              <a:buNone/>
            </a:pPr>
            <a:r>
              <a:rPr lang="en-US" sz="4600" b="1" dirty="0">
                <a:solidFill>
                  <a:schemeClr val="bg1"/>
                </a:solidFill>
                <a:latin typeface="+mj-lt" pitchFamily="34" charset="0"/>
                <a:ea typeface="+mj-lt" pitchFamily="34" charset="-122"/>
                <a:cs typeface="+mj-lt" pitchFamily="34" charset="-120"/>
              </a:rPr>
              <a:t>Mani</a:t>
            </a:r>
            <a:endParaRPr lang="en-US" sz="4600" dirty="0"/>
          </a:p>
        </p:txBody>
      </p:sp>
      <p:sp>
        <p:nvSpPr>
          <p:cNvPr id="5" name="Text 3"/>
          <p:cNvSpPr/>
          <p:nvPr/>
        </p:nvSpPr>
        <p:spPr>
          <a:xfrm>
            <a:off x="365760" y="3931920"/>
            <a:ext cx="2316480" cy="822960"/>
          </a:xfrm>
          <a:prstGeom prst="rect">
            <a:avLst/>
          </a:prstGeom>
          <a:noFill/>
          <a:ln/>
        </p:spPr>
        <p:txBody>
          <a:bodyPr wrap="square" rtlCol="0" anchor="ctr"/>
          <a:lstStyle/>
          <a:p>
            <a:pPr indent="0" marL="0">
              <a:lnSpc>
                <a:spcPct val="115000"/>
              </a:lnSpc>
              <a:buNone/>
            </a:pPr>
            <a:r>
              <a:rPr lang="en-US" sz="1350" dirty="0">
                <a:solidFill>
                  <a:srgbClr val="B9BDC4"/>
                </a:solidFill>
                <a:latin typeface="+mn-lt" pitchFamily="34" charset="0"/>
                <a:ea typeface="+mn-lt" pitchFamily="34" charset="-122"/>
                <a:cs typeface="+mn-lt" pitchFamily="34" charset="-120"/>
              </a:rPr>
              <a:t>La difesa del senso comune.</a:t>
            </a:r>
            <a:endParaRPr lang="en-US" sz="1350" dirty="0"/>
          </a:p>
        </p:txBody>
      </p:sp>
      <p:sp>
        <p:nvSpPr>
          <p:cNvPr id="6" name="Text 4"/>
          <p:cNvSpPr/>
          <p:nvPr/>
        </p:nvSpPr>
        <p:spPr>
          <a:xfrm>
            <a:off x="3413760" y="502920"/>
            <a:ext cx="2316480" cy="274320"/>
          </a:xfrm>
          <a:prstGeom prst="rect">
            <a:avLst/>
          </a:prstGeom>
          <a:noFill/>
          <a:ln/>
        </p:spPr>
        <p:txBody>
          <a:bodyPr wrap="square" rtlCol="0" anchor="ctr"/>
          <a:lstStyle/>
          <a:p>
            <a:pPr indent="0" marL="0">
              <a:buNone/>
            </a:pPr>
            <a:r>
              <a:rPr lang="en-US" sz="1200" b="1" spc="250" kern="0" dirty="0">
                <a:solidFill>
                  <a:srgbClr val="D7E4DF"/>
                </a:solidFill>
                <a:latin typeface="+mn-lt" pitchFamily="34" charset="0"/>
                <a:ea typeface="+mn-lt" pitchFamily="34" charset="-122"/>
                <a:cs typeface="+mn-lt" pitchFamily="34" charset="-120"/>
              </a:rPr>
              <a:t>DISCUSSA NELL'OPERA</a:t>
            </a:r>
            <a:endParaRPr lang="en-US" sz="1200" dirty="0"/>
          </a:p>
        </p:txBody>
      </p:sp>
      <p:sp>
        <p:nvSpPr>
          <p:cNvPr id="7" name="Text 5"/>
          <p:cNvSpPr/>
          <p:nvPr/>
        </p:nvSpPr>
        <p:spPr>
          <a:xfrm>
            <a:off x="3413760" y="868680"/>
            <a:ext cx="2316480" cy="502920"/>
          </a:xfrm>
          <a:prstGeom prst="rect">
            <a:avLst/>
          </a:prstGeom>
          <a:noFill/>
          <a:ln/>
        </p:spPr>
        <p:txBody>
          <a:bodyPr wrap="square" rtlCol="0" anchor="ctr"/>
          <a:lstStyle/>
          <a:p>
            <a:pPr indent="0" marL="0">
              <a:buNone/>
            </a:pPr>
            <a:r>
              <a:rPr lang="en-US" sz="2500" b="1" dirty="0">
                <a:solidFill>
                  <a:schemeClr val="bg1"/>
                </a:solidFill>
                <a:latin typeface="+mj-lt" pitchFamily="34" charset="0"/>
                <a:ea typeface="+mj-lt" pitchFamily="34" charset="-122"/>
                <a:cs typeface="+mj-lt" pitchFamily="34" charset="-120"/>
              </a:rPr>
              <a:t>«Io so»</a:t>
            </a:r>
            <a:endParaRPr lang="en-US" sz="2500" dirty="0"/>
          </a:p>
        </p:txBody>
      </p:sp>
      <p:sp>
        <p:nvSpPr>
          <p:cNvPr id="8" name="Text 6"/>
          <p:cNvSpPr/>
          <p:nvPr/>
        </p:nvSpPr>
        <p:spPr>
          <a:xfrm>
            <a:off x="3413760" y="3017520"/>
            <a:ext cx="2316480" cy="822960"/>
          </a:xfrm>
          <a:prstGeom prst="rect">
            <a:avLst/>
          </a:prstGeom>
          <a:noFill/>
          <a:ln/>
        </p:spPr>
        <p:txBody>
          <a:bodyPr wrap="square" rtlCol="0" anchor="b"/>
          <a:lstStyle/>
          <a:p>
            <a:pPr indent="0" marL="0">
              <a:buNone/>
            </a:pPr>
            <a:r>
              <a:rPr lang="en-US" sz="4600" b="1" dirty="0">
                <a:solidFill>
                  <a:schemeClr val="bg1"/>
                </a:solidFill>
                <a:latin typeface="+mj-lt" pitchFamily="34" charset="0"/>
                <a:ea typeface="+mj-lt" pitchFamily="34" charset="-122"/>
                <a:cs typeface="+mj-lt" pitchFamily="34" charset="-120"/>
              </a:rPr>
              <a:t>Terra</a:t>
            </a:r>
            <a:endParaRPr lang="en-US" sz="4600" dirty="0"/>
          </a:p>
        </p:txBody>
      </p:sp>
      <p:sp>
        <p:nvSpPr>
          <p:cNvPr id="9" name="Text 7"/>
          <p:cNvSpPr/>
          <p:nvPr/>
        </p:nvSpPr>
        <p:spPr>
          <a:xfrm>
            <a:off x="3413760" y="3931920"/>
            <a:ext cx="2316480" cy="822960"/>
          </a:xfrm>
          <a:prstGeom prst="rect">
            <a:avLst/>
          </a:prstGeom>
          <a:noFill/>
          <a:ln/>
        </p:spPr>
        <p:txBody>
          <a:bodyPr wrap="square" rtlCol="0" anchor="ctr"/>
          <a:lstStyle/>
          <a:p>
            <a:pPr indent="0" marL="0">
              <a:lnSpc>
                <a:spcPct val="115000"/>
              </a:lnSpc>
              <a:buNone/>
            </a:pPr>
            <a:r>
              <a:rPr lang="en-US" sz="1350" dirty="0">
                <a:solidFill>
                  <a:srgbClr val="D7E4DF"/>
                </a:solidFill>
                <a:latin typeface="+mn-lt" pitchFamily="34" charset="0"/>
                <a:ea typeface="+mn-lt" pitchFamily="34" charset="-122"/>
                <a:cs typeface="+mn-lt" pitchFamily="34" charset="-120"/>
              </a:rPr>
              <a:t>Una frase di cui manca l'uso.</a:t>
            </a:r>
            <a:endParaRPr lang="en-US" sz="1350" dirty="0"/>
          </a:p>
        </p:txBody>
      </p:sp>
      <p:sp>
        <p:nvSpPr>
          <p:cNvPr id="10" name="Text 8"/>
          <p:cNvSpPr/>
          <p:nvPr/>
        </p:nvSpPr>
        <p:spPr>
          <a:xfrm>
            <a:off x="6461760" y="502920"/>
            <a:ext cx="2316480" cy="274320"/>
          </a:xfrm>
          <a:prstGeom prst="rect">
            <a:avLst/>
          </a:prstGeom>
          <a:noFill/>
          <a:ln/>
        </p:spPr>
        <p:txBody>
          <a:bodyPr wrap="square" rtlCol="0" anchor="ctr"/>
          <a:lstStyle/>
          <a:p>
            <a:pPr indent="0" marL="0">
              <a:buNone/>
            </a:pPr>
            <a:r>
              <a:rPr lang="en-US" sz="1200" b="1" spc="250" kern="0" dirty="0">
                <a:solidFill>
                  <a:schemeClr val="tx2"/>
                </a:solidFill>
                <a:latin typeface="+mn-lt" pitchFamily="34" charset="0"/>
                <a:ea typeface="+mn-lt" pitchFamily="34" charset="-122"/>
                <a:cs typeface="+mn-lt" pitchFamily="34" charset="-120"/>
              </a:rPr>
              <a:t>CONTRO LO SCETTICO</a:t>
            </a:r>
            <a:endParaRPr lang="en-US" sz="1200" dirty="0"/>
          </a:p>
        </p:txBody>
      </p:sp>
      <p:sp>
        <p:nvSpPr>
          <p:cNvPr id="11" name="Text 9"/>
          <p:cNvSpPr/>
          <p:nvPr/>
        </p:nvSpPr>
        <p:spPr>
          <a:xfrm>
            <a:off x="6461760" y="868680"/>
            <a:ext cx="2316480" cy="502920"/>
          </a:xfrm>
          <a:prstGeom prst="rect">
            <a:avLst/>
          </a:prstGeom>
          <a:noFill/>
          <a:ln/>
        </p:spPr>
        <p:txBody>
          <a:bodyPr wrap="square" rtlCol="0" anchor="ctr"/>
          <a:lstStyle/>
          <a:p>
            <a:pPr indent="0" marL="0">
              <a:buNone/>
            </a:pPr>
            <a:r>
              <a:rPr lang="en-US" sz="2500" b="1" dirty="0">
                <a:solidFill>
                  <a:schemeClr val="accent1"/>
                </a:solidFill>
                <a:latin typeface="+mj-lt" pitchFamily="34" charset="0"/>
                <a:ea typeface="+mj-lt" pitchFamily="34" charset="-122"/>
                <a:cs typeface="+mj-lt" pitchFamily="34" charset="-120"/>
              </a:rPr>
              <a:t>«Io so»</a:t>
            </a:r>
            <a:endParaRPr lang="en-US" sz="2500" dirty="0"/>
          </a:p>
        </p:txBody>
      </p:sp>
      <p:sp>
        <p:nvSpPr>
          <p:cNvPr id="12" name="Text 10"/>
          <p:cNvSpPr/>
          <p:nvPr/>
        </p:nvSpPr>
        <p:spPr>
          <a:xfrm>
            <a:off x="6461760" y="3017520"/>
            <a:ext cx="2316480" cy="822960"/>
          </a:xfrm>
          <a:prstGeom prst="rect">
            <a:avLst/>
          </a:prstGeom>
          <a:noFill/>
          <a:ln/>
        </p:spPr>
        <p:txBody>
          <a:bodyPr wrap="square" rtlCol="0" anchor="b"/>
          <a:lstStyle/>
          <a:p>
            <a:pPr indent="0" marL="0">
              <a:buNone/>
            </a:pPr>
            <a:r>
              <a:rPr lang="en-US" sz="4600" b="1" dirty="0">
                <a:solidFill>
                  <a:schemeClr val="accent1"/>
                </a:solidFill>
                <a:latin typeface="+mj-lt" pitchFamily="34" charset="0"/>
                <a:ea typeface="+mj-lt" pitchFamily="34" charset="-122"/>
                <a:cs typeface="+mj-lt" pitchFamily="34" charset="-120"/>
              </a:rPr>
              <a:t>Albero</a:t>
            </a:r>
            <a:endParaRPr lang="en-US" sz="4600" dirty="0"/>
          </a:p>
        </p:txBody>
      </p:sp>
      <p:sp>
        <p:nvSpPr>
          <p:cNvPr id="13" name="Text 11"/>
          <p:cNvSpPr/>
          <p:nvPr/>
        </p:nvSpPr>
        <p:spPr>
          <a:xfrm>
            <a:off x="6461760" y="3931920"/>
            <a:ext cx="2316480" cy="822960"/>
          </a:xfrm>
          <a:prstGeom prst="rect">
            <a:avLst/>
          </a:prstGeom>
          <a:noFill/>
          <a:ln/>
        </p:spPr>
        <p:txBody>
          <a:bodyPr wrap="square" rtlCol="0" anchor="ctr"/>
          <a:lstStyle/>
          <a:p>
            <a:pPr indent="0" marL="0">
              <a:lnSpc>
                <a:spcPct val="115000"/>
              </a:lnSpc>
              <a:buNone/>
            </a:pPr>
            <a:r>
              <a:rPr lang="en-US" sz="1350" dirty="0">
                <a:solidFill>
                  <a:schemeClr val="tx2"/>
                </a:solidFill>
                <a:latin typeface="+mn-lt" pitchFamily="34" charset="0"/>
                <a:ea typeface="+mn-lt" pitchFamily="34" charset="-122"/>
                <a:cs typeface="+mn-lt" pitchFamily="34" charset="-120"/>
              </a:rPr>
              <a:t>Ripeterlo non vale come argomento.</a:t>
            </a:r>
            <a:endParaRPr lang="en-US" sz="1350" dirty="0"/>
          </a:p>
        </p:txBody>
      </p:sp>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name="Slide 7">
    <p:spTree>
      <p:nvGrpSpPr>
        <p:cNvPr id="1" name=""/>
        <p:cNvGrpSpPr/>
        <p:nvPr/>
      </p:nvGrpSpPr>
      <p:grpSpPr>
        <a:xfrm>
          <a:off x="0" y="0"/>
          <a:ext cx="0" cy="0"/>
          <a:chOff x="0" y="0"/>
          <a:chExt cx="0" cy="0"/>
        </a:xfrm>
      </p:grpSpPr>
      <p:sp>
        <p:nvSpPr>
          <p:cNvPr id="2" name="Text 0"/>
          <p:cNvSpPr/>
          <p:nvPr/>
        </p:nvSpPr>
        <p:spPr>
          <a:xfrm>
            <a:off x="548640" y="457200"/>
            <a:ext cx="8046720" cy="292608"/>
          </a:xfrm>
          <a:prstGeom prst="rect">
            <a:avLst/>
          </a:prstGeom>
          <a:noFill/>
          <a:ln/>
        </p:spPr>
        <p:txBody>
          <a:bodyPr wrap="square" rtlCol="0" anchor="ctr"/>
          <a:lstStyle/>
          <a:p>
            <a:pPr indent="0" marL="0">
              <a:buNone/>
            </a:pPr>
            <a:r>
              <a:rPr lang="en-US" sz="1300" b="1" spc="300" kern="0" dirty="0">
                <a:solidFill>
                  <a:srgbClr val="E58278"/>
                </a:solidFill>
                <a:latin typeface="+mj-lt" pitchFamily="34" charset="0"/>
                <a:ea typeface="+mj-lt" pitchFamily="34" charset="-122"/>
                <a:cs typeface="+mj-lt" pitchFamily="34" charset="-120"/>
              </a:rPr>
              <a:t>FALSO MITO</a:t>
            </a:r>
            <a:endParaRPr lang="en-US" sz="1300" dirty="0"/>
          </a:p>
        </p:txBody>
      </p:sp>
      <p:sp>
        <p:nvSpPr>
          <p:cNvPr id="3" name="Text 1"/>
          <p:cNvSpPr/>
          <p:nvPr/>
        </p:nvSpPr>
        <p:spPr>
          <a:xfrm>
            <a:off x="548640" y="1371600"/>
            <a:ext cx="8046720" cy="1920240"/>
          </a:xfrm>
          <a:prstGeom prst="rect">
            <a:avLst/>
          </a:prstGeom>
          <a:noFill/>
          <a:ln/>
        </p:spPr>
        <p:txBody>
          <a:bodyPr wrap="square" rtlCol="0" anchor="b"/>
          <a:lstStyle/>
          <a:p>
            <a:pPr indent="0" marL="0">
              <a:lnSpc>
                <a:spcPct val="105000"/>
              </a:lnSpc>
              <a:buNone/>
            </a:pPr>
            <a:r>
              <a:rPr lang="en-US" sz="5000" b="1" dirty="0">
                <a:solidFill>
                  <a:schemeClr val="bg1"/>
                </a:solidFill>
                <a:latin typeface="+mj-lt" pitchFamily="34" charset="0"/>
                <a:ea typeface="+mj-lt" pitchFamily="34" charset="-122"/>
                <a:cs typeface="+mj-lt" pitchFamily="34" charset="-120"/>
              </a:rPr>
              <a:t>Dubitare di tutto in blocco non arriva a essere un dubbio.</a:t>
            </a:r>
            <a:endParaRPr lang="en-US" sz="5000" dirty="0"/>
          </a:p>
        </p:txBody>
      </p:sp>
      <p:sp>
        <p:nvSpPr>
          <p:cNvPr id="4" name="Text 2"/>
          <p:cNvSpPr/>
          <p:nvPr/>
        </p:nvSpPr>
        <p:spPr>
          <a:xfrm>
            <a:off x="548640" y="3474720"/>
            <a:ext cx="7498080" cy="1005840"/>
          </a:xfrm>
          <a:prstGeom prst="rect">
            <a:avLst/>
          </a:prstGeom>
          <a:noFill/>
          <a:ln/>
        </p:spPr>
        <p:txBody>
          <a:bodyPr wrap="square" rtlCol="0" anchor="ctr"/>
          <a:lstStyle/>
          <a:p>
            <a:pPr indent="0" marL="0">
              <a:lnSpc>
                <a:spcPct val="125000"/>
              </a:lnSpc>
              <a:buNone/>
            </a:pPr>
            <a:r>
              <a:rPr lang="en-US" sz="1750" dirty="0">
                <a:solidFill>
                  <a:srgbClr val="D8D6CF"/>
                </a:solidFill>
                <a:latin typeface="+mn-lt" pitchFamily="34" charset="0"/>
                <a:ea typeface="+mn-lt" pitchFamily="34" charset="-122"/>
                <a:cs typeface="+mn-lt" pitchFamily="34" charset="-120"/>
              </a:rPr>
              <a:t>Alla voce «Certainty» della Stanford Encyclopedia of Philosophy si legge che per Wittgenstein il dubbio ha bisogno di </a:t>
            </a:r>
            <a:pPr indent="0" marL="0">
              <a:lnSpc>
                <a:spcPct val="125000"/>
              </a:lnSpc>
              <a:buNone/>
            </a:pPr>
            <a:r>
              <a:rPr lang="en-US" sz="1750" b="1" dirty="0">
                <a:solidFill>
                  <a:schemeClr val="bg1"/>
                </a:solidFill>
                <a:latin typeface="+mn-lt" pitchFamily="34" charset="0"/>
                <a:ea typeface="+mn-lt" pitchFamily="34" charset="-122"/>
                <a:cs typeface="+mn-lt" pitchFamily="34" charset="-120"/>
              </a:rPr>
              <a:t>uno sfondo tenuto per fermo</a:t>
            </a:r>
            <a:pPr indent="0" marL="0">
              <a:lnSpc>
                <a:spcPct val="125000"/>
              </a:lnSpc>
              <a:buNone/>
            </a:pPr>
            <a:r>
              <a:rPr lang="en-US" sz="1750" dirty="0">
                <a:solidFill>
                  <a:srgbClr val="D8D6CF"/>
                </a:solidFill>
                <a:latin typeface="+mn-lt" pitchFamily="34" charset="0"/>
                <a:ea typeface="+mn-lt" pitchFamily="34" charset="-122"/>
                <a:cs typeface="+mn-lt" pitchFamily="34" charset="-120"/>
              </a:rPr>
              <a:t>.</a:t>
            </a:r>
            <a:endParaRPr lang="en-US" sz="1750" dirty="0"/>
          </a:p>
        </p:txBody>
      </p:sp>
      <p:sp>
        <p:nvSpPr>
          <p:cNvPr id="25" name="Slide Number Placeholder 0"/>
          <p:cNvSpPr>
            <a:spLocks noGrp="1"/>
          </p:cNvSpPr>
          <p:nvPr>
            <p:ph type="sldNum" sz="quarter" idx="4294967295"/>
          </p:nvPr>
        </p:nvSpPr>
        <p:spPr>
          <a:xfrm>
            <a:off x="8092440" y="4754880"/>
            <a:ext cx="548640" cy="274320"/>
          </a:xfrm>
          <a:prstGeom prst="rect">
            <a:avLst/>
          </a:prstGeom>
          <a:extLst>
            <a:ext uri="{C572A759-6A51-4108-AA02-DFA0A04FC94B}">
              <ma14:wrappingTextBoxFlag xmlns:ma14="http://schemas.microsoft.com/office/mac/drawingml/2011/main" val="0"/>
            </a:ext>
          </a:extLst>
        </p:spPr>
        <p:txBody>
          <a:bodyPr/>
          <a:lstStyle>
            <a:lvl1pPr>
              <a:defRPr sz="1100">
                <a:solidFill>
                  <a:srgbClr val="D7E4DF"/>
                </a:solidFill>
              </a:defRPr>
            </a:lvl1pPr>
          </a:lstStyle>
          <a:p>
            <a:pPr algn="r"/>
            <a:fld id="{F7021451-1387-4CA6-816F-3879F97B5CBC}" type="slidenum">
              <a:rPr b="0" lang="en-US"/>
              <a:t>7</a:t>
            </a:fld>
            <a:endParaRPr lang="en-US"/>
          </a:p>
        </p:txBody>
      </p:sp>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name="Slide 8">
    <p:spTree>
      <p:nvGrpSpPr>
        <p:cNvPr id="1" name=""/>
        <p:cNvGrpSpPr/>
        <p:nvPr/>
      </p:nvGrpSpPr>
      <p:grpSpPr>
        <a:xfrm>
          <a:off x="0" y="0"/>
          <a:ext cx="0" cy="0"/>
          <a:chOff x="0" y="0"/>
          <a:chExt cx="0" cy="0"/>
        </a:xfrm>
      </p:grpSpPr>
      <p:sp>
        <p:nvSpPr>
          <p:cNvPr id="2" name="Text 0"/>
          <p:cNvSpPr/>
          <p:nvPr/>
        </p:nvSpPr>
        <p:spPr>
          <a:xfrm>
            <a:off x="548640" y="457200"/>
            <a:ext cx="8046720" cy="292608"/>
          </a:xfrm>
          <a:prstGeom prst="rect">
            <a:avLst/>
          </a:prstGeom>
          <a:noFill/>
          <a:ln/>
        </p:spPr>
        <p:txBody>
          <a:bodyPr wrap="square" rtlCol="0" anchor="ctr"/>
          <a:lstStyle/>
          <a:p>
            <a:pPr indent="0" marL="0">
              <a:buNone/>
            </a:pPr>
            <a:r>
              <a:rPr lang="en-US" sz="1300" b="1" spc="300" kern="0" dirty="0">
                <a:solidFill>
                  <a:schemeClr val="accent1"/>
                </a:solidFill>
                <a:latin typeface="+mj-lt" pitchFamily="34" charset="0"/>
                <a:ea typeface="+mj-lt" pitchFamily="34" charset="-122"/>
                <a:cs typeface="+mj-lt" pitchFamily="34" charset="-120"/>
              </a:rPr>
              <a:t>MOORE E WITTGENSTEIN, A CONFRONTO</a:t>
            </a:r>
            <a:endParaRPr lang="en-US" sz="1300" dirty="0"/>
          </a:p>
        </p:txBody>
      </p:sp>
      <p:sp>
        <p:nvSpPr>
          <p:cNvPr id="3" name="Shape 1"/>
          <p:cNvSpPr/>
          <p:nvPr/>
        </p:nvSpPr>
        <p:spPr>
          <a:xfrm>
            <a:off x="548640" y="1051560"/>
            <a:ext cx="3886200" cy="2697480"/>
          </a:xfrm>
          <a:prstGeom prst="roundRect">
            <a:avLst>
              <a:gd name="adj" fmla="val 3051"/>
            </a:avLst>
          </a:prstGeom>
          <a:solidFill>
            <a:srgbClr val="EAEDF0"/>
          </a:solidFill>
          <a:ln/>
        </p:spPr>
      </p:sp>
      <p:sp>
        <p:nvSpPr>
          <p:cNvPr id="4" name="Text 2"/>
          <p:cNvSpPr/>
          <p:nvPr/>
        </p:nvSpPr>
        <p:spPr>
          <a:xfrm>
            <a:off x="822960" y="1280160"/>
            <a:ext cx="3337560" cy="457200"/>
          </a:xfrm>
          <a:prstGeom prst="rect">
            <a:avLst/>
          </a:prstGeom>
          <a:noFill/>
          <a:ln/>
        </p:spPr>
        <p:txBody>
          <a:bodyPr wrap="square" rtlCol="0" anchor="ctr"/>
          <a:lstStyle/>
          <a:p>
            <a:pPr indent="0" marL="0">
              <a:buNone/>
            </a:pPr>
            <a:r>
              <a:rPr lang="en-US" sz="2200" b="1" dirty="0">
                <a:solidFill>
                  <a:srgbClr val="47525F"/>
                </a:solidFill>
                <a:latin typeface="+mj-lt" pitchFamily="34" charset="0"/>
                <a:ea typeface="+mj-lt" pitchFamily="34" charset="-122"/>
                <a:cs typeface="+mj-lt" pitchFamily="34" charset="-120"/>
              </a:rPr>
              <a:t>Moore</a:t>
            </a:r>
            <a:endParaRPr lang="en-US" sz="2200" dirty="0"/>
          </a:p>
        </p:txBody>
      </p:sp>
      <p:sp>
        <p:nvSpPr>
          <p:cNvPr id="5" name="Shape 3"/>
          <p:cNvSpPr/>
          <p:nvPr/>
        </p:nvSpPr>
        <p:spPr>
          <a:xfrm>
            <a:off x="822960" y="1874520"/>
            <a:ext cx="3337560" cy="0"/>
          </a:xfrm>
          <a:prstGeom prst="line">
            <a:avLst/>
          </a:prstGeom>
          <a:noFill/>
          <a:ln w="12700">
            <a:solidFill>
              <a:srgbClr val="E3DDCF"/>
            </a:solidFill>
            <a:prstDash val="solid"/>
          </a:ln>
        </p:spPr>
      </p:sp>
      <p:sp>
        <p:nvSpPr>
          <p:cNvPr id="6" name="Text 4"/>
          <p:cNvSpPr/>
          <p:nvPr/>
        </p:nvSpPr>
        <p:spPr>
          <a:xfrm>
            <a:off x="822960" y="1947672"/>
            <a:ext cx="3337560" cy="256032"/>
          </a:xfrm>
          <a:prstGeom prst="rect">
            <a:avLst/>
          </a:prstGeom>
          <a:noFill/>
          <a:ln/>
        </p:spPr>
        <p:txBody>
          <a:bodyPr wrap="square" rtlCol="0" anchor="ctr"/>
          <a:lstStyle/>
          <a:p>
            <a:pPr indent="0" marL="0">
              <a:buNone/>
            </a:pPr>
            <a:r>
              <a:rPr lang="en-US" sz="1100" b="1" spc="200" kern="0" dirty="0">
                <a:solidFill>
                  <a:schemeClr val="tx2"/>
                </a:solidFill>
                <a:latin typeface="+mn-lt" pitchFamily="34" charset="0"/>
                <a:ea typeface="+mn-lt" pitchFamily="34" charset="-122"/>
                <a:cs typeface="+mn-lt" pitchFamily="34" charset="-120"/>
              </a:rPr>
              <a:t>IL VERBO</a:t>
            </a:r>
            <a:endParaRPr lang="en-US" sz="1100" dirty="0"/>
          </a:p>
        </p:txBody>
      </p:sp>
      <p:sp>
        <p:nvSpPr>
          <p:cNvPr id="7" name="Text 5"/>
          <p:cNvSpPr/>
          <p:nvPr/>
        </p:nvSpPr>
        <p:spPr>
          <a:xfrm>
            <a:off x="822960" y="2203704"/>
            <a:ext cx="3337560" cy="411480"/>
          </a:xfrm>
          <a:prstGeom prst="rect">
            <a:avLst/>
          </a:prstGeom>
          <a:noFill/>
          <a:ln/>
        </p:spPr>
        <p:txBody>
          <a:bodyPr wrap="square" rtlCol="0" anchor="ctr"/>
          <a:lstStyle/>
          <a:p>
            <a:pPr indent="0" marL="0">
              <a:buNone/>
            </a:pPr>
            <a:r>
              <a:rPr lang="en-US" sz="1600" dirty="0">
                <a:solidFill>
                  <a:schemeClr val="tx1"/>
                </a:solidFill>
                <a:latin typeface="+mn-lt" pitchFamily="34" charset="0"/>
                <a:ea typeface="+mn-lt" pitchFamily="34" charset="-122"/>
                <a:cs typeface="+mn-lt" pitchFamily="34" charset="-120"/>
              </a:rPr>
              <a:t>«Io so che ho due mani»</a:t>
            </a:r>
            <a:endParaRPr lang="en-US" sz="1600" dirty="0"/>
          </a:p>
        </p:txBody>
      </p:sp>
      <p:sp>
        <p:nvSpPr>
          <p:cNvPr id="8" name="Shape 6"/>
          <p:cNvSpPr/>
          <p:nvPr/>
        </p:nvSpPr>
        <p:spPr>
          <a:xfrm>
            <a:off x="822960" y="2743200"/>
            <a:ext cx="3337560" cy="0"/>
          </a:xfrm>
          <a:prstGeom prst="line">
            <a:avLst/>
          </a:prstGeom>
          <a:noFill/>
          <a:ln w="12700">
            <a:solidFill>
              <a:srgbClr val="E3DDCF"/>
            </a:solidFill>
            <a:prstDash val="solid"/>
          </a:ln>
        </p:spPr>
      </p:sp>
      <p:sp>
        <p:nvSpPr>
          <p:cNvPr id="9" name="Text 7"/>
          <p:cNvSpPr/>
          <p:nvPr/>
        </p:nvSpPr>
        <p:spPr>
          <a:xfrm>
            <a:off x="822960" y="2816352"/>
            <a:ext cx="3337560" cy="256032"/>
          </a:xfrm>
          <a:prstGeom prst="rect">
            <a:avLst/>
          </a:prstGeom>
          <a:noFill/>
          <a:ln/>
        </p:spPr>
        <p:txBody>
          <a:bodyPr wrap="square" rtlCol="0" anchor="ctr"/>
          <a:lstStyle/>
          <a:p>
            <a:pPr indent="0" marL="0">
              <a:buNone/>
            </a:pPr>
            <a:r>
              <a:rPr lang="en-US" sz="1100" b="1" spc="200" kern="0" dirty="0">
                <a:solidFill>
                  <a:schemeClr val="tx2"/>
                </a:solidFill>
                <a:latin typeface="+mn-lt" pitchFamily="34" charset="0"/>
                <a:ea typeface="+mn-lt" pitchFamily="34" charset="-122"/>
                <a:cs typeface="+mn-lt" pitchFamily="34" charset="-120"/>
              </a:rPr>
              <a:t>LA PROVA</a:t>
            </a:r>
            <a:endParaRPr lang="en-US" sz="1100" dirty="0"/>
          </a:p>
        </p:txBody>
      </p:sp>
      <p:sp>
        <p:nvSpPr>
          <p:cNvPr id="10" name="Text 8"/>
          <p:cNvSpPr/>
          <p:nvPr/>
        </p:nvSpPr>
        <p:spPr>
          <a:xfrm>
            <a:off x="822960" y="3072384"/>
            <a:ext cx="3337560" cy="411480"/>
          </a:xfrm>
          <a:prstGeom prst="rect">
            <a:avLst/>
          </a:prstGeom>
          <a:noFill/>
          <a:ln/>
        </p:spPr>
        <p:txBody>
          <a:bodyPr wrap="square" rtlCol="0" anchor="ctr"/>
          <a:lstStyle/>
          <a:p>
            <a:pPr indent="0" marL="0">
              <a:buNone/>
            </a:pPr>
            <a:r>
              <a:rPr lang="en-US" sz="1600" dirty="0">
                <a:solidFill>
                  <a:schemeClr val="tx1"/>
                </a:solidFill>
                <a:latin typeface="+mn-lt" pitchFamily="34" charset="0"/>
                <a:ea typeface="+mn-lt" pitchFamily="34" charset="-122"/>
                <a:cs typeface="+mn-lt" pitchFamily="34" charset="-120"/>
              </a:rPr>
              <a:t>Mostra la mano</a:t>
            </a:r>
            <a:endParaRPr lang="en-US" sz="1600" dirty="0"/>
          </a:p>
        </p:txBody>
      </p:sp>
      <p:sp>
        <p:nvSpPr>
          <p:cNvPr id="11" name="Shape 9"/>
          <p:cNvSpPr/>
          <p:nvPr/>
        </p:nvSpPr>
        <p:spPr>
          <a:xfrm>
            <a:off x="4709160" y="1051560"/>
            <a:ext cx="3886200" cy="2697480"/>
          </a:xfrm>
          <a:prstGeom prst="roundRect">
            <a:avLst>
              <a:gd name="adj" fmla="val 3051"/>
            </a:avLst>
          </a:prstGeom>
          <a:solidFill>
            <a:srgbClr val="E2F0EA"/>
          </a:solidFill>
          <a:ln/>
        </p:spPr>
      </p:sp>
      <p:sp>
        <p:nvSpPr>
          <p:cNvPr id="12" name="Text 10"/>
          <p:cNvSpPr/>
          <p:nvPr/>
        </p:nvSpPr>
        <p:spPr>
          <a:xfrm>
            <a:off x="4983480" y="1280160"/>
            <a:ext cx="3337560" cy="457200"/>
          </a:xfrm>
          <a:prstGeom prst="rect">
            <a:avLst/>
          </a:prstGeom>
          <a:noFill/>
          <a:ln/>
        </p:spPr>
        <p:txBody>
          <a:bodyPr wrap="square" rtlCol="0" anchor="ctr"/>
          <a:lstStyle/>
          <a:p>
            <a:pPr indent="0" marL="0">
              <a:buNone/>
            </a:pPr>
            <a:r>
              <a:rPr lang="en-US" sz="2200" b="1" dirty="0">
                <a:solidFill>
                  <a:schemeClr val="accent1"/>
                </a:solidFill>
                <a:latin typeface="+mj-lt" pitchFamily="34" charset="0"/>
                <a:ea typeface="+mj-lt" pitchFamily="34" charset="-122"/>
                <a:cs typeface="+mj-lt" pitchFamily="34" charset="-120"/>
              </a:rPr>
              <a:t>Wittgenstein</a:t>
            </a:r>
            <a:endParaRPr lang="en-US" sz="2200" dirty="0"/>
          </a:p>
        </p:txBody>
      </p:sp>
      <p:sp>
        <p:nvSpPr>
          <p:cNvPr id="13" name="Shape 11"/>
          <p:cNvSpPr/>
          <p:nvPr/>
        </p:nvSpPr>
        <p:spPr>
          <a:xfrm>
            <a:off x="4983480" y="1874520"/>
            <a:ext cx="3337560" cy="0"/>
          </a:xfrm>
          <a:prstGeom prst="line">
            <a:avLst/>
          </a:prstGeom>
          <a:noFill/>
          <a:ln w="12700">
            <a:solidFill>
              <a:srgbClr val="E3DDCF"/>
            </a:solidFill>
            <a:prstDash val="solid"/>
          </a:ln>
        </p:spPr>
      </p:sp>
      <p:sp>
        <p:nvSpPr>
          <p:cNvPr id="14" name="Text 12"/>
          <p:cNvSpPr/>
          <p:nvPr/>
        </p:nvSpPr>
        <p:spPr>
          <a:xfrm>
            <a:off x="4983480" y="1947672"/>
            <a:ext cx="3337560" cy="256032"/>
          </a:xfrm>
          <a:prstGeom prst="rect">
            <a:avLst/>
          </a:prstGeom>
          <a:noFill/>
          <a:ln/>
        </p:spPr>
        <p:txBody>
          <a:bodyPr wrap="square" rtlCol="0" anchor="ctr"/>
          <a:lstStyle/>
          <a:p>
            <a:pPr indent="0" marL="0">
              <a:buNone/>
            </a:pPr>
            <a:r>
              <a:rPr lang="en-US" sz="1100" b="1" spc="200" kern="0" dirty="0">
                <a:solidFill>
                  <a:schemeClr val="tx2"/>
                </a:solidFill>
                <a:latin typeface="+mn-lt" pitchFamily="34" charset="0"/>
                <a:ea typeface="+mn-lt" pitchFamily="34" charset="-122"/>
                <a:cs typeface="+mn-lt" pitchFamily="34" charset="-120"/>
              </a:rPr>
              <a:t>IL VERBO</a:t>
            </a:r>
            <a:endParaRPr lang="en-US" sz="1100" dirty="0"/>
          </a:p>
        </p:txBody>
      </p:sp>
      <p:sp>
        <p:nvSpPr>
          <p:cNvPr id="15" name="Text 13"/>
          <p:cNvSpPr/>
          <p:nvPr/>
        </p:nvSpPr>
        <p:spPr>
          <a:xfrm>
            <a:off x="4983480" y="2203704"/>
            <a:ext cx="3337560" cy="411480"/>
          </a:xfrm>
          <a:prstGeom prst="rect">
            <a:avLst/>
          </a:prstGeom>
          <a:noFill/>
          <a:ln/>
        </p:spPr>
        <p:txBody>
          <a:bodyPr wrap="square" rtlCol="0" anchor="ctr"/>
          <a:lstStyle/>
          <a:p>
            <a:pPr indent="0" marL="0">
              <a:buNone/>
            </a:pPr>
            <a:r>
              <a:rPr lang="en-US" sz="1600" dirty="0">
                <a:solidFill>
                  <a:schemeClr val="tx1"/>
                </a:solidFill>
                <a:latin typeface="+mn-lt" pitchFamily="34" charset="0"/>
                <a:ea typeface="+mn-lt" pitchFamily="34" charset="-122"/>
                <a:cs typeface="+mn-lt" pitchFamily="34" charset="-120"/>
              </a:rPr>
              <a:t>Chiede il dubbio accanto</a:t>
            </a:r>
            <a:endParaRPr lang="en-US" sz="1600" dirty="0"/>
          </a:p>
        </p:txBody>
      </p:sp>
      <p:sp>
        <p:nvSpPr>
          <p:cNvPr id="16" name="Shape 14"/>
          <p:cNvSpPr/>
          <p:nvPr/>
        </p:nvSpPr>
        <p:spPr>
          <a:xfrm>
            <a:off x="4983480" y="2743200"/>
            <a:ext cx="3337560" cy="0"/>
          </a:xfrm>
          <a:prstGeom prst="line">
            <a:avLst/>
          </a:prstGeom>
          <a:noFill/>
          <a:ln w="12700">
            <a:solidFill>
              <a:srgbClr val="E3DDCF"/>
            </a:solidFill>
            <a:prstDash val="solid"/>
          </a:ln>
        </p:spPr>
      </p:sp>
      <p:sp>
        <p:nvSpPr>
          <p:cNvPr id="17" name="Text 15"/>
          <p:cNvSpPr/>
          <p:nvPr/>
        </p:nvSpPr>
        <p:spPr>
          <a:xfrm>
            <a:off x="4983480" y="2816352"/>
            <a:ext cx="3337560" cy="256032"/>
          </a:xfrm>
          <a:prstGeom prst="rect">
            <a:avLst/>
          </a:prstGeom>
          <a:noFill/>
          <a:ln/>
        </p:spPr>
        <p:txBody>
          <a:bodyPr wrap="square" rtlCol="0" anchor="ctr"/>
          <a:lstStyle/>
          <a:p>
            <a:pPr indent="0" marL="0">
              <a:buNone/>
            </a:pPr>
            <a:r>
              <a:rPr lang="en-US" sz="1100" b="1" spc="200" kern="0" dirty="0">
                <a:solidFill>
                  <a:schemeClr val="tx2"/>
                </a:solidFill>
                <a:latin typeface="+mn-lt" pitchFamily="34" charset="0"/>
                <a:ea typeface="+mn-lt" pitchFamily="34" charset="-122"/>
                <a:cs typeface="+mn-lt" pitchFamily="34" charset="-120"/>
              </a:rPr>
              <a:t>LA PROVA</a:t>
            </a:r>
            <a:endParaRPr lang="en-US" sz="1100" dirty="0"/>
          </a:p>
        </p:txBody>
      </p:sp>
      <p:sp>
        <p:nvSpPr>
          <p:cNvPr id="18" name="Text 16"/>
          <p:cNvSpPr/>
          <p:nvPr/>
        </p:nvSpPr>
        <p:spPr>
          <a:xfrm>
            <a:off x="4983480" y="3072384"/>
            <a:ext cx="3337560" cy="411480"/>
          </a:xfrm>
          <a:prstGeom prst="rect">
            <a:avLst/>
          </a:prstGeom>
          <a:noFill/>
          <a:ln/>
        </p:spPr>
        <p:txBody>
          <a:bodyPr wrap="square" rtlCol="0" anchor="ctr"/>
          <a:lstStyle/>
          <a:p>
            <a:pPr indent="0" marL="0">
              <a:buNone/>
            </a:pPr>
            <a:r>
              <a:rPr lang="en-US" sz="1600" dirty="0">
                <a:solidFill>
                  <a:schemeClr val="tx1"/>
                </a:solidFill>
                <a:latin typeface="+mn-lt" pitchFamily="34" charset="0"/>
                <a:ea typeface="+mn-lt" pitchFamily="34" charset="-122"/>
                <a:cs typeface="+mn-lt" pitchFamily="34" charset="-120"/>
              </a:rPr>
              <a:t>Non rinforza il cardine</a:t>
            </a:r>
            <a:endParaRPr lang="en-US" sz="1600" dirty="0"/>
          </a:p>
        </p:txBody>
      </p:sp>
      <p:sp>
        <p:nvSpPr>
          <p:cNvPr id="19" name="Text 17"/>
          <p:cNvSpPr/>
          <p:nvPr/>
        </p:nvSpPr>
        <p:spPr>
          <a:xfrm>
            <a:off x="548640" y="3977640"/>
            <a:ext cx="8046720" cy="502920"/>
          </a:xfrm>
          <a:prstGeom prst="rect">
            <a:avLst/>
          </a:prstGeom>
          <a:noFill/>
          <a:ln/>
        </p:spPr>
        <p:txBody>
          <a:bodyPr wrap="square" rtlCol="0" anchor="ctr"/>
          <a:lstStyle/>
          <a:p>
            <a:pPr indent="0" marL="0">
              <a:buNone/>
            </a:pPr>
            <a:r>
              <a:rPr lang="en-US" sz="1650" b="1" dirty="0">
                <a:solidFill>
                  <a:schemeClr val="tx1"/>
                </a:solidFill>
                <a:latin typeface="+mn-lt" pitchFamily="34" charset="0"/>
                <a:ea typeface="+mn-lt" pitchFamily="34" charset="-122"/>
                <a:cs typeface="+mn-lt" pitchFamily="34" charset="-120"/>
              </a:rPr>
              <a:t>Wittgenstein discute il verbo con cui Moore annuncia quei fatti.</a:t>
            </a:r>
            <a:endParaRPr lang="en-US" sz="1650" dirty="0"/>
          </a:p>
        </p:txBody>
      </p:sp>
      <p:sp>
        <p:nvSpPr>
          <p:cNvPr id="25" name="Slide Number Placeholder 0"/>
          <p:cNvSpPr>
            <a:spLocks noGrp="1"/>
          </p:cNvSpPr>
          <p:nvPr>
            <p:ph type="sldNum" sz="quarter" idx="4294967295"/>
          </p:nvPr>
        </p:nvSpPr>
        <p:spPr>
          <a:xfrm>
            <a:off x="8092440" y="4754880"/>
            <a:ext cx="548640" cy="274320"/>
          </a:xfrm>
          <a:prstGeom prst="rect">
            <a:avLst/>
          </a:prstGeom>
          <a:extLst>
            <a:ext uri="{C572A759-6A51-4108-AA02-DFA0A04FC94B}">
              <ma14:wrappingTextBoxFlag xmlns:ma14="http://schemas.microsoft.com/office/mac/drawingml/2011/main" val="0"/>
            </a:ext>
          </a:extLst>
        </p:spPr>
        <p:txBody>
          <a:bodyPr/>
          <a:lstStyle>
            <a:lvl1pPr>
              <a:defRPr sz="1100">
                <a:solidFill>
                  <a:schemeClr val="tx2"/>
                </a:solidFill>
              </a:defRPr>
            </a:lvl1pPr>
          </a:lstStyle>
          <a:p>
            <a:pPr algn="r"/>
            <a:fld id="{F7021451-1387-4CA6-816F-3879F97B5CBC}" type="slidenum">
              <a:rPr b="0" lang="en-US"/>
              <a:t>8</a:t>
            </a:fld>
            <a:endParaRPr lang="en-US"/>
          </a:p>
        </p:txBody>
      </p:sp>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name="Slide 9">
    <p:spTree>
      <p:nvGrpSpPr>
        <p:cNvPr id="1" name=""/>
        <p:cNvGrpSpPr/>
        <p:nvPr/>
      </p:nvGrpSpPr>
      <p:grpSpPr>
        <a:xfrm>
          <a:off x="0" y="0"/>
          <a:ext cx="0" cy="0"/>
          <a:chOff x="0" y="0"/>
          <a:chExt cx="0" cy="0"/>
        </a:xfrm>
      </p:grpSpPr>
      <p:sp>
        <p:nvSpPr>
          <p:cNvPr id="2" name="Text 0"/>
          <p:cNvSpPr/>
          <p:nvPr/>
        </p:nvSpPr>
        <p:spPr>
          <a:xfrm>
            <a:off x="548640" y="457200"/>
            <a:ext cx="8046720" cy="292608"/>
          </a:xfrm>
          <a:prstGeom prst="rect">
            <a:avLst/>
          </a:prstGeom>
          <a:noFill/>
          <a:ln/>
        </p:spPr>
        <p:txBody>
          <a:bodyPr wrap="square" rtlCol="0" anchor="ctr"/>
          <a:lstStyle/>
          <a:p>
            <a:pPr indent="0" marL="0">
              <a:buNone/>
            </a:pPr>
            <a:r>
              <a:rPr lang="en-US" sz="1300" b="1" spc="300" kern="0" dirty="0">
                <a:solidFill>
                  <a:schemeClr val="accent6"/>
                </a:solidFill>
                <a:latin typeface="+mj-lt" pitchFamily="34" charset="0"/>
                <a:ea typeface="+mj-lt" pitchFamily="34" charset="-122"/>
                <a:cs typeface="+mj-lt" pitchFamily="34" charset="-120"/>
              </a:rPr>
              <a:t>E ADESSO, IL RIPASSO</a:t>
            </a:r>
            <a:endParaRPr lang="en-US" sz="1300" dirty="0"/>
          </a:p>
        </p:txBody>
      </p:sp>
      <p:sp>
        <p:nvSpPr>
          <p:cNvPr id="3" name="Text 1"/>
          <p:cNvSpPr/>
          <p:nvPr/>
        </p:nvSpPr>
        <p:spPr>
          <a:xfrm>
            <a:off x="548640" y="960120"/>
            <a:ext cx="7863840" cy="914400"/>
          </a:xfrm>
          <a:prstGeom prst="rect">
            <a:avLst/>
          </a:prstGeom>
          <a:noFill/>
          <a:ln/>
        </p:spPr>
        <p:txBody>
          <a:bodyPr wrap="square" rtlCol="0" anchor="t"/>
          <a:lstStyle/>
          <a:p>
            <a:pPr indent="0" marL="0">
              <a:buNone/>
            </a:pPr>
            <a:r>
              <a:rPr lang="en-US" sz="3000" b="1" dirty="0">
                <a:solidFill>
                  <a:schemeClr val="tx1"/>
                </a:solidFill>
                <a:latin typeface="+mj-lt" pitchFamily="34" charset="0"/>
                <a:ea typeface="+mj-lt" pitchFamily="34" charset="-122"/>
                <a:cs typeface="+mj-lt" pitchFamily="34" charset="-120"/>
              </a:rPr>
              <a:t>Perché Wittgenstein contesta il «io so» di Moore?</a:t>
            </a:r>
            <a:endParaRPr lang="en-US" sz="3000" dirty="0"/>
          </a:p>
        </p:txBody>
      </p:sp>
      <p:sp>
        <p:nvSpPr>
          <p:cNvPr id="4" name="Text 2"/>
          <p:cNvSpPr/>
          <p:nvPr/>
        </p:nvSpPr>
        <p:spPr>
          <a:xfrm>
            <a:off x="548640" y="2148840"/>
            <a:ext cx="6583680" cy="594360"/>
          </a:xfrm>
          <a:prstGeom prst="roundRect">
            <a:avLst>
              <a:gd name="adj" fmla="val 9231"/>
            </a:avLst>
          </a:prstGeom>
          <a:solidFill>
            <a:srgbClr val="F7EEDD"/>
          </a:solidFill>
          <a:ln/>
        </p:spPr>
        <p:txBody>
          <a:bodyPr wrap="square" rtlCol="0" anchor="ctr"/>
          <a:lstStyle/>
          <a:p>
            <a:pPr indent="0" marL="0">
              <a:buNone/>
            </a:pPr>
            <a:r>
              <a:rPr lang="en-US" sz="1800" b="1" dirty="0">
                <a:solidFill>
                  <a:schemeClr val="accent6"/>
                </a:solidFill>
                <a:latin typeface="+mj-lt" pitchFamily="34" charset="0"/>
                <a:ea typeface="+mj-lt" pitchFamily="34" charset="-122"/>
                <a:cs typeface="+mj-lt" pitchFamily="34" charset="-120"/>
              </a:rPr>
              <a:t>A</a:t>
            </a:r>
            <a:pPr indent="0" marL="0">
              <a:buNone/>
            </a:pPr>
            <a:r>
              <a:rPr lang="en-US" sz="1600" dirty="0">
                <a:solidFill>
                  <a:schemeClr val="tx1"/>
                </a:solidFill>
                <a:latin typeface="+mn-lt" pitchFamily="34" charset="0"/>
                <a:ea typeface="+mn-lt" pitchFamily="34" charset="-122"/>
                <a:cs typeface="+mn-lt" pitchFamily="34" charset="-120"/>
              </a:rPr>
              <a:t>   Perché Moore non portava nessuna prova</a:t>
            </a:r>
            <a:endParaRPr lang="en-US" sz="1800" dirty="0"/>
          </a:p>
        </p:txBody>
      </p:sp>
      <p:sp>
        <p:nvSpPr>
          <p:cNvPr id="5" name="Text 3"/>
          <p:cNvSpPr/>
          <p:nvPr/>
        </p:nvSpPr>
        <p:spPr>
          <a:xfrm>
            <a:off x="548640" y="2926080"/>
            <a:ext cx="6583680" cy="594360"/>
          </a:xfrm>
          <a:prstGeom prst="roundRect">
            <a:avLst>
              <a:gd name="adj" fmla="val 9231"/>
            </a:avLst>
          </a:prstGeom>
          <a:solidFill>
            <a:srgbClr val="F7EEDD"/>
          </a:solidFill>
          <a:ln/>
        </p:spPr>
        <p:txBody>
          <a:bodyPr wrap="square" rtlCol="0" anchor="ctr"/>
          <a:lstStyle/>
          <a:p>
            <a:pPr indent="0" marL="0">
              <a:buNone/>
            </a:pPr>
            <a:r>
              <a:rPr lang="en-US" sz="1800" b="1" dirty="0">
                <a:solidFill>
                  <a:schemeClr val="accent6"/>
                </a:solidFill>
                <a:latin typeface="+mj-lt" pitchFamily="34" charset="0"/>
                <a:ea typeface="+mj-lt" pitchFamily="34" charset="-122"/>
                <a:cs typeface="+mj-lt" pitchFamily="34" charset="-120"/>
              </a:rPr>
              <a:t>B</a:t>
            </a:r>
            <a:pPr indent="0" marL="0">
              <a:buNone/>
            </a:pPr>
            <a:r>
              <a:rPr lang="en-US" sz="1600" dirty="0">
                <a:solidFill>
                  <a:schemeClr val="tx1"/>
                </a:solidFill>
                <a:latin typeface="+mn-lt" pitchFamily="34" charset="0"/>
                <a:ea typeface="+mn-lt" pitchFamily="34" charset="-122"/>
                <a:cs typeface="+mn-lt" pitchFamily="34" charset="-120"/>
              </a:rPr>
              <a:t>   Perché il verbo sapere regge solo dove ha senso anche dubitare</a:t>
            </a:r>
            <a:endParaRPr lang="en-US" sz="1800" dirty="0"/>
          </a:p>
        </p:txBody>
      </p:sp>
      <p:sp>
        <p:nvSpPr>
          <p:cNvPr id="6" name="Text 4"/>
          <p:cNvSpPr/>
          <p:nvPr/>
        </p:nvSpPr>
        <p:spPr>
          <a:xfrm>
            <a:off x="548640" y="3703320"/>
            <a:ext cx="6583680" cy="594360"/>
          </a:xfrm>
          <a:prstGeom prst="roundRect">
            <a:avLst>
              <a:gd name="adj" fmla="val 9231"/>
            </a:avLst>
          </a:prstGeom>
          <a:solidFill>
            <a:srgbClr val="F7EEDD"/>
          </a:solidFill>
          <a:ln/>
        </p:spPr>
        <p:txBody>
          <a:bodyPr wrap="square" rtlCol="0" anchor="ctr"/>
          <a:lstStyle/>
          <a:p>
            <a:pPr indent="0" marL="0">
              <a:buNone/>
            </a:pPr>
            <a:r>
              <a:rPr lang="en-US" sz="1800" b="1" dirty="0">
                <a:solidFill>
                  <a:schemeClr val="accent6"/>
                </a:solidFill>
                <a:latin typeface="+mj-lt" pitchFamily="34" charset="0"/>
                <a:ea typeface="+mj-lt" pitchFamily="34" charset="-122"/>
                <a:cs typeface="+mj-lt" pitchFamily="34" charset="-120"/>
              </a:rPr>
              <a:t>C</a:t>
            </a:r>
            <a:pPr indent="0" marL="0">
              <a:buNone/>
            </a:pPr>
            <a:r>
              <a:rPr lang="en-US" sz="1600" dirty="0">
                <a:solidFill>
                  <a:schemeClr val="tx1"/>
                </a:solidFill>
                <a:latin typeface="+mn-lt" pitchFamily="34" charset="0"/>
                <a:ea typeface="+mn-lt" pitchFamily="34" charset="-122"/>
                <a:cs typeface="+mn-lt" pitchFamily="34" charset="-120"/>
              </a:rPr>
              <a:t>   Perché Moore usava un linguaggio troppo tecnico</a:t>
            </a:r>
            <a:endParaRPr lang="en-US" sz="1800" dirty="0"/>
          </a:p>
        </p:txBody>
      </p:sp>
      <p:sp>
        <p:nvSpPr>
          <p:cNvPr id="25" name="Slide Number Placeholder 0"/>
          <p:cNvSpPr>
            <a:spLocks noGrp="1"/>
          </p:cNvSpPr>
          <p:nvPr>
            <p:ph type="sldNum" sz="quarter" idx="4294967295"/>
          </p:nvPr>
        </p:nvSpPr>
        <p:spPr>
          <a:xfrm>
            <a:off x="8092440" y="4754880"/>
            <a:ext cx="548640" cy="274320"/>
          </a:xfrm>
          <a:prstGeom prst="rect">
            <a:avLst/>
          </a:prstGeom>
          <a:extLst>
            <a:ext uri="{C572A759-6A51-4108-AA02-DFA0A04FC94B}">
              <ma14:wrappingTextBoxFlag xmlns:ma14="http://schemas.microsoft.com/office/mac/drawingml/2011/main" val="0"/>
            </a:ext>
          </a:extLst>
        </p:spPr>
        <p:txBody>
          <a:bodyPr/>
          <a:lstStyle>
            <a:lvl1pPr>
              <a:defRPr sz="1100">
                <a:solidFill>
                  <a:schemeClr val="tx2"/>
                </a:solidFill>
              </a:defRPr>
            </a:lvl1pPr>
          </a:lstStyle>
          <a:p>
            <a:pPr algn="r"/>
            <a:fld id="{F7021451-1387-4CA6-816F-3879F97B5CBC}" type="slidenum">
              <a:rPr b="0" lang="en-US"/>
              <a:t>9</a:t>
            </a:fld>
            <a:endParaRPr lang="en-US"/>
          </a:p>
        </p:txBody>
      </p:sp>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name="Slide 10">
    <p:spTree>
      <p:nvGrpSpPr>
        <p:cNvPr id="1" name=""/>
        <p:cNvGrpSpPr/>
        <p:nvPr/>
      </p:nvGrpSpPr>
      <p:grpSpPr>
        <a:xfrm>
          <a:off x="0" y="0"/>
          <a:ext cx="0" cy="0"/>
          <a:chOff x="0" y="0"/>
          <a:chExt cx="0" cy="0"/>
        </a:xfrm>
      </p:grpSpPr>
      <p:sp>
        <p:nvSpPr>
          <p:cNvPr id="2" name="Text 0"/>
          <p:cNvSpPr/>
          <p:nvPr/>
        </p:nvSpPr>
        <p:spPr>
          <a:xfrm>
            <a:off x="548640" y="457200"/>
            <a:ext cx="8046720" cy="292608"/>
          </a:xfrm>
          <a:prstGeom prst="rect">
            <a:avLst/>
          </a:prstGeom>
          <a:noFill/>
          <a:ln/>
        </p:spPr>
        <p:txBody>
          <a:bodyPr wrap="square" rtlCol="0" anchor="ctr"/>
          <a:lstStyle/>
          <a:p>
            <a:pPr indent="0" marL="0">
              <a:buNone/>
            </a:pPr>
            <a:r>
              <a:rPr lang="en-US" sz="1300" b="1" spc="300" kern="0" dirty="0">
                <a:solidFill>
                  <a:srgbClr val="D7E4DF"/>
                </a:solidFill>
                <a:latin typeface="+mj-lt" pitchFamily="34" charset="0"/>
                <a:ea typeface="+mj-lt" pitchFamily="34" charset="-122"/>
                <a:cs typeface="+mj-lt" pitchFamily="34" charset="-120"/>
              </a:rPr>
              <a:t>CONTINUA SUL SITO</a:t>
            </a:r>
            <a:endParaRPr lang="en-US" sz="1300" dirty="0"/>
          </a:p>
        </p:txBody>
      </p:sp>
      <p:sp>
        <p:nvSpPr>
          <p:cNvPr id="3" name="Text 1"/>
          <p:cNvSpPr/>
          <p:nvPr/>
        </p:nvSpPr>
        <p:spPr>
          <a:xfrm>
            <a:off x="548640" y="1463040"/>
            <a:ext cx="8046720" cy="1554480"/>
          </a:xfrm>
          <a:prstGeom prst="rect">
            <a:avLst/>
          </a:prstGeom>
          <a:noFill/>
          <a:ln/>
        </p:spPr>
        <p:txBody>
          <a:bodyPr wrap="square" rtlCol="0" anchor="b"/>
          <a:lstStyle/>
          <a:p>
            <a:pPr indent="0" marL="0">
              <a:lnSpc>
                <a:spcPct val="108000"/>
              </a:lnSpc>
              <a:buNone/>
            </a:pPr>
            <a:r>
              <a:rPr lang="en-US" sz="4000" b="1" dirty="0">
                <a:solidFill>
                  <a:schemeClr val="bg1"/>
                </a:solidFill>
                <a:latin typeface="+mj-lt" pitchFamily="34" charset="0"/>
                <a:ea typeface="+mj-lt" pitchFamily="34" charset="-122"/>
                <a:cs typeface="+mj-lt" pitchFamily="34" charset="-120"/>
              </a:rPr>
              <a:t>Chiaro in 30 secondi.</a:t>
            </a:r>
            <a:endParaRPr lang="en-US" sz="4000" dirty="0"/>
          </a:p>
          <a:p>
            <a:pPr indent="0" marL="0">
              <a:lnSpc>
                <a:spcPct val="108000"/>
              </a:lnSpc>
              <a:buNone/>
            </a:pPr>
            <a:r>
              <a:rPr lang="en-US" sz="4000" b="1" dirty="0">
                <a:solidFill>
                  <a:schemeClr val="bg1"/>
                </a:solidFill>
                <a:latin typeface="+mj-lt" pitchFamily="34" charset="0"/>
                <a:ea typeface="+mj-lt" pitchFamily="34" charset="-122"/>
                <a:cs typeface="+mj-lt" pitchFamily="34" charset="-120"/>
              </a:rPr>
              <a:t>Tuo in 10 minuti.</a:t>
            </a:r>
            <a:endParaRPr lang="en-US" sz="4000" dirty="0"/>
          </a:p>
        </p:txBody>
      </p:sp>
      <p:sp>
        <p:nvSpPr>
          <p:cNvPr id="4" name="Text 2"/>
          <p:cNvSpPr/>
          <p:nvPr/>
        </p:nvSpPr>
        <p:spPr>
          <a:xfrm>
            <a:off x="548640" y="3200400"/>
            <a:ext cx="8046720" cy="548640"/>
          </a:xfrm>
          <a:prstGeom prst="rect">
            <a:avLst/>
          </a:prstGeom>
          <a:noFill/>
          <a:ln/>
        </p:spPr>
        <p:txBody>
          <a:bodyPr wrap="square" rtlCol="0" anchor="ctr"/>
          <a:lstStyle/>
          <a:p>
            <a:pPr indent="0" marL="0">
              <a:buNone/>
            </a:pPr>
            <a:r>
              <a:rPr lang="en-US" sz="1700" dirty="0">
                <a:solidFill>
                  <a:srgbClr val="D7E4DF"/>
                </a:solidFill>
                <a:latin typeface="+mn-lt" pitchFamily="34" charset="0"/>
                <a:ea typeface="+mn-lt" pitchFamily="34" charset="-122"/>
                <a:cs typeface="+mn-lt" pitchFamily="34" charset="-120"/>
              </a:rPr>
              <a:t>Il Recap completo, con mappa, quiz e flashcard </a:t>
            </a:r>
            <a:pPr indent="0" marL="0">
              <a:buNone/>
            </a:pPr>
            <a:r>
              <a:rPr lang="en-US" sz="1700" b="1" dirty="0">
                <a:solidFill>
                  <a:schemeClr val="bg1"/>
                </a:solidFill>
                <a:latin typeface="+mn-lt" pitchFamily="34" charset="0"/>
                <a:ea typeface="+mn-lt" pitchFamily="34" charset="-122"/>
                <a:cs typeface="+mn-lt" pitchFamily="34" charset="-120"/>
              </a:rPr>
              <a:t>recaplica.com/it/storia/della-certezza-wittgenstein/</a:t>
            </a:r>
            <a:endParaRPr lang="en-US" sz="1700" dirty="0"/>
          </a:p>
        </p:txBody>
      </p:sp>
      <p:sp>
        <p:nvSpPr>
          <p:cNvPr id="5" name="Text 3"/>
          <p:cNvSpPr/>
          <p:nvPr/>
        </p:nvSpPr>
        <p:spPr>
          <a:xfrm>
            <a:off x="548640" y="4251960"/>
            <a:ext cx="8046720" cy="685800"/>
          </a:xfrm>
          <a:prstGeom prst="rect">
            <a:avLst/>
          </a:prstGeom>
          <a:noFill/>
          <a:ln/>
        </p:spPr>
        <p:txBody>
          <a:bodyPr wrap="square" rtlCol="0" anchor="ctr"/>
          <a:lstStyle/>
          <a:p>
            <a:pPr indent="0" marL="0">
              <a:lnSpc>
                <a:spcPct val="125000"/>
              </a:lnSpc>
              <a:buNone/>
            </a:pPr>
            <a:r>
              <a:rPr lang="en-US" sz="1250" b="1" dirty="0">
                <a:solidFill>
                  <a:schemeClr val="tx1"/>
                </a:solidFill>
                <a:latin typeface="+mn-lt" pitchFamily="34" charset="0"/>
                <a:ea typeface="+mn-lt" pitchFamily="34" charset="-122"/>
                <a:cs typeface="+mn-lt" pitchFamily="34" charset="-120"/>
              </a:rPr>
              <a:t>Fonti: </a:t>
            </a:r>
            <a:pPr indent="0" marL="0">
              <a:lnSpc>
                <a:spcPct val="125000"/>
              </a:lnSpc>
              <a:buNone/>
            </a:pPr>
            <a:r>
              <a:rPr lang="en-US" sz="1250" dirty="0">
                <a:solidFill>
                  <a:schemeClr val="tx2"/>
                </a:solidFill>
                <a:latin typeface="+mn-lt" pitchFamily="34" charset="0"/>
                <a:ea typeface="+mn-lt" pitchFamily="34" charset="-122"/>
                <a:cs typeface="+mn-lt" pitchFamily="34" charset="-120"/>
              </a:rPr>
              <a:t>Stanford Encyclopedia of Philosophy · Internet Encyclopedia of Philosophy · Nordic Wittgenstein Review · Wittgenstein Archives, Bergen</a:t>
            </a:r>
            <a:endParaRPr lang="en-US" sz="1250" dirty="0"/>
          </a:p>
        </p:txBody>
      </p:sp>
    </p:spTree>
  </p:cSld>
  <p:clrMapOvr>
    <a:masterClrMapping/>
  </p:clrMapOvr>
</p:sld>
</file>

<file path=ppt/theme/theme1.xml><?xml version="1.0" encoding="utf-8"?>
<a:theme xmlns:a="http://schemas.openxmlformats.org/drawingml/2006/main" name="Recaplica">
  <a:themeElements>
    <a:clrScheme name="Recaplica">
      <a:dk1>
        <a:srgbClr val="161D27"/>
      </a:dk1>
      <a:lt1>
        <a:srgbClr val="FAF8F3"/>
      </a:lt1>
      <a:dk2>
        <a:srgbClr val="56616E"/>
      </a:dk2>
      <a:lt2>
        <a:srgbClr val="FFFFFF"/>
      </a:lt2>
      <a:accent1>
        <a:srgbClr val="0B6B5C"/>
      </a:accent1>
      <a:accent2>
        <a:srgbClr val="FFD435"/>
      </a:accent2>
      <a:accent3>
        <a:srgbClr val="2C4A9E"/>
      </a:accent3>
      <a:accent4>
        <a:srgbClr val="4F6414"/>
      </a:accent4>
      <a:accent5>
        <a:srgbClr val="A12B22"/>
      </a:accent5>
      <a:accent6>
        <a:srgbClr val="8A4B10"/>
      </a:accent6>
      <a:hlink>
        <a:srgbClr val="0B6B5C"/>
      </a:hlink>
      <a:folHlink>
        <a:srgbClr val="084F44"/>
      </a:folHlink>
    </a:clrScheme>
    <a:fontScheme name="Recaplica">
      <a:majorFont>
        <a:latin typeface="Bricolage Grotesque"/>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Atkinson Hyperlegible"/>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otalTime>0</TotalTime>
  <Words>0</Words>
  <Application>Microsoft Office PowerPoint</Application>
  <PresentationFormat>On-screen Show (16:9)</PresentationFormat>
  <Paragraphs>0</Paragraphs>
  <Slides>10</Slides>
  <Notes>10</Notes>
  <HiddenSlides>0</HiddenSlides>
  <MMClips>0</MMClips>
  <ScaleCrop>false</ScaleCrop>
  <HeadingPairs>
    <vt:vector size="6" baseType="variant">
      <vt:variant>
        <vt:lpstr>Fonts Used</vt:lpstr>
      </vt:variant>
      <vt:variant>
        <vt:i4>2</vt:i4>
      </vt:variant>
      <vt:variant>
        <vt:lpstr>Theme</vt:lpstr>
      </vt:variant>
      <vt:variant>
        <vt:i4>1</vt:i4>
      </vt:variant>
      <vt:variant>
        <vt:lpstr>Slide Titles</vt:lpstr>
      </vt:variant>
      <vt:variant>
        <vt:i4>10</vt:i4>
      </vt:variant>
    </vt:vector>
  </HeadingPairs>
  <TitlesOfParts>
    <vt:vector size="13" baseType="lpstr">
      <vt:lpstr>Arial</vt:lpstr>
      <vt:lpstr>Calibri</vt:lpstr>
      <vt:lpstr>Office Theme</vt:lpstr>
      <vt:lpstr>Slide 1</vt:lpstr>
      <vt:lpstr>Slide 2</vt:lpstr>
      <vt:lpstr>Slide 3</vt:lpstr>
      <vt:lpstr>Slide 4</vt:lpstr>
      <vt:lpstr>Slide 5</vt:lpstr>
      <vt:lpstr>Slide 6</vt:lpstr>
      <vt:lpstr>Slide 7</vt:lpstr>
      <vt:lpstr>Slide 8</vt:lpstr>
      <vt:lpstr>Slide 9</vt:lpstr>
      <vt:lpstr>Slide 10</vt:lpstr>
    </vt:vector>
  </TitlesOfParts>
  <Company>recaplica.com</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«Della certezza» di Wittgenstein e le proposizioni-cardine — Recap</dc:title>
  <dc:subject>PptxGenJS Presentation</dc:subject>
  <dc:creator>Recaplica</dc:creator>
  <cp:lastModifiedBy>Recaplica</cp:lastModifiedBy>
  <cp:revision>1</cp:revision>
  <dcterms:created xsi:type="dcterms:W3CDTF">2026-10-17T02:03:51Z</dcterms:created>
  <dcterms:modified xsi:type="dcterms:W3CDTF">2026-10-17T02:03:51Z</dcterms:modified>
</cp:coreProperties>
</file>