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notesMasterIdLst>
    <p:notesMasterId r:id="rId18"/>
  </p:notesMasterIdLst>
  <p:sldSz cx="9144000" cy="5143500"/>
  <p:notesSz cx="5143500" cy="9144000"/>
  <p:embeddedFontLst>
    <p:embeddedFont>
      <p:font typeface="Bricolage Grotesque"/>
      <p:regular r:id="rId23"/>
      <p:bold r:id="rId24"/>
    </p:embeddedFont>
    <p:embeddedFont>
      <p:font typeface="Atkinson Hyperlegible"/>
      <p:regular r:id="rId25"/>
      <p:bold r:id="rId26"/>
      <p:italic r:id="rId27"/>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notesMaster" Target="notesMasters/notesMaster1.xml"/><Relationship Id="rId19" Type="http://schemas.openxmlformats.org/officeDocument/2006/relationships/presProps" Target="presProps.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 Id="rId23" Type="http://schemas.openxmlformats.org/officeDocument/2006/relationships/font" Target="fonts/font1.fntdata"/><Relationship Id="rId24" Type="http://schemas.openxmlformats.org/officeDocument/2006/relationships/font" Target="fonts/font2.fntdata"/><Relationship Id="rId25" Type="http://schemas.openxmlformats.org/officeDocument/2006/relationships/font" Target="fonts/font3.fntdata"/><Relationship Id="rId26" Type="http://schemas.openxmlformats.org/officeDocument/2006/relationships/font" Target="fonts/font4.fntdata"/><Relationship Id="rId27"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Nato in Europa e negli Stati Uniti a cavallo tra Ottocento e Novecento, l'attivismo pedagogico costruisce la scuola sull'attività e sugli interessi del bambino. Si chiama anche scuola attiva o educazione nuova; negli Stati Uniti prese il nome di progressive education.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Dewey racconta che, mentre cercava banchi e sedie adatti ai bambini, un venditore gli disse di avere soltanto arredi fatti per ascoltare. Per lui quell'episodio riassumeva la scuola tradizionale, una scuola di passività in cui si assorbono contenuti già pronti.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Cecil Reddie fondò Abbotsholme nel 1889 nel Derbyshire: studio, gioco e sport si alternavano, e gli allievi praticavano l'autogoverno. Nel 1899 Edmond Demolins aprì in Normandia l'École des Roches e Adolphe Ferrière fondò a Ginevra il Bureau international des écoles nouvelles. Paul Geheeb fondò in Germania la Scuola dell'Odenwald. Nel 1921, a Calais, nacque la Lega internazionale per l'educazione nuova, e la sua carta mise la cooperazione al posto della competizione egoista. Treccani chiama scuole nuove queste esperienze pratiche, e attivismo il lavoro degli autori che costruirono anche una teoria.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Ferrière, psicologo e pedagogista nato a Ginevra, raccolse le esperienze delle scuole nuove sotto il nome di scuola attiva, un'espressione che prese da Pierre Bovet. Per lui il bambino è un essere attivo, che crescendo ripercorre le tappe dell'evoluzione umana.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Nella scuola tradizionale, scriveva Dewey nel 1899, il centro di gravità stava fuori dal bambino, nel maestro e nel libro di testo. Paragonò il cambiamento in corso alla rivoluzione di Copernico: il bambino diventa il sole, e gli strumenti della scuola gli ruotano intorno. L'insegnante, per i progressivi, diventava chi facilita il lavoro con discussioni e progetti di gruppo.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Dewey (1859-1952) è per Treccani il principale teorico dell'attivismo. Claparède mise al centro l'interesse e nel 1912 fondò a Ginevra, con Pierre Bovet, l'istituto intitolato a Rousseau. Decroly, come Claparède e Montessori, arrivò all'educazione dallo studio dei bambini con disabilità.</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Decroly gli interessi che contano nascono da quattro bisogni fondamentali: nutrirsi, ripararsi dalle intemperie, difendersi dai pericoli, lavorare insieme agli altri. Lo scritto di Kilpatrick The project method è del 1918. Helen Parkhurst sperimentò il piano Dalton a Dalton, in Massachusetts.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Dewey, pur antiautoritario, non intendeva abbandonare del tutto le materie tradizionali né la guida dell'insegnante. Nel 1938 scrisse che il pericolo più grande per la nuova educazione era crederla una strada facile, da improvvisare giorno per giorno. Negli Stati Uniti la Progressive Education Association chiuse nel 1955.</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scuola di Dewey aprì nel gennaio 1896 in una piccola casa del South Side di Chicago, con 16 alunni in tre stanze. Nel 1921 la Lega internazionale per l'educazione nuova scrisse la sua carta di principi. Negli Stati Uniti la Progressive Education Association, principale organizzazione del movimento, chiuse nel 1955.</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differenza la segnala Treccani nella voce sul metodo dei progetti. Seconda domanda per la classe: chi sperimentò il piano Dalton, e dove?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Sul sito ci sono il quiz, le flashcard e la mappa concettuale dell'attivismo pedagogico.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6.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STORIA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Attivismo pedagogico</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Principi e autori delle scuole nuove</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DA UN LIBRO DI DEWEY DEL 1899</a:t>
            </a:r>
            <a:endParaRPr lang="en-US" sz="1300" dirty="0"/>
          </a:p>
        </p:txBody>
      </p:sp>
      <p:sp>
        <p:nvSpPr>
          <p:cNvPr id="3" name="Shape 1"/>
          <p:cNvSpPr/>
          <p:nvPr/>
        </p:nvSpPr>
        <p:spPr>
          <a:xfrm>
            <a:off x="1391869" y="2106016"/>
            <a:ext cx="1782013"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Un banco di scuola serve per</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ascoltare o per lavorare?</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DAL 1889 ALLA METÀ DEL NOVECENTO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Le scuole nuove in Europa</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Il bambino al centro</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Strumenti per la classe</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Critiche e declino</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150" b="1" dirty="0">
                <a:solidFill>
                  <a:schemeClr val="tx1"/>
                </a:solidFill>
                <a:latin typeface="+mj-lt" pitchFamily="34" charset="0"/>
                <a:ea typeface="+mj-lt" pitchFamily="34" charset="-122"/>
                <a:cs typeface="+mj-lt" pitchFamily="34" charset="-120"/>
              </a:rPr>
              <a:t>Le scuole nuove in Europa</a:t>
            </a:r>
            <a:endParaRPr lang="en-US" sz="31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Collegi in Inghilterra, Francia e Germania</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DAL DERBYSHIRE A CALAIS</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521208"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1889</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Abbotsholme, Cecil Reddie</a:t>
            </a:r>
            <a:endParaRPr lang="en-US" sz="1400" dirty="0"/>
          </a:p>
        </p:txBody>
      </p:sp>
      <p:sp>
        <p:nvSpPr>
          <p:cNvPr id="6" name="Shape 4"/>
          <p:cNvSpPr/>
          <p:nvPr/>
        </p:nvSpPr>
        <p:spPr>
          <a:xfrm>
            <a:off x="3666744"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2688336"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1899</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École des Roches e Bureau di Ferrière</a:t>
            </a:r>
            <a:endParaRPr lang="en-US" sz="1400" dirty="0"/>
          </a:p>
        </p:txBody>
      </p:sp>
      <p:sp>
        <p:nvSpPr>
          <p:cNvPr id="8" name="Shape 6"/>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1921</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Carta della Lega, cooperazione</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GINEVRA</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Adolphe Ferrière</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1879-1960</a:t>
            </a:r>
            <a:endParaRPr lang="en-US" sz="1700" dirty="0"/>
          </a:p>
        </p:txBody>
      </p:sp>
      <p:sp>
        <p:nvSpPr>
          <p:cNvPr id="5" name="Text 3"/>
          <p:cNvSpPr/>
          <p:nvPr/>
        </p:nvSpPr>
        <p:spPr>
          <a:xfrm>
            <a:off x="3886200" y="8343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1899</a:t>
            </a:r>
            <a:endParaRPr lang="en-US" sz="2100" dirty="0"/>
          </a:p>
        </p:txBody>
      </p:sp>
      <p:sp>
        <p:nvSpPr>
          <p:cNvPr id="6" name="Shape 4"/>
          <p:cNvSpPr/>
          <p:nvPr/>
        </p:nvSpPr>
        <p:spPr>
          <a:xfrm>
            <a:off x="5074920" y="889254"/>
            <a:ext cx="0" cy="530352"/>
          </a:xfrm>
          <a:prstGeom prst="line">
            <a:avLst/>
          </a:prstGeom>
          <a:noFill/>
          <a:ln w="38100">
            <a:solidFill>
              <a:srgbClr val="E3DDCF"/>
            </a:solidFill>
            <a:prstDash val="solid"/>
          </a:ln>
        </p:spPr>
      </p:sp>
      <p:sp>
        <p:nvSpPr>
          <p:cNvPr id="7" name="Text 5"/>
          <p:cNvSpPr/>
          <p:nvPr/>
        </p:nvSpPr>
        <p:spPr>
          <a:xfrm>
            <a:off x="5257800" y="8343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Fonda il Bureau delle scuole nuove</a:t>
            </a:r>
            <a:endParaRPr lang="en-US" sz="1500" dirty="0"/>
          </a:p>
        </p:txBody>
      </p:sp>
      <p:sp>
        <p:nvSpPr>
          <p:cNvPr id="8" name="Text 6"/>
          <p:cNvSpPr/>
          <p:nvPr/>
        </p:nvSpPr>
        <p:spPr>
          <a:xfrm>
            <a:off x="3886200" y="170307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1921</a:t>
            </a:r>
            <a:endParaRPr lang="en-US" sz="2100" dirty="0"/>
          </a:p>
        </p:txBody>
      </p:sp>
      <p:sp>
        <p:nvSpPr>
          <p:cNvPr id="9" name="Shape 7"/>
          <p:cNvSpPr/>
          <p:nvPr/>
        </p:nvSpPr>
        <p:spPr>
          <a:xfrm>
            <a:off x="5074920" y="1757934"/>
            <a:ext cx="0" cy="530352"/>
          </a:xfrm>
          <a:prstGeom prst="line">
            <a:avLst/>
          </a:prstGeom>
          <a:noFill/>
          <a:ln w="38100">
            <a:solidFill>
              <a:srgbClr val="E3DDCF"/>
            </a:solidFill>
            <a:prstDash val="solid"/>
          </a:ln>
        </p:spPr>
      </p:sp>
      <p:sp>
        <p:nvSpPr>
          <p:cNvPr id="10" name="Text 8"/>
          <p:cNvSpPr/>
          <p:nvPr/>
        </p:nvSpPr>
        <p:spPr>
          <a:xfrm>
            <a:off x="5257800" y="170307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È tra i tre fondatori della Lega</a:t>
            </a:r>
            <a:endParaRPr lang="en-US" sz="1500" dirty="0"/>
          </a:p>
        </p:txBody>
      </p:sp>
      <p:sp>
        <p:nvSpPr>
          <p:cNvPr id="11" name="Text 9"/>
          <p:cNvSpPr/>
          <p:nvPr/>
        </p:nvSpPr>
        <p:spPr>
          <a:xfrm>
            <a:off x="3886200" y="257175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1922</a:t>
            </a:r>
            <a:endParaRPr lang="en-US" sz="2100" dirty="0"/>
          </a:p>
        </p:txBody>
      </p:sp>
      <p:sp>
        <p:nvSpPr>
          <p:cNvPr id="12" name="Shape 10"/>
          <p:cNvSpPr/>
          <p:nvPr/>
        </p:nvSpPr>
        <p:spPr>
          <a:xfrm>
            <a:off x="5074920" y="2626614"/>
            <a:ext cx="0" cy="530352"/>
          </a:xfrm>
          <a:prstGeom prst="line">
            <a:avLst/>
          </a:prstGeom>
          <a:noFill/>
          <a:ln w="38100">
            <a:solidFill>
              <a:srgbClr val="E3DDCF"/>
            </a:solidFill>
            <a:prstDash val="solid"/>
          </a:ln>
        </p:spPr>
      </p:sp>
      <p:sp>
        <p:nvSpPr>
          <p:cNvPr id="13" name="Text 11"/>
          <p:cNvSpPr/>
          <p:nvPr/>
        </p:nvSpPr>
        <p:spPr>
          <a:xfrm>
            <a:off x="5257800" y="257175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Guida la rivista Pour l'ère nouvelle</a:t>
            </a:r>
            <a:endParaRPr lang="en-US" sz="1500" dirty="0"/>
          </a:p>
        </p:txBody>
      </p:sp>
      <p:sp>
        <p:nvSpPr>
          <p:cNvPr id="14" name="Text 12"/>
          <p:cNvSpPr/>
          <p:nvPr/>
        </p:nvSpPr>
        <p:spPr>
          <a:xfrm>
            <a:off x="3886200" y="34404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1925</a:t>
            </a:r>
            <a:endParaRPr lang="en-US" sz="2100" dirty="0"/>
          </a:p>
        </p:txBody>
      </p:sp>
      <p:sp>
        <p:nvSpPr>
          <p:cNvPr id="15" name="Shape 13"/>
          <p:cNvSpPr/>
          <p:nvPr/>
        </p:nvSpPr>
        <p:spPr>
          <a:xfrm>
            <a:off x="5074920" y="3495294"/>
            <a:ext cx="0" cy="530352"/>
          </a:xfrm>
          <a:prstGeom prst="line">
            <a:avLst/>
          </a:prstGeom>
          <a:noFill/>
          <a:ln w="38100">
            <a:solidFill>
              <a:srgbClr val="E3DDCF"/>
            </a:solidFill>
            <a:prstDash val="solid"/>
          </a:ln>
        </p:spPr>
      </p:sp>
      <p:sp>
        <p:nvSpPr>
          <p:cNvPr id="16" name="Text 14"/>
          <p:cNvSpPr/>
          <p:nvPr/>
        </p:nvSpPr>
        <p:spPr>
          <a:xfrm>
            <a:off x="5257800" y="34404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Fonda con Bovet il Bureau de l'éducation</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Il bambino al centro</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Puerocentrismo, interesse, imparare facendo</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IL MAESTRO O IL BAMBINO?</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Scuola tradizionale</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CENTRO</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Maestro e libro di testo</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METODO</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Lezioni ripetute a memoria</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Scuola attiva</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CENTRO</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Il bambino e i suoi interessi</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METODO</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Discussioni e progetti</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Dewey mette il bambino dove stava il sole di Copernico.</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TEORICI A CHICAGO, GINEVRA E BRUXELLES</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John Dewey</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Scuola-laboratorio, Chicago</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Si impara pensando e facendo insieme.</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1800" b="1" dirty="0">
                <a:solidFill>
                  <a:schemeClr val="tx1"/>
                </a:solidFill>
                <a:latin typeface="+mj-lt" pitchFamily="34" charset="0"/>
                <a:ea typeface="+mj-lt" pitchFamily="34" charset="-122"/>
                <a:cs typeface="+mj-lt" pitchFamily="34" charset="-120"/>
              </a:rPr>
              <a:t>Édouard Claparède</a:t>
            </a:r>
            <a:endParaRPr lang="en-US" sz="18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Scuola su misura, Ginevra</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Ogni organismo segue il suo interesse più forte.</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Ovide Decroly</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Medico, Belgio</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Il bambino coglie prima l'insieme, poi le parti.</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550" b="1" dirty="0">
                <a:solidFill>
                  <a:schemeClr val="tx1"/>
                </a:solidFill>
                <a:latin typeface="+mj-lt" pitchFamily="34" charset="0"/>
                <a:ea typeface="+mj-lt" pitchFamily="34" charset="-122"/>
                <a:cs typeface="+mj-lt" pitchFamily="34" charset="-120"/>
              </a:rPr>
              <a:t>Strumenti per la classe</a:t>
            </a:r>
            <a:endParaRPr lang="en-US" sz="35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Dalle idee ai metodi</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DECROLY, BRUXELLES</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100" b="1" dirty="0">
                <a:solidFill>
                  <a:schemeClr val="bg1"/>
                </a:solidFill>
                <a:latin typeface="+mj-lt" pitchFamily="34" charset="0"/>
                <a:ea typeface="+mj-lt" pitchFamily="34" charset="-122"/>
                <a:cs typeface="+mj-lt" pitchFamily="34" charset="-120"/>
              </a:rPr>
              <a:t>Centri d'interesse</a:t>
            </a:r>
            <a:endParaRPr lang="en-US" sz="21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4</a:t>
            </a:r>
            <a:pPr indent="0" marL="0">
              <a:buNone/>
            </a:pPr>
            <a:r>
              <a:rPr lang="en-US" sz="1600" b="1" dirty="0">
                <a:solidFill>
                  <a:schemeClr val="bg1"/>
                </a:solidFill>
                <a:latin typeface="+mj-lt" pitchFamily="34" charset="0"/>
                <a:ea typeface="+mj-lt" pitchFamily="34" charset="-122"/>
                <a:cs typeface="+mj-lt" pitchFamily="34" charset="-120"/>
              </a:rPr>
              <a:t> bisogni</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Nutrirsi, ripararsi, difendersi, collaborare</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KILPATRICK, STATI UNITI</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Progetti</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1918</a:t>
            </a:r>
            <a:pPr indent="0" marL="0">
              <a:buNone/>
            </a:pPr>
            <a:r>
              <a:rPr lang="en-US" sz="1600" b="1" dirty="0">
                <a:solidFill>
                  <a:schemeClr val="bg1"/>
                </a:solidFill>
                <a:latin typeface="+mj-lt" pitchFamily="34" charset="0"/>
                <a:ea typeface="+mj-lt" pitchFamily="34" charset="-122"/>
                <a:cs typeface="+mj-lt" pitchFamily="34" charset="-120"/>
              </a:rPr>
              <a:t> scritto</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Le conoscenze servono al progetto</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PARKHURST, DALTON</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Piano Dalton</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Lab</a:t>
            </a:r>
            <a:pPr indent="0" marL="0">
              <a:buNone/>
            </a:pPr>
            <a:r>
              <a:rPr lang="en-US" sz="1600" b="1" dirty="0">
                <a:solidFill>
                  <a:schemeClr val="accent1"/>
                </a:solidFill>
                <a:latin typeface="+mj-lt" pitchFamily="34" charset="0"/>
                <a:ea typeface="+mj-lt" pitchFamily="34" charset="-122"/>
                <a:cs typeface="+mj-lt" pitchFamily="34" charset="-120"/>
              </a:rPr>
              <a:t> per materia</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Molto lavoro libero degli allievi</a:t>
            </a:r>
            <a:endParaRPr lang="en-US" sz="135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Critiche e declino</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Il dubbio sul rigore degli studi</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FALSO MITO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La scuola attiva era una scuola dove si studiava meno.</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Dewey deplorò chi aveva letto così le sue idee, e nel 1938 rimproverò a molte scuole nuove di </a:t>
            </a:r>
            <a:pPr indent="0" marL="0">
              <a:lnSpc>
                <a:spcPct val="125000"/>
              </a:lnSpc>
              <a:buNone/>
            </a:pPr>
            <a:r>
              <a:rPr lang="en-US" sz="1750" b="1" dirty="0">
                <a:solidFill>
                  <a:schemeClr val="bg1"/>
                </a:solidFill>
                <a:latin typeface="+mn-lt" pitchFamily="34" charset="0"/>
                <a:ea typeface="+mn-lt" pitchFamily="34" charset="-122"/>
                <a:cs typeface="+mn-lt" pitchFamily="34" charset="-120"/>
              </a:rPr>
              <a:t>trascurare i contenuti di studio organizzati</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UNA SCUOLA PARTITA DA 16 ALUNNI</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16</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alunni</a:t>
            </a:r>
            <a:pPr indent="0" marL="0">
              <a:lnSpc>
                <a:spcPct val="120000"/>
              </a:lnSpc>
              <a:buNone/>
            </a:pPr>
            <a:r>
              <a:rPr lang="en-US" sz="1500" dirty="0">
                <a:solidFill>
                  <a:schemeClr val="tx2"/>
                </a:solidFill>
                <a:latin typeface="+mn-lt" pitchFamily="34" charset="0"/>
                <a:ea typeface="+mn-lt" pitchFamily="34" charset="-122"/>
                <a:cs typeface="+mn-lt" pitchFamily="34" charset="-120"/>
              </a:rPr>
              <a:t>: nella scuola di Dewey a Chicago, gennaio 1896</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1921</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carta dei principi</a:t>
            </a:r>
            <a:pPr indent="0" marL="0">
              <a:lnSpc>
                <a:spcPct val="120000"/>
              </a:lnSpc>
              <a:buNone/>
            </a:pPr>
            <a:r>
              <a:rPr lang="en-US" sz="1500" dirty="0">
                <a:solidFill>
                  <a:schemeClr val="tx2"/>
                </a:solidFill>
                <a:latin typeface="+mn-lt" pitchFamily="34" charset="0"/>
                <a:ea typeface="+mn-lt" pitchFamily="34" charset="-122"/>
                <a:cs typeface="+mn-lt" pitchFamily="34" charset="-120"/>
              </a:rPr>
              <a:t>: scritta dalla Lega per l'educazione nuova</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1955</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chiusura</a:t>
            </a:r>
            <a:pPr indent="0" marL="0">
              <a:lnSpc>
                <a:spcPct val="120000"/>
              </a:lnSpc>
              <a:buNone/>
            </a:pPr>
            <a:r>
              <a:rPr lang="en-US" sz="1500" dirty="0">
                <a:solidFill>
                  <a:schemeClr val="tx2"/>
                </a:solidFill>
                <a:latin typeface="+mn-lt" pitchFamily="34" charset="0"/>
                <a:ea typeface="+mn-lt" pitchFamily="34" charset="-122"/>
                <a:cs typeface="+mn-lt" pitchFamily="34" charset="-120"/>
              </a:rPr>
              <a:t>: della Progressive Education Association</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PROVA A RISPONDERE</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Che cosa distingue i centri d'interesse di Decroly dal metodo dei progetti?</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I centri valgono per la lettura, i progetti per il calcolo</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Nei centri il tema è dato, nel progetto il bambino se lo pone</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I centri vengono dagli Stati Uniti, i progetti dal Belgio</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e flashcard sul sito </a:t>
            </a:r>
            <a:pPr indent="0" marL="0">
              <a:buNone/>
            </a:pPr>
            <a:r>
              <a:rPr lang="en-US" sz="1700" b="1" dirty="0">
                <a:solidFill>
                  <a:schemeClr val="bg1"/>
                </a:solidFill>
                <a:latin typeface="+mn-lt" pitchFamily="34" charset="0"/>
                <a:ea typeface="+mn-lt" pitchFamily="34" charset="-122"/>
                <a:cs typeface="+mn-lt" pitchFamily="34" charset="-120"/>
              </a:rPr>
              <a:t>recaplica.com/it/storia/attivismo-pedagogico/</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Treccani · Gale, Encyclopedia of Education · Università di Bologna · Dewey · UChicago Lab Schools</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16</Slides>
  <Notes>16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Attivismo pedagogico: principi e autori delle scuole nuove — Recap</dc:title>
  <dc:subject>PptxGenJS Presentation</dc:subject>
  <dc:creator>Recaplica</dc:creator>
  <cp:lastModifiedBy>Recaplica</cp:lastModifiedBy>
  <cp:revision>1</cp:revision>
  <dcterms:created xsi:type="dcterms:W3CDTF">2026-10-21T03:49:23Z</dcterms:created>
  <dcterms:modified xsi:type="dcterms:W3CDTF">2026-10-21T03:49:23Z</dcterms:modified>
</cp:coreProperties>
</file>