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Default Extension="fntdata" ContentType="application/x-fontdata"/>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Lst>
  <p:notesMasterIdLst>
    <p:notesMasterId r:id="rId12"/>
  </p:notesMasterIdLst>
  <p:sldSz cx="9144000" cy="5143500"/>
  <p:notesSz cx="5143500" cy="9144000"/>
  <p:embeddedFontLst>
    <p:embeddedFont>
      <p:font typeface="Bricolage Grotesque"/>
      <p:regular r:id="rId17"/>
      <p:bold r:id="rId18"/>
    </p:embeddedFont>
    <p:embeddedFont>
      <p:font typeface="Atkinson Hyperlegible"/>
      <p:regular r:id="rId19"/>
      <p:bold r:id="rId20"/>
      <p:italic r:id="rId21"/>
    </p:embeddedFont>
  </p:embeddedFontLst>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notesMaster" Target="notesMasters/notesMaster1.xml"/><Relationship Id="rId13" Type="http://schemas.openxmlformats.org/officeDocument/2006/relationships/presProps" Target="presProps.xml"/><Relationship Id="rId14" Type="http://schemas.openxmlformats.org/officeDocument/2006/relationships/viewProps" Target="viewProps.xml"/><Relationship Id="rId15" Type="http://schemas.openxmlformats.org/officeDocument/2006/relationships/theme" Target="theme/theme1.xml"/><Relationship Id="rId16" Type="http://schemas.openxmlformats.org/officeDocument/2006/relationships/tableStyles" Target="tableStyles.xml"/><Relationship Id="rId17" Type="http://schemas.openxmlformats.org/officeDocument/2006/relationships/font" Target="fonts/font1.fntdata"/><Relationship Id="rId18" Type="http://schemas.openxmlformats.org/officeDocument/2006/relationships/font" Target="fonts/font2.fntdata"/><Relationship Id="rId19" Type="http://schemas.openxmlformats.org/officeDocument/2006/relationships/font" Target="fonts/font3.fntdata"/><Relationship Id="rId20" Type="http://schemas.openxmlformats.org/officeDocument/2006/relationships/font" Target="fonts/font4.fntdata"/><Relationship Id="rId21" Type="http://schemas.openxmlformats.org/officeDocument/2006/relationships/font" Target="fonts/font5.fntdata"/></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La teoria socioculturale di Vygotskij spiega lo sviluppo cognitivo come un processo che nasce nell'interazione con altre persone, non dentro la testa del singolo bambino. Oggi vediamo cosa dice, il ruolo del linguaggio, e come si confronta con la teoria di Piaget.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Secondo Vygotskij lo sviluppo cognitivo è guidato dall'interazione con adulti e compagni più esperti, dentro un contesto culturale specifico: il bambino non impara isolato, ma dentro relazioni.</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L'APA descrive la prospettiva socioculturale come la visione secondo cui lo sviluppo cognitivo è guidato dall'interazione con adulti, e il contesto culturale determina come, dove e quando queste interazioni avvengono. Vygotskij ne è indicato come uno dei principali pionieri.</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È la citazione centrale riportata dal manuale Social Sci LibreTexts: ogni funzione culturale compare prima a livello sociale, tra persone, e solo dopo a livello individuale, dentro il bambino.</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Il manuale Social Sci LibreTexts descrive questo passaggio: pensare ad alta voce diventa col tempo pensiero accompagnato da discorso interiore, e parlare a se stessi resta una pratica solo quando si cerca di imparare o ricordare qualcosa.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Piaget interpretava il parlare da soli come linguaggio egocentrico, dovuto all'incapacità di vedere le cose dal punto di vista altrui. Vygotskij pensava invece che i bambini parlassero a se stessi per risolvere problemi o chiarire i pensieri, un discorso che coi bambini che imparano a pensare in parole avviene prima ad alta voce.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È il punto di divergenza centrale tra le due teorie: se si crede, come Piaget, che lo sviluppo preceda l'apprendimento, si aspetta che il bambino sia pronto prima di introdurre concetti nuovi; se si crede, come Vygotskij, che l'apprendimento guidi lo sviluppo, si strutturano attività che promuovono l'interazione fin da subito.</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Risposta corretta: la prima. Vygotskij differiva da Piaget proprio su questo punto, sostenendo che una persona ha non solo abilità attuali ma anche un set di abilità potenziali, realizzabili solo con la guida di altri. Seconda domanda per la classe: in che modo un insegnante può lavorare dentro le abilità potenziali di uno studente, invece che aspettare che siano già pronte?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Il Recap completo approfondisce anche il concetto specifico della zona di sviluppo prossimale, in un Recap dedicato.</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image" Target="../media/image-1002-1.png"/><Relationship Id="rId2"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image" Target="../media/image-1003-1.png"/><Relationship Id="rId2"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image" Target="../media/image-1008-1.png"/><Relationship Id="rId2"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L_COV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accent1"/>
          </a:solidFill>
          <a:ln/>
        </p:spPr>
      </p:sp>
      <p:sp>
        <p:nvSpPr>
          <p:cNvPr id="3" name="Shape 1"/>
          <p:cNvSpPr/>
          <p:nvPr/>
        </p:nvSpPr>
        <p:spPr>
          <a:xfrm>
            <a:off x="0" y="4869180"/>
            <a:ext cx="9144000" cy="274320"/>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635240" y="384048"/>
            <a:ext cx="1005840" cy="1005840"/>
          </a:xfrm>
          <a:prstGeom prst="rect">
            <a:avLst/>
          </a:prstGeom>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L_PLAIN">
    <p:bg>
      <p:bgPr>
        <a:solidFill>
          <a:schemeClr val="bg1"/>
        </a:solidFill>
      </p:bgPr>
    </p:bg>
    <p:spTree>
      <p:nvGrpSpPr>
        <p:cNvPr id="1" name=""/>
        <p:cNvGrpSpPr/>
        <p:nvPr/>
      </p:nvGrpSpPr>
      <p:grpSpPr>
        <a:xfrm>
          <a:off x="0" y="0"/>
          <a:ext cx="0" cy="0"/>
          <a:chOff x="0" y="0"/>
          <a:chExt cx="0" cy="0"/>
        </a:xfrm>
      </p:grpSpPr>
      <p:pic>
        <p:nvPicPr>
          <p:cNvPr id="2" name="Image 0" descr="scripts/assets/deck-logo-tile.png">    </p:cNvPr>
          <p:cNvPicPr>
            <a:picLocks noChangeAspect="1"/>
          </p:cNvPicPr>
          <p:nvPr/>
        </p:nvPicPr>
        <p:blipFill>
          <a:blip r:embed="rId1"/>
          <a:stretch>
            <a:fillRect/>
          </a:stretch>
        </p:blipFill>
        <p:spPr>
          <a:xfrm>
            <a:off x="502920" y="4791456"/>
            <a:ext cx="201168" cy="201168"/>
          </a:xfrm>
          <a:prstGeom prst="rect">
            <a:avLst/>
          </a:prstGeom>
        </p:spPr>
      </p:pic>
      <p:sp>
        <p:nvSpPr>
          <p:cNvPr id="3" name="Text 0"/>
          <p:cNvSpPr/>
          <p:nvPr/>
        </p:nvSpPr>
        <p:spPr>
          <a:xfrm>
            <a:off x="749808" y="4754880"/>
            <a:ext cx="1463040" cy="274320"/>
          </a:xfrm>
          <a:prstGeom prst="rect">
            <a:avLst/>
          </a:prstGeom>
          <a:noFill/>
          <a:ln/>
        </p:spPr>
        <p:txBody>
          <a:bodyPr wrap="square" rtlCol="0" anchor="ctr"/>
          <a:lstStyle/>
          <a:p>
            <a:pPr indent="0" marL="0">
              <a:buNone/>
            </a:pPr>
            <a:r>
              <a:rPr lang="en-US" sz="1200" b="1" dirty="0">
                <a:solidFill>
                  <a:schemeClr val="accent1"/>
                </a:solidFill>
                <a:latin typeface="+mj-lt" pitchFamily="34" charset="0"/>
                <a:ea typeface="+mj-lt" pitchFamily="34" charset="-122"/>
                <a:cs typeface="+mj-lt" pitchFamily="34" charset="-120"/>
              </a:rPr>
              <a:t>recaplica</a:t>
            </a:r>
            <a:endParaRPr lang="en-US" sz="12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1003</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L_CHAPT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108960" cy="5143500"/>
          </a:xfrm>
          <a:prstGeom prst="rect">
            <a:avLst/>
          </a:prstGeom>
          <a:solidFill>
            <a:schemeClr val="accent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1004</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L_PORTRAI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47472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1005</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L_TRIPTYCH">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048000" cy="5143500"/>
          </a:xfrm>
          <a:prstGeom prst="rect">
            <a:avLst/>
          </a:prstGeom>
          <a:solidFill>
            <a:schemeClr val="tx1"/>
          </a:solidFill>
          <a:ln/>
        </p:spPr>
      </p:sp>
      <p:sp>
        <p:nvSpPr>
          <p:cNvPr id="3" name="Shape 1"/>
          <p:cNvSpPr/>
          <p:nvPr/>
        </p:nvSpPr>
        <p:spPr>
          <a:xfrm>
            <a:off x="3048000" y="0"/>
            <a:ext cx="3048000" cy="5143500"/>
          </a:xfrm>
          <a:prstGeom prst="rect">
            <a:avLst/>
          </a:prstGeom>
          <a:solidFill>
            <a:schemeClr val="accent1"/>
          </a:solidFill>
          <a:ln/>
        </p:spPr>
      </p:sp>
      <p:sp>
        <p:nvSpPr>
          <p:cNvPr id="4" name="Shape 2"/>
          <p:cNvSpPr/>
          <p:nvPr/>
        </p:nvSpPr>
        <p:spPr>
          <a:xfrm>
            <a:off x="6096000" y="0"/>
            <a:ext cx="0" cy="5143500"/>
          </a:xfrm>
          <a:prstGeom prst="line">
            <a:avLst/>
          </a:prstGeom>
          <a:noFill/>
          <a:ln w="12700">
            <a:solidFill>
              <a:srgbClr val="E3DDCF"/>
            </a:solidFill>
            <a:prstDash val="solid"/>
          </a:ln>
        </p:spPr>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L_STATEMEN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1007</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L_CLOSING">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4005072"/>
          </a:xfrm>
          <a:prstGeom prst="rect">
            <a:avLst/>
          </a:prstGeom>
          <a:solidFill>
            <a:schemeClr val="accent1"/>
          </a:solidFill>
          <a:ln/>
        </p:spPr>
      </p:sp>
      <p:sp>
        <p:nvSpPr>
          <p:cNvPr id="3" name="Shape 1"/>
          <p:cNvSpPr/>
          <p:nvPr/>
        </p:nvSpPr>
        <p:spPr>
          <a:xfrm>
            <a:off x="0" y="4005072"/>
            <a:ext cx="9144000" cy="64008"/>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818120" y="384048"/>
            <a:ext cx="822960" cy="822960"/>
          </a:xfrm>
          <a:prstGeom prst="rect">
            <a:avLst/>
          </a:prstGeom>
        </p:spPr>
      </p:pic>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10.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SCIENZA · RECAP</a:t>
            </a:r>
            <a:endParaRPr lang="en-US" sz="1300" dirty="0"/>
          </a:p>
        </p:txBody>
      </p:sp>
      <p:sp>
        <p:nvSpPr>
          <p:cNvPr id="3" name="Text 1"/>
          <p:cNvSpPr/>
          <p:nvPr/>
        </p:nvSpPr>
        <p:spPr>
          <a:xfrm>
            <a:off x="502920" y="2103120"/>
            <a:ext cx="8138160" cy="1920240"/>
          </a:xfrm>
          <a:prstGeom prst="rect">
            <a:avLst/>
          </a:prstGeom>
          <a:noFill/>
          <a:ln/>
        </p:spPr>
        <p:txBody>
          <a:bodyPr wrap="square" rtlCol="0" anchor="b"/>
          <a:lstStyle/>
          <a:p>
            <a:pPr indent="0" marL="0">
              <a:lnSpc>
                <a:spcPct val="102000"/>
              </a:lnSpc>
              <a:buNone/>
            </a:pPr>
            <a:r>
              <a:rPr lang="en-US" sz="6000" b="1" dirty="0">
                <a:solidFill>
                  <a:schemeClr val="bg1"/>
                </a:solidFill>
                <a:latin typeface="+mj-lt" pitchFamily="34" charset="0"/>
                <a:ea typeface="+mj-lt" pitchFamily="34" charset="-122"/>
                <a:cs typeface="+mj-lt" pitchFamily="34" charset="-120"/>
              </a:rPr>
              <a:t>La teoria socioculturale di Vygotskij</a:t>
            </a:r>
            <a:endParaRPr lang="en-US" sz="6000" dirty="0"/>
          </a:p>
        </p:txBody>
      </p:sp>
      <p:sp>
        <p:nvSpPr>
          <p:cNvPr id="4" name="Text 2"/>
          <p:cNvSpPr/>
          <p:nvPr/>
        </p:nvSpPr>
        <p:spPr>
          <a:xfrm>
            <a:off x="548640" y="4114800"/>
            <a:ext cx="8046720" cy="457200"/>
          </a:xfrm>
          <a:prstGeom prst="rect">
            <a:avLst/>
          </a:prstGeom>
          <a:noFill/>
          <a:ln/>
        </p:spPr>
        <p:txBody>
          <a:bodyPr wrap="square" rtlCol="0" anchor="ctr"/>
          <a:lstStyle/>
          <a:p>
            <a:pPr indent="0" marL="0">
              <a:buNone/>
            </a:pPr>
            <a:r>
              <a:rPr lang="en-US" sz="1900" dirty="0">
                <a:solidFill>
                  <a:srgbClr val="D7E4DF"/>
                </a:solidFill>
                <a:latin typeface="+mn-lt" pitchFamily="34" charset="0"/>
                <a:ea typeface="+mn-lt" pitchFamily="34" charset="-122"/>
                <a:cs typeface="+mn-lt" pitchFamily="34" charset="-120"/>
              </a:rPr>
              <a:t>Come cultura e linguaggio guidano lo sviluppo del bambino</a:t>
            </a:r>
            <a:endParaRPr lang="en-US" sz="19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3"/>
                </a:solidFill>
                <a:latin typeface="+mj-lt" pitchFamily="34" charset="0"/>
                <a:ea typeface="+mj-lt" pitchFamily="34" charset="-122"/>
                <a:cs typeface="+mj-lt" pitchFamily="34" charset="-120"/>
              </a:rPr>
              <a:t>UN BAMBINO IMPARA DA SOLO O CON GLI ALTRI?</a:t>
            </a:r>
            <a:endParaRPr lang="en-US" sz="1300" dirty="0"/>
          </a:p>
        </p:txBody>
      </p:sp>
      <p:sp>
        <p:nvSpPr>
          <p:cNvPr id="3" name="Shape 1"/>
          <p:cNvSpPr/>
          <p:nvPr/>
        </p:nvSpPr>
        <p:spPr>
          <a:xfrm>
            <a:off x="503936" y="2474824"/>
            <a:ext cx="5086756" cy="348691"/>
          </a:xfrm>
          <a:prstGeom prst="rect">
            <a:avLst/>
          </a:prstGeom>
          <a:solidFill>
            <a:srgbClr val="FFD435"/>
          </a:solidFill>
          <a:ln/>
        </p:spPr>
      </p:sp>
      <p:sp>
        <p:nvSpPr>
          <p:cNvPr id="4" name="Text 2"/>
          <p:cNvSpPr/>
          <p:nvPr/>
        </p:nvSpPr>
        <p:spPr>
          <a:xfrm>
            <a:off x="548640" y="1453896"/>
            <a:ext cx="7955280" cy="2267712"/>
          </a:xfrm>
          <a:prstGeom prst="rect">
            <a:avLst/>
          </a:prstGeom>
          <a:noFill/>
          <a:ln/>
        </p:spPr>
        <p:txBody>
          <a:bodyPr wrap="square" lIns="0" tIns="0" rIns="0" bIns="0" rtlCol="0" anchor="t"/>
          <a:lstStyle/>
          <a:p>
            <a:pPr indent="0" marL="0">
              <a:spcAft>
                <a:spcPts val="528"/>
              </a:spcAft>
              <a:buNone/>
            </a:pPr>
            <a:r>
              <a:rPr lang="en-US" sz="4400" b="1" dirty="0">
                <a:solidFill>
                  <a:schemeClr val="tx1"/>
                </a:solidFill>
                <a:latin typeface="+mj-lt" pitchFamily="34" charset="0"/>
                <a:ea typeface="+mj-lt" pitchFamily="34" charset="-122"/>
                <a:cs typeface="+mj-lt" pitchFamily="34" charset="-120"/>
              </a:rPr>
              <a:t>Da dove viene davvero lo</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sviluppo cognitivo di un</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bambino?</a:t>
            </a:r>
            <a:endParaRPr lang="en-US" sz="4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DI COSA PARLIAMO</a:t>
            </a:r>
            <a:endParaRPr lang="en-US" sz="1300" dirty="0"/>
          </a:p>
        </p:txBody>
      </p:sp>
      <p:sp>
        <p:nvSpPr>
          <p:cNvPr id="3" name="Text 1"/>
          <p:cNvSpPr/>
          <p:nvPr/>
        </p:nvSpPr>
        <p:spPr>
          <a:xfrm>
            <a:off x="548640" y="127101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01</a:t>
            </a:r>
            <a:endParaRPr lang="en-US" sz="2000" dirty="0"/>
          </a:p>
        </p:txBody>
      </p:sp>
      <p:sp>
        <p:nvSpPr>
          <p:cNvPr id="4" name="Text 2"/>
          <p:cNvSpPr/>
          <p:nvPr/>
        </p:nvSpPr>
        <p:spPr>
          <a:xfrm>
            <a:off x="1463040" y="123444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Lo sviluppo nasce dall'interazione</a:t>
            </a:r>
            <a:endParaRPr lang="en-US" sz="2300" dirty="0"/>
          </a:p>
        </p:txBody>
      </p:sp>
      <p:sp>
        <p:nvSpPr>
          <p:cNvPr id="5" name="Shape 3"/>
          <p:cNvSpPr/>
          <p:nvPr/>
        </p:nvSpPr>
        <p:spPr>
          <a:xfrm>
            <a:off x="548640" y="2011680"/>
            <a:ext cx="8046720" cy="0"/>
          </a:xfrm>
          <a:prstGeom prst="line">
            <a:avLst/>
          </a:prstGeom>
          <a:noFill/>
          <a:ln w="12700">
            <a:solidFill>
              <a:srgbClr val="E3DDCF"/>
            </a:solidFill>
            <a:prstDash val="solid"/>
          </a:ln>
        </p:spPr>
      </p:sp>
      <p:sp>
        <p:nvSpPr>
          <p:cNvPr id="6" name="Text 4"/>
          <p:cNvSpPr/>
          <p:nvPr/>
        </p:nvSpPr>
        <p:spPr>
          <a:xfrm>
            <a:off x="548640" y="213969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02</a:t>
            </a:r>
            <a:endParaRPr lang="en-US" sz="2000" dirty="0"/>
          </a:p>
        </p:txBody>
      </p:sp>
      <p:sp>
        <p:nvSpPr>
          <p:cNvPr id="7" name="Text 5"/>
          <p:cNvSpPr/>
          <p:nvPr/>
        </p:nvSpPr>
        <p:spPr>
          <a:xfrm>
            <a:off x="1463040" y="210312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Il linguaggio come strumento</a:t>
            </a:r>
            <a:endParaRPr lang="en-US" sz="2300" dirty="0"/>
          </a:p>
        </p:txBody>
      </p:sp>
      <p:sp>
        <p:nvSpPr>
          <p:cNvPr id="8" name="Shape 6"/>
          <p:cNvSpPr/>
          <p:nvPr/>
        </p:nvSpPr>
        <p:spPr>
          <a:xfrm>
            <a:off x="548640" y="2880360"/>
            <a:ext cx="8046720" cy="0"/>
          </a:xfrm>
          <a:prstGeom prst="line">
            <a:avLst/>
          </a:prstGeom>
          <a:noFill/>
          <a:ln w="12700">
            <a:solidFill>
              <a:srgbClr val="E3DDCF"/>
            </a:solidFill>
            <a:prstDash val="solid"/>
          </a:ln>
        </p:spPr>
      </p:sp>
      <p:sp>
        <p:nvSpPr>
          <p:cNvPr id="9" name="Text 7"/>
          <p:cNvSpPr/>
          <p:nvPr/>
        </p:nvSpPr>
        <p:spPr>
          <a:xfrm>
            <a:off x="548640" y="300837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03</a:t>
            </a:r>
            <a:endParaRPr lang="en-US" sz="2000" dirty="0"/>
          </a:p>
        </p:txBody>
      </p:sp>
      <p:sp>
        <p:nvSpPr>
          <p:cNvPr id="10" name="Text 8"/>
          <p:cNvSpPr/>
          <p:nvPr/>
        </p:nvSpPr>
        <p:spPr>
          <a:xfrm>
            <a:off x="1463040" y="297180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Il confronto con Piaget</a:t>
            </a:r>
            <a:endParaRPr lang="en-US" sz="2300" dirty="0"/>
          </a:p>
        </p:txBody>
      </p:sp>
      <p:sp>
        <p:nvSpPr>
          <p:cNvPr id="11" name="Shape 9"/>
          <p:cNvSpPr/>
          <p:nvPr/>
        </p:nvSpPr>
        <p:spPr>
          <a:xfrm>
            <a:off x="548640" y="3749040"/>
            <a:ext cx="8046720" cy="0"/>
          </a:xfrm>
          <a:prstGeom prst="line">
            <a:avLst/>
          </a:prstGeom>
          <a:noFill/>
          <a:ln w="12700">
            <a:solidFill>
              <a:srgbClr val="E3DDCF"/>
            </a:solidFill>
            <a:prstDash val="solid"/>
          </a:ln>
        </p:spPr>
      </p:sp>
      <p:sp>
        <p:nvSpPr>
          <p:cNvPr id="12" name="Text 10"/>
          <p:cNvSpPr/>
          <p:nvPr/>
        </p:nvSpPr>
        <p:spPr>
          <a:xfrm>
            <a:off x="548640" y="387705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04</a:t>
            </a:r>
            <a:endParaRPr lang="en-US" sz="2000" dirty="0"/>
          </a:p>
        </p:txBody>
      </p:sp>
      <p:sp>
        <p:nvSpPr>
          <p:cNvPr id="13" name="Text 11"/>
          <p:cNvSpPr/>
          <p:nvPr/>
        </p:nvSpPr>
        <p:spPr>
          <a:xfrm>
            <a:off x="1463040" y="384048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Abilità attuali e potenziali</a:t>
            </a:r>
            <a:endParaRPr lang="en-US" sz="23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LA PROSPETTIVA SOCIOCULTURALE SECONDO L'APA</a:t>
            </a:r>
            <a:endParaRPr lang="en-US" sz="1300" dirty="0"/>
          </a:p>
        </p:txBody>
      </p:sp>
      <p:sp>
        <p:nvSpPr>
          <p:cNvPr id="3" name="Text 1"/>
          <p:cNvSpPr/>
          <p:nvPr/>
        </p:nvSpPr>
        <p:spPr>
          <a:xfrm>
            <a:off x="5486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2</a:t>
            </a:r>
            <a:endParaRPr lang="en-US" sz="4800" dirty="0"/>
          </a:p>
        </p:txBody>
      </p:sp>
      <p:sp>
        <p:nvSpPr>
          <p:cNvPr id="4" name="Text 2"/>
          <p:cNvSpPr/>
          <p:nvPr/>
        </p:nvSpPr>
        <p:spPr>
          <a:xfrm>
            <a:off x="5486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livelli, sociale poi individuale</a:t>
            </a:r>
            <a:pPr indent="0" marL="0">
              <a:lnSpc>
                <a:spcPct val="120000"/>
              </a:lnSpc>
              <a:buNone/>
            </a:pPr>
            <a:r>
              <a:rPr lang="en-US" sz="1500" dirty="0">
                <a:solidFill>
                  <a:schemeClr val="tx2"/>
                </a:solidFill>
                <a:latin typeface="+mn-lt" pitchFamily="34" charset="0"/>
                <a:ea typeface="+mn-lt" pitchFamily="34" charset="-122"/>
                <a:cs typeface="+mn-lt" pitchFamily="34" charset="-120"/>
              </a:rPr>
              <a:t>: prima tra persone, poi dentro il bambino</a:t>
            </a:r>
            <a:endParaRPr lang="en-US" sz="1500" dirty="0"/>
          </a:p>
        </p:txBody>
      </p:sp>
      <p:sp>
        <p:nvSpPr>
          <p:cNvPr id="5" name="Text 3"/>
          <p:cNvSpPr/>
          <p:nvPr/>
        </p:nvSpPr>
        <p:spPr>
          <a:xfrm>
            <a:off x="32918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Guida</a:t>
            </a:r>
            <a:endParaRPr lang="en-US" sz="4800" dirty="0"/>
          </a:p>
        </p:txBody>
      </p:sp>
      <p:sp>
        <p:nvSpPr>
          <p:cNvPr id="6" name="Text 4"/>
          <p:cNvSpPr/>
          <p:nvPr/>
        </p:nvSpPr>
        <p:spPr>
          <a:xfrm>
            <a:off x="32918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adulti e compagni più esperti</a:t>
            </a:r>
            <a:pPr indent="0" marL="0">
              <a:lnSpc>
                <a:spcPct val="120000"/>
              </a:lnSpc>
              <a:buNone/>
            </a:pPr>
            <a:r>
              <a:rPr lang="en-US" sz="1500" dirty="0">
                <a:solidFill>
                  <a:schemeClr val="tx2"/>
                </a:solidFill>
                <a:latin typeface="+mn-lt" pitchFamily="34" charset="0"/>
                <a:ea typeface="+mn-lt" pitchFamily="34" charset="-122"/>
                <a:cs typeface="+mn-lt" pitchFamily="34" charset="-120"/>
              </a:rPr>
              <a:t>: interazione che orienta lo sviluppo</a:t>
            </a:r>
            <a:endParaRPr lang="en-US" sz="1500" dirty="0"/>
          </a:p>
        </p:txBody>
      </p:sp>
      <p:sp>
        <p:nvSpPr>
          <p:cNvPr id="7" name="Text 5"/>
          <p:cNvSpPr/>
          <p:nvPr/>
        </p:nvSpPr>
        <p:spPr>
          <a:xfrm>
            <a:off x="60350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Contesto</a:t>
            </a:r>
            <a:endParaRPr lang="en-US" sz="4800" dirty="0"/>
          </a:p>
        </p:txBody>
      </p:sp>
      <p:sp>
        <p:nvSpPr>
          <p:cNvPr id="8" name="Text 6"/>
          <p:cNvSpPr/>
          <p:nvPr/>
        </p:nvSpPr>
        <p:spPr>
          <a:xfrm>
            <a:off x="60350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la cultura circostante</a:t>
            </a:r>
            <a:pPr indent="0" marL="0">
              <a:lnSpc>
                <a:spcPct val="120000"/>
              </a:lnSpc>
              <a:buNone/>
            </a:pPr>
            <a:r>
              <a:rPr lang="en-US" sz="1500" dirty="0">
                <a:solidFill>
                  <a:schemeClr val="tx2"/>
                </a:solidFill>
                <a:latin typeface="+mn-lt" pitchFamily="34" charset="0"/>
                <a:ea typeface="+mn-lt" pitchFamily="34" charset="-122"/>
                <a:cs typeface="+mn-lt" pitchFamily="34" charset="-120"/>
              </a:rPr>
              <a:t>: determina come, dove e quando avviene l'interazione</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p:nvPr/>
        </p:nvSpPr>
        <p:spPr>
          <a:xfrm>
            <a:off x="457200" y="320040"/>
            <a:ext cx="1280160" cy="1005840"/>
          </a:xfrm>
          <a:prstGeom prst="rect">
            <a:avLst/>
          </a:prstGeom>
          <a:noFill/>
          <a:ln/>
        </p:spPr>
        <p:txBody>
          <a:bodyPr wrap="square" rtlCol="0" anchor="ctr"/>
          <a:lstStyle/>
          <a:p>
            <a:pPr indent="0" marL="0">
              <a:buNone/>
            </a:pPr>
            <a:r>
              <a:rPr lang="en-US" sz="8400" b="1" dirty="0">
                <a:solidFill>
                  <a:schemeClr val="accent1"/>
                </a:solidFill>
                <a:latin typeface="+mj-lt" pitchFamily="34" charset="0"/>
                <a:ea typeface="+mj-lt" pitchFamily="34" charset="-122"/>
                <a:cs typeface="+mj-lt" pitchFamily="34" charset="-120"/>
              </a:rPr>
              <a:t>«</a:t>
            </a:r>
            <a:endParaRPr lang="en-US" sz="8400" dirty="0"/>
          </a:p>
        </p:txBody>
      </p:sp>
      <p:sp>
        <p:nvSpPr>
          <p:cNvPr id="3" name="Shape 1"/>
          <p:cNvSpPr/>
          <p:nvPr/>
        </p:nvSpPr>
        <p:spPr>
          <a:xfrm>
            <a:off x="629920" y="2154276"/>
            <a:ext cx="2224989" cy="221894"/>
          </a:xfrm>
          <a:prstGeom prst="rect">
            <a:avLst/>
          </a:prstGeom>
          <a:solidFill>
            <a:srgbClr val="FFD435"/>
          </a:solidFill>
          <a:ln/>
        </p:spPr>
      </p:sp>
      <p:sp>
        <p:nvSpPr>
          <p:cNvPr id="4" name="Text 2"/>
          <p:cNvSpPr/>
          <p:nvPr/>
        </p:nvSpPr>
        <p:spPr>
          <a:xfrm>
            <a:off x="658368" y="1371600"/>
            <a:ext cx="7498080" cy="1840687"/>
          </a:xfrm>
          <a:prstGeom prst="rect">
            <a:avLst/>
          </a:prstGeom>
          <a:noFill/>
          <a:ln/>
        </p:spPr>
        <p:txBody>
          <a:bodyPr wrap="square" lIns="0" tIns="0" rIns="0" bIns="0" rtlCol="0" anchor="t"/>
          <a:lstStyle/>
          <a:p>
            <a:pPr indent="0" marL="0">
              <a:spcAft>
                <a:spcPts val="1215"/>
              </a:spcAft>
              <a:buNone/>
            </a:pPr>
            <a:r>
              <a:rPr lang="en-US" sz="2800" i="1" dirty="0">
                <a:solidFill>
                  <a:schemeClr val="tx1"/>
                </a:solidFill>
                <a:latin typeface="+mn-lt" pitchFamily="34" charset="0"/>
                <a:ea typeface="+mn-lt" pitchFamily="34" charset="-122"/>
                <a:cs typeface="+mn-lt" pitchFamily="34" charset="-120"/>
              </a:rPr>
              <a:t>Every function in the child's cultural development</a:t>
            </a:r>
            <a:endParaRPr lang="en-US" sz="2800" dirty="0"/>
          </a:p>
          <a:p>
            <a:pPr indent="0" marL="0">
              <a:spcAft>
                <a:spcPts val="1215"/>
              </a:spcAft>
              <a:buNone/>
            </a:pPr>
            <a:r>
              <a:rPr lang="en-US" sz="2800" i="1" dirty="0">
                <a:solidFill>
                  <a:schemeClr val="tx1"/>
                </a:solidFill>
                <a:latin typeface="+mn-lt" pitchFamily="34" charset="0"/>
                <a:ea typeface="+mn-lt" pitchFamily="34" charset="-122"/>
                <a:cs typeface="+mn-lt" pitchFamily="34" charset="-120"/>
              </a:rPr>
              <a:t>appears twice, first on the social level</a:t>
            </a:r>
            <a:endParaRPr lang="en-US" sz="2800" dirty="0"/>
          </a:p>
          <a:p>
            <a:pPr indent="0" marL="0">
              <a:spcAft>
                <a:spcPts val="1215"/>
              </a:spcAft>
              <a:buNone/>
            </a:pPr>
            <a:r>
              <a:rPr lang="en-US" sz="2800" i="1" dirty="0">
                <a:solidFill>
                  <a:schemeClr val="tx1"/>
                </a:solidFill>
                <a:latin typeface="+mn-lt" pitchFamily="34" charset="0"/>
                <a:ea typeface="+mn-lt" pitchFamily="34" charset="-122"/>
                <a:cs typeface="+mn-lt" pitchFamily="34" charset="-120"/>
              </a:rPr>
              <a:t>and later, on the individual level</a:t>
            </a:r>
            <a:endParaRPr lang="en-US" sz="2800" dirty="0"/>
          </a:p>
        </p:txBody>
      </p:sp>
      <p:sp>
        <p:nvSpPr>
          <p:cNvPr id="5" name="Text 3"/>
          <p:cNvSpPr/>
          <p:nvPr/>
        </p:nvSpPr>
        <p:spPr>
          <a:xfrm>
            <a:off x="658368" y="3977640"/>
            <a:ext cx="7315200" cy="320040"/>
          </a:xfrm>
          <a:prstGeom prst="rect">
            <a:avLst/>
          </a:prstGeom>
          <a:noFill/>
          <a:ln/>
        </p:spPr>
        <p:txBody>
          <a:bodyPr wrap="square" rtlCol="0" anchor="ctr"/>
          <a:lstStyle/>
          <a:p>
            <a:pPr indent="0" marL="0">
              <a:buNone/>
            </a:pPr>
            <a:r>
              <a:rPr lang="en-US" sz="1300" b="1" spc="250" kern="0" dirty="0">
                <a:solidFill>
                  <a:schemeClr val="tx2"/>
                </a:solidFill>
                <a:latin typeface="+mn-lt" pitchFamily="34" charset="0"/>
                <a:ea typeface="+mn-lt" pitchFamily="34" charset="-122"/>
                <a:cs typeface="+mn-lt" pitchFamily="34" charset="-120"/>
              </a:rPr>
              <a:t>VYGOTSKIJ, MIND IN SOCIETY, 1978</a:t>
            </a:r>
            <a:endParaRPr lang="en-US" sz="13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DAL PARLARE AD ALTA VOCE AL PENSIERO</a:t>
            </a:r>
            <a:endParaRPr lang="en-US" sz="1300" dirty="0"/>
          </a:p>
        </p:txBody>
      </p:sp>
      <p:sp>
        <p:nvSpPr>
          <p:cNvPr id="3" name="Shape 1"/>
          <p:cNvSpPr/>
          <p:nvPr/>
        </p:nvSpPr>
        <p:spPr>
          <a:xfrm>
            <a:off x="640080" y="2926080"/>
            <a:ext cx="7863840" cy="0"/>
          </a:xfrm>
          <a:prstGeom prst="line">
            <a:avLst/>
          </a:prstGeom>
          <a:noFill/>
          <a:ln w="31750">
            <a:solidFill>
              <a:schemeClr val="accent1"/>
            </a:solidFill>
            <a:prstDash val="sysDot"/>
          </a:ln>
        </p:spPr>
      </p:sp>
      <p:sp>
        <p:nvSpPr>
          <p:cNvPr id="4" name="Shape 2"/>
          <p:cNvSpPr/>
          <p:nvPr/>
        </p:nvSpPr>
        <p:spPr>
          <a:xfrm>
            <a:off x="914400" y="2807208"/>
            <a:ext cx="237744" cy="237744"/>
          </a:xfrm>
          <a:prstGeom prst="ellipse">
            <a:avLst/>
          </a:prstGeom>
          <a:solidFill>
            <a:schemeClr val="accent1"/>
          </a:solidFill>
          <a:ln w="12700">
            <a:solidFill>
              <a:schemeClr val="accent1"/>
            </a:solidFill>
            <a:prstDash val="solid"/>
          </a:ln>
        </p:spPr>
      </p:sp>
      <p:sp>
        <p:nvSpPr>
          <p:cNvPr id="5" name="Text 3"/>
          <p:cNvSpPr/>
          <p:nvPr/>
        </p:nvSpPr>
        <p:spPr>
          <a:xfrm>
            <a:off x="13716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Discorso ad alta voce</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il bambino parla mentre agisce</a:t>
            </a:r>
            <a:endParaRPr lang="en-US" sz="1400" dirty="0"/>
          </a:p>
        </p:txBody>
      </p:sp>
      <p:sp>
        <p:nvSpPr>
          <p:cNvPr id="6" name="Shape 4"/>
          <p:cNvSpPr/>
          <p:nvPr/>
        </p:nvSpPr>
        <p:spPr>
          <a:xfrm>
            <a:off x="4846320" y="2807208"/>
            <a:ext cx="237744" cy="237744"/>
          </a:xfrm>
          <a:prstGeom prst="ellipse">
            <a:avLst/>
          </a:prstGeom>
          <a:solidFill>
            <a:schemeClr val="accent1"/>
          </a:solidFill>
          <a:ln w="12700">
            <a:solidFill>
              <a:schemeClr val="accent1"/>
            </a:solidFill>
            <a:prstDash val="solid"/>
          </a:ln>
        </p:spPr>
      </p:sp>
      <p:sp>
        <p:nvSpPr>
          <p:cNvPr id="7" name="Text 5"/>
          <p:cNvSpPr/>
          <p:nvPr/>
        </p:nvSpPr>
        <p:spPr>
          <a:xfrm>
            <a:off x="3867912"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Discorso a bassa voce</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le parole si fanno private</a:t>
            </a:r>
            <a:endParaRPr lang="en-US" sz="1400" dirty="0"/>
          </a:p>
        </p:txBody>
      </p:sp>
      <p:sp>
        <p:nvSpPr>
          <p:cNvPr id="8" name="Shape 6"/>
          <p:cNvSpPr/>
          <p:nvPr/>
        </p:nvSpPr>
        <p:spPr>
          <a:xfrm>
            <a:off x="7991856" y="2807208"/>
            <a:ext cx="237744" cy="237744"/>
          </a:xfrm>
          <a:prstGeom prst="ellipse">
            <a:avLst/>
          </a:prstGeom>
          <a:solidFill>
            <a:schemeClr val="accent2"/>
          </a:solidFill>
          <a:ln w="25400">
            <a:solidFill>
              <a:schemeClr val="accent1"/>
            </a:solidFill>
            <a:prstDash val="solid"/>
          </a:ln>
        </p:spPr>
      </p:sp>
      <p:sp>
        <p:nvSpPr>
          <p:cNvPr id="9" name="Text 7"/>
          <p:cNvSpPr/>
          <p:nvPr/>
        </p:nvSpPr>
        <p:spPr>
          <a:xfrm>
            <a:off x="681228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Linguaggio interiore</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il pensiero silenzioso</a:t>
            </a:r>
            <a:endParaRPr lang="en-US" sz="1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COSA DICE PIAGET DEL PARLARE DA SOLI</a:t>
            </a:r>
            <a:endParaRPr lang="en-US" sz="1300" dirty="0"/>
          </a:p>
        </p:txBody>
      </p:sp>
      <p:sp>
        <p:nvSpPr>
          <p:cNvPr id="3" name="Shape 1"/>
          <p:cNvSpPr/>
          <p:nvPr/>
        </p:nvSpPr>
        <p:spPr>
          <a:xfrm>
            <a:off x="548640" y="1051560"/>
            <a:ext cx="3886200" cy="2697480"/>
          </a:xfrm>
          <a:prstGeom prst="roundRect">
            <a:avLst>
              <a:gd name="adj" fmla="val 3051"/>
            </a:avLst>
          </a:prstGeom>
          <a:solidFill>
            <a:srgbClr val="EAEDF0"/>
          </a:solidFill>
          <a:ln/>
        </p:spPr>
      </p:sp>
      <p:sp>
        <p:nvSpPr>
          <p:cNvPr id="4" name="Text 2"/>
          <p:cNvSpPr/>
          <p:nvPr/>
        </p:nvSpPr>
        <p:spPr>
          <a:xfrm>
            <a:off x="822960" y="1280160"/>
            <a:ext cx="3337560" cy="457200"/>
          </a:xfrm>
          <a:prstGeom prst="rect">
            <a:avLst/>
          </a:prstGeom>
          <a:noFill/>
          <a:ln/>
        </p:spPr>
        <p:txBody>
          <a:bodyPr wrap="square" rtlCol="0" anchor="ctr"/>
          <a:lstStyle/>
          <a:p>
            <a:pPr indent="0" marL="0">
              <a:buNone/>
            </a:pPr>
            <a:r>
              <a:rPr lang="en-US" sz="2200" b="1" dirty="0">
                <a:solidFill>
                  <a:srgbClr val="47525F"/>
                </a:solidFill>
                <a:latin typeface="+mj-lt" pitchFamily="34" charset="0"/>
                <a:ea typeface="+mj-lt" pitchFamily="34" charset="-122"/>
                <a:cs typeface="+mj-lt" pitchFamily="34" charset="-120"/>
              </a:rPr>
              <a:t>Piaget</a:t>
            </a:r>
            <a:endParaRPr lang="en-US" sz="2200" dirty="0"/>
          </a:p>
        </p:txBody>
      </p:sp>
      <p:sp>
        <p:nvSpPr>
          <p:cNvPr id="5" name="Shape 3"/>
          <p:cNvSpPr/>
          <p:nvPr/>
        </p:nvSpPr>
        <p:spPr>
          <a:xfrm>
            <a:off x="822960" y="1874520"/>
            <a:ext cx="3337560" cy="0"/>
          </a:xfrm>
          <a:prstGeom prst="line">
            <a:avLst/>
          </a:prstGeom>
          <a:noFill/>
          <a:ln w="12700">
            <a:solidFill>
              <a:srgbClr val="E3DDCF"/>
            </a:solidFill>
            <a:prstDash val="solid"/>
          </a:ln>
        </p:spPr>
      </p:sp>
      <p:sp>
        <p:nvSpPr>
          <p:cNvPr id="6" name="Text 4"/>
          <p:cNvSpPr/>
          <p:nvPr/>
        </p:nvSpPr>
        <p:spPr>
          <a:xfrm>
            <a:off x="82296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COS'È</a:t>
            </a:r>
            <a:endParaRPr lang="en-US" sz="1100" dirty="0"/>
          </a:p>
        </p:txBody>
      </p:sp>
      <p:sp>
        <p:nvSpPr>
          <p:cNvPr id="7" name="Text 5"/>
          <p:cNvSpPr/>
          <p:nvPr/>
        </p:nvSpPr>
        <p:spPr>
          <a:xfrm>
            <a:off x="82296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Linguaggio egocentrico</a:t>
            </a:r>
            <a:endParaRPr lang="en-US" sz="1600" dirty="0"/>
          </a:p>
        </p:txBody>
      </p:sp>
      <p:sp>
        <p:nvSpPr>
          <p:cNvPr id="8" name="Shape 6"/>
          <p:cNvSpPr/>
          <p:nvPr/>
        </p:nvSpPr>
        <p:spPr>
          <a:xfrm>
            <a:off x="822960" y="2743200"/>
            <a:ext cx="3337560" cy="0"/>
          </a:xfrm>
          <a:prstGeom prst="line">
            <a:avLst/>
          </a:prstGeom>
          <a:noFill/>
          <a:ln w="12700">
            <a:solidFill>
              <a:srgbClr val="E3DDCF"/>
            </a:solidFill>
            <a:prstDash val="solid"/>
          </a:ln>
        </p:spPr>
      </p:sp>
      <p:sp>
        <p:nvSpPr>
          <p:cNvPr id="9" name="Text 7"/>
          <p:cNvSpPr/>
          <p:nvPr/>
        </p:nvSpPr>
        <p:spPr>
          <a:xfrm>
            <a:off x="82296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PERCHÉ</a:t>
            </a:r>
            <a:endParaRPr lang="en-US" sz="1100" dirty="0"/>
          </a:p>
        </p:txBody>
      </p:sp>
      <p:sp>
        <p:nvSpPr>
          <p:cNvPr id="10" name="Text 8"/>
          <p:cNvSpPr/>
          <p:nvPr/>
        </p:nvSpPr>
        <p:spPr>
          <a:xfrm>
            <a:off x="82296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Non sa vedere il punto di vista altrui</a:t>
            </a:r>
            <a:endParaRPr lang="en-US" sz="1600" dirty="0"/>
          </a:p>
        </p:txBody>
      </p:sp>
      <p:sp>
        <p:nvSpPr>
          <p:cNvPr id="11" name="Shape 9"/>
          <p:cNvSpPr/>
          <p:nvPr/>
        </p:nvSpPr>
        <p:spPr>
          <a:xfrm>
            <a:off x="4709160" y="1051560"/>
            <a:ext cx="3886200" cy="2697480"/>
          </a:xfrm>
          <a:prstGeom prst="roundRect">
            <a:avLst>
              <a:gd name="adj" fmla="val 3051"/>
            </a:avLst>
          </a:prstGeom>
          <a:solidFill>
            <a:srgbClr val="E2F0EA"/>
          </a:solidFill>
          <a:ln/>
        </p:spPr>
      </p:sp>
      <p:sp>
        <p:nvSpPr>
          <p:cNvPr id="12" name="Text 10"/>
          <p:cNvSpPr/>
          <p:nvPr/>
        </p:nvSpPr>
        <p:spPr>
          <a:xfrm>
            <a:off x="4983480" y="1280160"/>
            <a:ext cx="3337560" cy="457200"/>
          </a:xfrm>
          <a:prstGeom prst="rect">
            <a:avLst/>
          </a:prstGeom>
          <a:noFill/>
          <a:ln/>
        </p:spPr>
        <p:txBody>
          <a:bodyPr wrap="square" rtlCol="0" anchor="ctr"/>
          <a:lstStyle/>
          <a:p>
            <a:pPr indent="0" marL="0">
              <a:buNone/>
            </a:pPr>
            <a:r>
              <a:rPr lang="en-US" sz="2200" b="1" dirty="0">
                <a:solidFill>
                  <a:schemeClr val="accent1"/>
                </a:solidFill>
                <a:latin typeface="+mj-lt" pitchFamily="34" charset="0"/>
                <a:ea typeface="+mj-lt" pitchFamily="34" charset="-122"/>
                <a:cs typeface="+mj-lt" pitchFamily="34" charset="-120"/>
              </a:rPr>
              <a:t>Vygotskij</a:t>
            </a:r>
            <a:endParaRPr lang="en-US" sz="2200" dirty="0"/>
          </a:p>
        </p:txBody>
      </p:sp>
      <p:sp>
        <p:nvSpPr>
          <p:cNvPr id="13" name="Shape 11"/>
          <p:cNvSpPr/>
          <p:nvPr/>
        </p:nvSpPr>
        <p:spPr>
          <a:xfrm>
            <a:off x="4983480" y="1874520"/>
            <a:ext cx="3337560" cy="0"/>
          </a:xfrm>
          <a:prstGeom prst="line">
            <a:avLst/>
          </a:prstGeom>
          <a:noFill/>
          <a:ln w="12700">
            <a:solidFill>
              <a:srgbClr val="E3DDCF"/>
            </a:solidFill>
            <a:prstDash val="solid"/>
          </a:ln>
        </p:spPr>
      </p:sp>
      <p:sp>
        <p:nvSpPr>
          <p:cNvPr id="14" name="Text 12"/>
          <p:cNvSpPr/>
          <p:nvPr/>
        </p:nvSpPr>
        <p:spPr>
          <a:xfrm>
            <a:off x="498348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COS'È</a:t>
            </a:r>
            <a:endParaRPr lang="en-US" sz="1100" dirty="0"/>
          </a:p>
        </p:txBody>
      </p:sp>
      <p:sp>
        <p:nvSpPr>
          <p:cNvPr id="15" name="Text 13"/>
          <p:cNvSpPr/>
          <p:nvPr/>
        </p:nvSpPr>
        <p:spPr>
          <a:xfrm>
            <a:off x="498348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Uno strumento di pensiero</a:t>
            </a:r>
            <a:endParaRPr lang="en-US" sz="1600" dirty="0"/>
          </a:p>
        </p:txBody>
      </p:sp>
      <p:sp>
        <p:nvSpPr>
          <p:cNvPr id="16" name="Shape 14"/>
          <p:cNvSpPr/>
          <p:nvPr/>
        </p:nvSpPr>
        <p:spPr>
          <a:xfrm>
            <a:off x="4983480" y="2743200"/>
            <a:ext cx="3337560" cy="0"/>
          </a:xfrm>
          <a:prstGeom prst="line">
            <a:avLst/>
          </a:prstGeom>
          <a:noFill/>
          <a:ln w="12700">
            <a:solidFill>
              <a:srgbClr val="E3DDCF"/>
            </a:solidFill>
            <a:prstDash val="solid"/>
          </a:ln>
        </p:spPr>
      </p:sp>
      <p:sp>
        <p:nvSpPr>
          <p:cNvPr id="17" name="Text 15"/>
          <p:cNvSpPr/>
          <p:nvPr/>
        </p:nvSpPr>
        <p:spPr>
          <a:xfrm>
            <a:off x="498348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PERCHÉ</a:t>
            </a:r>
            <a:endParaRPr lang="en-US" sz="1100" dirty="0"/>
          </a:p>
        </p:txBody>
      </p:sp>
      <p:sp>
        <p:nvSpPr>
          <p:cNvPr id="18" name="Text 16"/>
          <p:cNvSpPr/>
          <p:nvPr/>
        </p:nvSpPr>
        <p:spPr>
          <a:xfrm>
            <a:off x="498348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Risolve problemi e chiarisce i pensieri</a:t>
            </a:r>
            <a:endParaRPr lang="en-US" sz="1600" dirty="0"/>
          </a:p>
        </p:txBody>
      </p:sp>
      <p:sp>
        <p:nvSpPr>
          <p:cNvPr id="19" name="Text 17"/>
          <p:cNvSpPr/>
          <p:nvPr/>
        </p:nvSpPr>
        <p:spPr>
          <a:xfrm>
            <a:off x="548640" y="3977640"/>
            <a:ext cx="8046720" cy="502920"/>
          </a:xfrm>
          <a:prstGeom prst="rect">
            <a:avLst/>
          </a:prstGeom>
          <a:noFill/>
          <a:ln/>
        </p:spPr>
        <p:txBody>
          <a:bodyPr wrap="square" rtlCol="0" anchor="ctr"/>
          <a:lstStyle/>
          <a:p>
            <a:pPr indent="0" marL="0">
              <a:buNone/>
            </a:pPr>
            <a:r>
              <a:rPr lang="en-US" sz="1650" b="1" dirty="0">
                <a:solidFill>
                  <a:schemeClr val="tx1"/>
                </a:solidFill>
                <a:latin typeface="+mn-lt" pitchFamily="34" charset="0"/>
                <a:ea typeface="+mn-lt" pitchFamily="34" charset="-122"/>
                <a:cs typeface="+mn-lt" pitchFamily="34" charset="-120"/>
              </a:rPr>
              <a:t>Lo stesso comportamento, letto in due modi opposti.</a:t>
            </a:r>
            <a:endParaRPr lang="en-US" sz="16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E58278"/>
                </a:solidFill>
                <a:latin typeface="+mj-lt" pitchFamily="34" charset="0"/>
                <a:ea typeface="+mj-lt" pitchFamily="34" charset="-122"/>
                <a:cs typeface="+mj-lt" pitchFamily="34" charset="-120"/>
              </a:rPr>
              <a:t>SVILUPPO E APPRENDIMENTO</a:t>
            </a:r>
            <a:endParaRPr lang="en-US" sz="1300" dirty="0"/>
          </a:p>
        </p:txBody>
      </p:sp>
      <p:sp>
        <p:nvSpPr>
          <p:cNvPr id="3" name="Text 1"/>
          <p:cNvSpPr/>
          <p:nvPr/>
        </p:nvSpPr>
        <p:spPr>
          <a:xfrm>
            <a:off x="548640" y="1371600"/>
            <a:ext cx="8046720" cy="1920240"/>
          </a:xfrm>
          <a:prstGeom prst="rect">
            <a:avLst/>
          </a:prstGeom>
          <a:noFill/>
          <a:ln/>
        </p:spPr>
        <p:txBody>
          <a:bodyPr wrap="square" rtlCol="0" anchor="b"/>
          <a:lstStyle/>
          <a:p>
            <a:pPr indent="0" marL="0">
              <a:lnSpc>
                <a:spcPct val="105000"/>
              </a:lnSpc>
              <a:buNone/>
            </a:pPr>
            <a:r>
              <a:rPr lang="en-US" sz="5000" b="1" dirty="0">
                <a:solidFill>
                  <a:schemeClr val="bg1"/>
                </a:solidFill>
                <a:latin typeface="+mj-lt" pitchFamily="34" charset="0"/>
                <a:ea typeface="+mj-lt" pitchFamily="34" charset="-122"/>
                <a:cs typeface="+mj-lt" pitchFamily="34" charset="-120"/>
              </a:rPr>
              <a:t>Per Vygotskij il bambino impara prima con gli altri, e solo dopo sa fare da solo</a:t>
            </a:r>
            <a:endParaRPr lang="en-US" sz="5000" dirty="0"/>
          </a:p>
        </p:txBody>
      </p:sp>
      <p:sp>
        <p:nvSpPr>
          <p:cNvPr id="4" name="Text 2"/>
          <p:cNvSpPr/>
          <p:nvPr/>
        </p:nvSpPr>
        <p:spPr>
          <a:xfrm>
            <a:off x="548640" y="3474720"/>
            <a:ext cx="7498080" cy="1005840"/>
          </a:xfrm>
          <a:prstGeom prst="rect">
            <a:avLst/>
          </a:prstGeom>
          <a:noFill/>
          <a:ln/>
        </p:spPr>
        <p:txBody>
          <a:bodyPr wrap="square" rtlCol="0" anchor="ctr"/>
          <a:lstStyle/>
          <a:p>
            <a:pPr indent="0" marL="0">
              <a:lnSpc>
                <a:spcPct val="125000"/>
              </a:lnSpc>
              <a:buNone/>
            </a:pPr>
            <a:r>
              <a:rPr lang="en-US" sz="1750" dirty="0">
                <a:solidFill>
                  <a:srgbClr val="D8D6CF"/>
                </a:solidFill>
                <a:latin typeface="+mn-lt" pitchFamily="34" charset="0"/>
                <a:ea typeface="+mn-lt" pitchFamily="34" charset="-122"/>
                <a:cs typeface="+mn-lt" pitchFamily="34" charset="-120"/>
              </a:rPr>
              <a:t>Il manuale Social Sci LibreTexts individua qui la </a:t>
            </a:r>
            <a:pPr indent="0" marL="0">
              <a:lnSpc>
                <a:spcPct val="125000"/>
              </a:lnSpc>
              <a:buNone/>
            </a:pPr>
            <a:r>
              <a:rPr lang="en-US" sz="1750" b="1" dirty="0">
                <a:solidFill>
                  <a:schemeClr val="bg1"/>
                </a:solidFill>
                <a:latin typeface="+mn-lt" pitchFamily="34" charset="0"/>
                <a:ea typeface="+mn-lt" pitchFamily="34" charset="-122"/>
                <a:cs typeface="+mn-lt" pitchFamily="34" charset="-120"/>
              </a:rPr>
              <a:t>differenza chiave</a:t>
            </a:r>
            <a:pPr indent="0" marL="0">
              <a:lnSpc>
                <a:spcPct val="125000"/>
              </a:lnSpc>
              <a:buNone/>
            </a:pPr>
            <a:r>
              <a:rPr lang="en-US" sz="1750" dirty="0">
                <a:solidFill>
                  <a:srgbClr val="D8D6CF"/>
                </a:solidFill>
                <a:latin typeface="+mn-lt" pitchFamily="34" charset="0"/>
                <a:ea typeface="+mn-lt" pitchFamily="34" charset="-122"/>
                <a:cs typeface="+mn-lt" pitchFamily="34" charset="-120"/>
              </a:rPr>
              <a:t> tra le due teorie, con </a:t>
            </a:r>
            <a:pPr indent="0" marL="0">
              <a:lnSpc>
                <a:spcPct val="125000"/>
              </a:lnSpc>
              <a:buNone/>
            </a:pPr>
            <a:r>
              <a:rPr lang="en-US" sz="1750" b="1" dirty="0">
                <a:solidFill>
                  <a:schemeClr val="bg1"/>
                </a:solidFill>
                <a:latin typeface="+mn-lt" pitchFamily="34" charset="0"/>
                <a:ea typeface="+mn-lt" pitchFamily="34" charset="-122"/>
                <a:cs typeface="+mn-lt" pitchFamily="34" charset="-120"/>
              </a:rPr>
              <a:t>conseguenze opposte</a:t>
            </a:r>
            <a:pPr indent="0" marL="0">
              <a:lnSpc>
                <a:spcPct val="125000"/>
              </a:lnSpc>
              <a:buNone/>
            </a:pPr>
            <a:r>
              <a:rPr lang="en-US" sz="1750" dirty="0">
                <a:solidFill>
                  <a:srgbClr val="D8D6CF"/>
                </a:solidFill>
                <a:latin typeface="+mn-lt" pitchFamily="34" charset="0"/>
                <a:ea typeface="+mn-lt" pitchFamily="34" charset="-122"/>
                <a:cs typeface="+mn-lt" pitchFamily="34" charset="-120"/>
              </a:rPr>
              <a:t> su come strutturare l'insegnamento.</a:t>
            </a:r>
            <a:endParaRPr lang="en-US" sz="17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6"/>
                </a:solidFill>
                <a:latin typeface="+mj-lt" pitchFamily="34" charset="0"/>
                <a:ea typeface="+mj-lt" pitchFamily="34" charset="-122"/>
                <a:cs typeface="+mj-lt" pitchFamily="34" charset="-120"/>
              </a:rPr>
              <a:t>ALLA CLASSE</a:t>
            </a:r>
            <a:endParaRPr lang="en-US" sz="1300" dirty="0"/>
          </a:p>
        </p:txBody>
      </p:sp>
      <p:sp>
        <p:nvSpPr>
          <p:cNvPr id="3" name="Text 1"/>
          <p:cNvSpPr/>
          <p:nvPr/>
        </p:nvSpPr>
        <p:spPr>
          <a:xfrm>
            <a:off x="548640" y="960120"/>
            <a:ext cx="7863840" cy="914400"/>
          </a:xfrm>
          <a:prstGeom prst="rect">
            <a:avLst/>
          </a:prstGeom>
          <a:noFill/>
          <a:ln/>
        </p:spPr>
        <p:txBody>
          <a:bodyPr wrap="square" rtlCol="0" anchor="t"/>
          <a:lstStyle/>
          <a:p>
            <a:pPr indent="0" marL="0">
              <a:buNone/>
            </a:pPr>
            <a:r>
              <a:rPr lang="en-US" sz="3000" b="1" dirty="0">
                <a:solidFill>
                  <a:schemeClr val="tx1"/>
                </a:solidFill>
                <a:latin typeface="+mj-lt" pitchFamily="34" charset="0"/>
                <a:ea typeface="+mj-lt" pitchFamily="34" charset="-122"/>
                <a:cs typeface="+mj-lt" pitchFamily="34" charset="-120"/>
              </a:rPr>
              <a:t>Perché, per Vygotskij, il bambino ha anche abilità "potenziali" e non solo quelle già acquisite?</a:t>
            </a:r>
            <a:endParaRPr lang="en-US" sz="3000" dirty="0"/>
          </a:p>
        </p:txBody>
      </p:sp>
      <p:sp>
        <p:nvSpPr>
          <p:cNvPr id="4" name="Text 2"/>
          <p:cNvSpPr/>
          <p:nvPr/>
        </p:nvSpPr>
        <p:spPr>
          <a:xfrm>
            <a:off x="548640" y="214884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A</a:t>
            </a:r>
            <a:pPr indent="0" marL="0">
              <a:buNone/>
            </a:pPr>
            <a:r>
              <a:rPr lang="en-US" sz="1600" dirty="0">
                <a:solidFill>
                  <a:schemeClr val="tx1"/>
                </a:solidFill>
                <a:latin typeface="+mn-lt" pitchFamily="34" charset="0"/>
                <a:ea typeface="+mn-lt" pitchFamily="34" charset="-122"/>
                <a:cs typeface="+mn-lt" pitchFamily="34" charset="-120"/>
              </a:rPr>
              <a:t>   Perché può realizzarle con la guida di altri</a:t>
            </a:r>
            <a:endParaRPr lang="en-US" sz="1800" dirty="0"/>
          </a:p>
        </p:txBody>
      </p:sp>
      <p:sp>
        <p:nvSpPr>
          <p:cNvPr id="5" name="Text 3"/>
          <p:cNvSpPr/>
          <p:nvPr/>
        </p:nvSpPr>
        <p:spPr>
          <a:xfrm>
            <a:off x="548640" y="292608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B</a:t>
            </a:r>
            <a:pPr indent="0" marL="0">
              <a:buNone/>
            </a:pPr>
            <a:r>
              <a:rPr lang="en-US" sz="1600" dirty="0">
                <a:solidFill>
                  <a:schemeClr val="tx1"/>
                </a:solidFill>
                <a:latin typeface="+mn-lt" pitchFamily="34" charset="0"/>
                <a:ea typeface="+mn-lt" pitchFamily="34" charset="-122"/>
                <a:cs typeface="+mn-lt" pitchFamily="34" charset="-120"/>
              </a:rPr>
              <a:t>   Perché le sviluppa da solo con l'età</a:t>
            </a:r>
            <a:endParaRPr lang="en-US" sz="1800" dirty="0"/>
          </a:p>
        </p:txBody>
      </p:sp>
      <p:sp>
        <p:nvSpPr>
          <p:cNvPr id="6" name="Text 4"/>
          <p:cNvSpPr/>
          <p:nvPr/>
        </p:nvSpPr>
        <p:spPr>
          <a:xfrm>
            <a:off x="548640" y="370332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C</a:t>
            </a:r>
            <a:pPr indent="0" marL="0">
              <a:buNone/>
            </a:pPr>
            <a:r>
              <a:rPr lang="en-US" sz="1600" dirty="0">
                <a:solidFill>
                  <a:schemeClr val="tx1"/>
                </a:solidFill>
                <a:latin typeface="+mn-lt" pitchFamily="34" charset="0"/>
                <a:ea typeface="+mn-lt" pitchFamily="34" charset="-122"/>
                <a:cs typeface="+mn-lt" pitchFamily="34" charset="-120"/>
              </a:rPr>
              <a:t>   Perché sono innate e fisse</a:t>
            </a:r>
            <a:endParaRPr lang="en-US" sz="18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PER APPROFONDIRE</a:t>
            </a:r>
            <a:endParaRPr lang="en-US" sz="1300" dirty="0"/>
          </a:p>
        </p:txBody>
      </p:sp>
      <p:sp>
        <p:nvSpPr>
          <p:cNvPr id="3" name="Text 1"/>
          <p:cNvSpPr/>
          <p:nvPr/>
        </p:nvSpPr>
        <p:spPr>
          <a:xfrm>
            <a:off x="548640" y="1463040"/>
            <a:ext cx="8046720" cy="1554480"/>
          </a:xfrm>
          <a:prstGeom prst="rect">
            <a:avLst/>
          </a:prstGeom>
          <a:noFill/>
          <a:ln/>
        </p:spPr>
        <p:txBody>
          <a:bodyPr wrap="square" rtlCol="0" anchor="b"/>
          <a:lstStyle/>
          <a:p>
            <a:pPr indent="0" marL="0">
              <a:lnSpc>
                <a:spcPct val="108000"/>
              </a:lnSpc>
              <a:buNone/>
            </a:pPr>
            <a:r>
              <a:rPr lang="en-US" sz="4000" b="1" dirty="0">
                <a:solidFill>
                  <a:schemeClr val="bg1"/>
                </a:solidFill>
                <a:latin typeface="+mj-lt" pitchFamily="34" charset="0"/>
                <a:ea typeface="+mj-lt" pitchFamily="34" charset="-122"/>
                <a:cs typeface="+mj-lt" pitchFamily="34" charset="-120"/>
              </a:rPr>
              <a:t>Chiaro in 30 secondi.</a:t>
            </a:r>
            <a:endParaRPr lang="en-US" sz="4000" dirty="0"/>
          </a:p>
          <a:p>
            <a:pPr indent="0" marL="0">
              <a:lnSpc>
                <a:spcPct val="108000"/>
              </a:lnSpc>
              <a:buNone/>
            </a:pPr>
            <a:r>
              <a:rPr lang="en-US" sz="4000" b="1" dirty="0">
                <a:solidFill>
                  <a:schemeClr val="bg1"/>
                </a:solidFill>
                <a:latin typeface="+mj-lt" pitchFamily="34" charset="0"/>
                <a:ea typeface="+mj-lt" pitchFamily="34" charset="-122"/>
                <a:cs typeface="+mj-lt" pitchFamily="34" charset="-120"/>
              </a:rPr>
              <a:t>Tuo in 10 minuti.</a:t>
            </a:r>
            <a:endParaRPr lang="en-US" sz="4000" dirty="0"/>
          </a:p>
        </p:txBody>
      </p:sp>
      <p:sp>
        <p:nvSpPr>
          <p:cNvPr id="4" name="Text 2"/>
          <p:cNvSpPr/>
          <p:nvPr/>
        </p:nvSpPr>
        <p:spPr>
          <a:xfrm>
            <a:off x="548640" y="3200400"/>
            <a:ext cx="8046720" cy="548640"/>
          </a:xfrm>
          <a:prstGeom prst="rect">
            <a:avLst/>
          </a:prstGeom>
          <a:noFill/>
          <a:ln/>
        </p:spPr>
        <p:txBody>
          <a:bodyPr wrap="square" rtlCol="0" anchor="ctr"/>
          <a:lstStyle/>
          <a:p>
            <a:pPr indent="0" marL="0">
              <a:buNone/>
            </a:pPr>
            <a:r>
              <a:rPr lang="en-US" sz="1700" dirty="0">
                <a:solidFill>
                  <a:srgbClr val="D7E4DF"/>
                </a:solidFill>
                <a:latin typeface="+mn-lt" pitchFamily="34" charset="0"/>
                <a:ea typeface="+mn-lt" pitchFamily="34" charset="-122"/>
                <a:cs typeface="+mn-lt" pitchFamily="34" charset="-120"/>
              </a:rPr>
              <a:t>Leggi il Recap completo su Recaplica </a:t>
            </a:r>
            <a:pPr indent="0" marL="0">
              <a:buNone/>
            </a:pPr>
            <a:r>
              <a:rPr lang="en-US" sz="1700" b="1" dirty="0">
                <a:solidFill>
                  <a:schemeClr val="bg1"/>
                </a:solidFill>
                <a:latin typeface="+mn-lt" pitchFamily="34" charset="0"/>
                <a:ea typeface="+mn-lt" pitchFamily="34" charset="-122"/>
                <a:cs typeface="+mn-lt" pitchFamily="34" charset="-120"/>
              </a:rPr>
              <a:t>recaplica.com/it/scienza/teoria-socioculturale-vygotskij/</a:t>
            </a:r>
            <a:endParaRPr lang="en-US" sz="1700" dirty="0"/>
          </a:p>
        </p:txBody>
      </p:sp>
      <p:sp>
        <p:nvSpPr>
          <p:cNvPr id="5" name="Text 3"/>
          <p:cNvSpPr/>
          <p:nvPr/>
        </p:nvSpPr>
        <p:spPr>
          <a:xfrm>
            <a:off x="548640" y="4251960"/>
            <a:ext cx="8046720" cy="685800"/>
          </a:xfrm>
          <a:prstGeom prst="rect">
            <a:avLst/>
          </a:prstGeom>
          <a:noFill/>
          <a:ln/>
        </p:spPr>
        <p:txBody>
          <a:bodyPr wrap="square" rtlCol="0" anchor="ctr"/>
          <a:lstStyle/>
          <a:p>
            <a:pPr indent="0" marL="0">
              <a:lnSpc>
                <a:spcPct val="125000"/>
              </a:lnSpc>
              <a:buNone/>
            </a:pPr>
            <a:r>
              <a:rPr lang="en-US" sz="1250" b="1" dirty="0">
                <a:solidFill>
                  <a:schemeClr val="tx1"/>
                </a:solidFill>
                <a:latin typeface="+mn-lt" pitchFamily="34" charset="0"/>
                <a:ea typeface="+mn-lt" pitchFamily="34" charset="-122"/>
                <a:cs typeface="+mn-lt" pitchFamily="34" charset="-120"/>
              </a:rPr>
              <a:t>Fonti: </a:t>
            </a:r>
            <a:pPr indent="0" marL="0">
              <a:lnSpc>
                <a:spcPct val="125000"/>
              </a:lnSpc>
              <a:buNone/>
            </a:pPr>
            <a:r>
              <a:rPr lang="en-US" sz="1250" dirty="0">
                <a:solidFill>
                  <a:schemeClr val="tx2"/>
                </a:solidFill>
                <a:latin typeface="+mn-lt" pitchFamily="34" charset="0"/>
                <a:ea typeface="+mn-lt" pitchFamily="34" charset="-122"/>
                <a:cs typeface="+mn-lt" pitchFamily="34" charset="-120"/>
              </a:rPr>
              <a:t>APA Dictionary of Psychology · Social Sci LibreTexts · Baylor University Libraries</a:t>
            </a:r>
            <a:endParaRPr lang="en-US" sz="1250" dirty="0"/>
          </a:p>
        </p:txBody>
      </p:sp>
    </p:spTree>
  </p:cSld>
  <p:clrMapOvr>
    <a:masterClrMapping/>
  </p:clrMapOvr>
</p:sld>
</file>

<file path=ppt/theme/theme1.xml><?xml version="1.0" encoding="utf-8"?>
<a:theme xmlns:a="http://schemas.openxmlformats.org/drawingml/2006/main" name="Recaplica">
  <a:themeElements>
    <a:clrScheme name="Recaplica">
      <a:dk1>
        <a:srgbClr val="161D27"/>
      </a:dk1>
      <a:lt1>
        <a:srgbClr val="FAF8F3"/>
      </a:lt1>
      <a:dk2>
        <a:srgbClr val="56616E"/>
      </a:dk2>
      <a:lt2>
        <a:srgbClr val="FFFFFF"/>
      </a:lt2>
      <a:accent1>
        <a:srgbClr val="0B6B5C"/>
      </a:accent1>
      <a:accent2>
        <a:srgbClr val="FFD435"/>
      </a:accent2>
      <a:accent3>
        <a:srgbClr val="2C4A9E"/>
      </a:accent3>
      <a:accent4>
        <a:srgbClr val="4F6414"/>
      </a:accent4>
      <a:accent5>
        <a:srgbClr val="A12B22"/>
      </a:accent5>
      <a:accent6>
        <a:srgbClr val="8A4B10"/>
      </a:accent6>
      <a:hlink>
        <a:srgbClr val="0B6B5C"/>
      </a:hlink>
      <a:folHlink>
        <a:srgbClr val="084F44"/>
      </a:folHlink>
    </a:clrScheme>
    <a:fontScheme name="Recaplica">
      <a:majorFont>
        <a:latin typeface="Bricolage Grotesque"/>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tkinson Hyperlegible"/>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10</Slides>
  <Notes>10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10</vt:i4>
      </vt:variant>
    </vt:vector>
  </HeadingPairs>
  <TitlesOfParts>
    <vt:vector size="13"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vector>
  </TitlesOfParts>
  <Company>recaplica.com</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Teoria socioculturale di Vygotskij — Recap</dc:title>
  <dc:subject>PptxGenJS Presentation</dc:subject>
  <dc:creator>Recaplica</dc:creator>
  <cp:lastModifiedBy>Recaplica</cp:lastModifiedBy>
  <cp:revision>1</cp:revision>
  <dcterms:created xsi:type="dcterms:W3CDTF">2026-09-25T11:27:47Z</dcterms:created>
  <dcterms:modified xsi:type="dcterms:W3CDTF">2026-09-25T11:27:47Z</dcterms:modified>
</cp:coreProperties>
</file>