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Ogni riga e ogni colonna della tavola periodica segue una regola precisa, che ha impiegato quasi due secoli a diventare quella di oggi.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1869 Mendeleev lasciò una casella vuota nella sua tavola, prevedendo le proprietà di un elemento non ancora scoperto. Nel 1875 fu trovato il gallio, e le sue proprietà corrisposero quasi esattamente alla previsione: la posizione nella tavola aveva permesso di prevedere il comportamento chimico di un elemento sconosciuto.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tavola periodica ufficiale conta oggi 118 elementi. Il criterio con cui sono ordinati, il numero atomico crescente, fu stabilito nel 1913 da Henry Moseley, che misurò sperimentalmente i raggi X emessi da ciascun elemento.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Mendeleev ordinò gli elementi per peso atomico crescente, l'unico strumento di confronto disponibile nel 1869. Moseley dimostrò che il criterio corretto è il numero atomico: nella maggior parte dei casi i due ordini coincidono, ma non sempre.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tavola moderna conta sette periodi, le righe orizzontali. Ogni periodo termina con un gas nobile, l'ultima colonna della tavola.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Periodo, gruppo ed elettroni di valenza sono i tre concetti che spiegano la griglia: la riga, la colonna, e il motivo per cui gli elementi di una stessa colonna si comportano in modo simile.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Mendeleev dispose gli elementi per peso atomico crescente, ma il suo merito specifico fu lasciare deliberatamente delle caselle vuote per elementi non ancora scoperti, prevedendone le proprietà. Tre di queste previsioni furono confermate entro il 1886: il gallio nel 1875, poi scandio e germanio.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merito di Mendeleev fu la capacità predittiva della sua tavola, non l'idea di classificare gli elementi, che altri avevano già tentato prima di lui.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tavola periodica continua a essere aggiornata: l'ultima revisione dei pesi atomici standard di IUPAC porta la data del 4 maggio 2022.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tavola periodica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Com'è organizzata, e perché</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PRIMA DI INIZIARE</a:t>
            </a:r>
            <a:endParaRPr lang="en-US" sz="1300" dirty="0"/>
          </a:p>
        </p:txBody>
      </p:sp>
      <p:sp>
        <p:nvSpPr>
          <p:cNvPr id="3" name="Shape 1"/>
          <p:cNvSpPr/>
          <p:nvPr/>
        </p:nvSpPr>
        <p:spPr>
          <a:xfrm>
            <a:off x="503936" y="2474824"/>
            <a:ext cx="2353666"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il gallio era già</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previsto prima di essere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scoperto?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QUESTO RECAP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criterio d'ordine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Periodi e gruppi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Prima di Mendeleev</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Una tavola ancora aperta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NUMERI DELLA TAVOLA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elementi conosciuti</a:t>
            </a:r>
            <a:pPr indent="0" marL="0">
              <a:lnSpc>
                <a:spcPct val="120000"/>
              </a:lnSpc>
              <a:buNone/>
            </a:pPr>
            <a:r>
              <a:rPr lang="en-US" sz="1500" dirty="0">
                <a:solidFill>
                  <a:schemeClr val="tx2"/>
                </a:solidFill>
                <a:latin typeface="+mn-lt" pitchFamily="34" charset="0"/>
                <a:ea typeface="+mn-lt" pitchFamily="34" charset="-122"/>
                <a:cs typeface="+mn-lt" pitchFamily="34" charset="-120"/>
              </a:rPr>
              <a:t>: da idrogeno a oganesson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1913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svolta di Moseley</a:t>
            </a:r>
            <a:pPr indent="0" marL="0">
              <a:lnSpc>
                <a:spcPct val="120000"/>
              </a:lnSpc>
              <a:buNone/>
            </a:pPr>
            <a:r>
              <a:rPr lang="en-US" sz="1500" dirty="0">
                <a:solidFill>
                  <a:schemeClr val="tx2"/>
                </a:solidFill>
                <a:latin typeface="+mn-lt" pitchFamily="34" charset="0"/>
                <a:ea typeface="+mn-lt" pitchFamily="34" charset="-122"/>
                <a:cs typeface="+mn-lt" pitchFamily="34" charset="-120"/>
              </a:rPr>
              <a:t>: raggi X e numero atomico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CRITERI, DUE EPOCHE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Peso atomico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MENDELEEV, 1869</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Massa media dell'elemento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LIMITE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Non spiega le eccezioni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Numero atomico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MOSELEY, 1913</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 protoni nel nucleo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METODO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Misurato con i raggi X</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Dal 1913 conta il numero atomico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RIGHE ORIZZONTALI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Periodo 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più corto</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Periodi intermedi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Crescono via via</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Periodo 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Finisce con un gas nobile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RIGA ORIZZONTALE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Periodo</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7</a:t>
            </a:r>
            <a:pPr indent="0" marL="0">
              <a:buNone/>
            </a:pPr>
            <a:r>
              <a:rPr lang="en-US" sz="1600" b="1" dirty="0">
                <a:solidFill>
                  <a:schemeClr val="bg1"/>
                </a:solidFill>
                <a:latin typeface="+mj-lt" pitchFamily="34" charset="0"/>
                <a:ea typeface="+mj-lt" pitchFamily="34" charset="-122"/>
                <a:cs typeface="+mj-lt" pitchFamily="34" charset="-120"/>
              </a:rPr>
              <a:t> periodi</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Finisce con un gas nobile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COLONNA VERTICALE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Gruppo</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18</a:t>
            </a:r>
            <a:pPr indent="0" marL="0">
              <a:buNone/>
            </a:pPr>
            <a:r>
              <a:rPr lang="en-US" sz="1600" b="1" dirty="0">
                <a:solidFill>
                  <a:schemeClr val="bg1"/>
                </a:solidFill>
                <a:latin typeface="+mj-lt" pitchFamily="34" charset="0"/>
                <a:ea typeface="+mj-lt" pitchFamily="34" charset="-122"/>
                <a:cs typeface="+mj-lt" pitchFamily="34" charset="-120"/>
              </a:rPr>
              <a:t> gruppi</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Numerati da IUPAC dal 1988</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LIVELLO ESTERNO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Valenza</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550" b="1" dirty="0">
                <a:solidFill>
                  <a:schemeClr val="accent1"/>
                </a:solidFill>
                <a:latin typeface="+mj-lt" pitchFamily="34" charset="0"/>
                <a:ea typeface="+mj-lt" pitchFamily="34" charset="-122"/>
                <a:cs typeface="+mj-lt" pitchFamily="34" charset="-120"/>
              </a:rPr>
              <a:t>Uguale</a:t>
            </a:r>
            <a:pPr indent="0" marL="0">
              <a:buNone/>
            </a:pPr>
            <a:r>
              <a:rPr lang="en-US" sz="1600" b="1" dirty="0">
                <a:solidFill>
                  <a:schemeClr val="accent1"/>
                </a:solidFill>
                <a:latin typeface="+mj-lt" pitchFamily="34" charset="0"/>
                <a:ea typeface="+mj-lt" pitchFamily="34" charset="-122"/>
                <a:cs typeface="+mj-lt" pitchFamily="34" charset="-120"/>
              </a:rPr>
              <a:t> gruppo</a:t>
            </a:r>
            <a:endParaRPr lang="en-US" sz="35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Spiega le proprietà simili</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L'UOMO DELLE CASELLE VUOTE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Dmitri Mendeleev</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1869</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1869</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Pubblica la tavola con caselle vuote</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1875</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gallio conferma una previsione</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1886</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Scandio e germanio confermano le altre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Mendeleev non ha inventato la tavola dal nulla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Almeno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sei tentativi precedenti</a:t>
            </a:r>
            <a:pPr indent="0" marL="0">
              <a:lnSpc>
                <a:spcPct val="125000"/>
              </a:lnSpc>
              <a:buNone/>
            </a:pPr>
            <a:r>
              <a:rPr lang="en-US" sz="1750" dirty="0">
                <a:solidFill>
                  <a:srgbClr val="D8D6CF"/>
                </a:solidFill>
                <a:latin typeface="+mn-lt" pitchFamily="34" charset="0"/>
                <a:ea typeface="+mn-lt" pitchFamily="34" charset="-122"/>
                <a:cs typeface="+mn-lt" pitchFamily="34" charset="-120"/>
              </a:rPr>
              <a:t> avevano già provato a classificare gli elementi, e Lothar Meyer arrivò a un risultato quasi identico nello stesso periodo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RECAP COMPLETO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su Recaplica </a:t>
            </a:r>
            <a:pPr indent="0" marL="0">
              <a:buNone/>
            </a:pPr>
            <a:r>
              <a:rPr lang="en-US" sz="1700" b="1" dirty="0">
                <a:solidFill>
                  <a:schemeClr val="bg1"/>
                </a:solidFill>
                <a:latin typeface="+mn-lt" pitchFamily="34" charset="0"/>
                <a:ea typeface="+mn-lt" pitchFamily="34" charset="-122"/>
                <a:cs typeface="+mn-lt" pitchFamily="34" charset="-120"/>
              </a:rPr>
              <a:t>recaplica.com/it/scienza/tavola-periodica/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IUPAC · Royal Society of Chemistry · NIST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tavola periodica: come si legge e perché è organizzata così — Recap</dc:title>
  <dc:subject>PptxGenJS Presentation</dc:subject>
  <dc:creator>Recaplica</dc:creator>
  <cp:lastModifiedBy>Recaplica</cp:lastModifiedBy>
  <cp:revision>1</cp:revision>
  <dcterms:created xsi:type="dcterms:W3CDTF">2026-09-20T19:29:27Z</dcterms:created>
  <dcterms:modified xsi:type="dcterms:W3CDTF">2026-09-20T19:29:27Z</dcterms:modified>
</cp:coreProperties>
</file>