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 cerca a che età si toglie il pannolino spera spesso in un numero preciso. Le società pediatriche e gli enti sanitari che si occupano dell'argomento non ne forniscono uno, e parlano invece di una finestra ampia, dentro la quale la variabilità tra un bambino e l'altro è la norma, non l'eccezione. In queste slide vediamo che cosa dicono quattro fonti sui tempi, quali segnali descrivono, che cosa osservano quando il percorso viene forzato, e come trattano incidenti e regressioni.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fonti consultate non danno un numero solo. L'American Family Physician, rivista peer-reviewed dell'American Academy of Family Physicians, riporta che oltre due terzi dei bambini statunitensi raggiungono lo sviluppo fisiologico, cognitivo ed emotivo necessario tra i 18 e i 30 mesi, un intervallo di un anno intero, non un singolo mese. L'NHS britannico restringe leggermente la finestra indicativa a 18 mesi-2 anni e mezzo, mentre l'American Academy of Pediatrics parla di una media tra i 2 e i 3 anni, precisando che la maggior parte dei bambini raggiunge il controllo di vescica e intestino entro i 4 anni. L'Ospedale Pediatrico Bambino Gesù lo dice in modo diretto, per togliere il pannolino non esiste una regola, né un'età precisa.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finestre delle quattro fonti sono diverse ma sovrapponibili, e nessuna è una scadenza. L'AAFP indica 18-30 mesi per oltre due terzi dei bambini statunitensi, l'NHS 18 mesi-2 anni e mezzo, l'AAP una media tra i 2 e i 3 anni con la maggior parte dei bambini che raggiunge il controllo di vescica e intestino entro i 4 anni, l'Ospedale Bambino Gesù un'eliminazione media del pannolino verso i 24 mesi e un completamento verso i 27, con un percorso che in alcuni casi arriva a 4-5 anni. Sono descrizioni di quando la cosa accade in media, non traguardi da rispettare, e nessuna fonte indica un'età fissa uguale per tutti.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Sì, secondo le fonti consultate rientra nella variabilità normale. L'AAP precisa che la maggior parte dei bambini raggiunge il controllo di vescica e intestino entro i 4 anni, quindi non tutti prima, e l'Ospedale Bambino Gesù indica che il percorso può completarsi solo a 4-5 anni in alcuni casi. Sempre secondo l'AAFP, l'età mediana in cui si raggiunge la continenza diurna completa è 32,5 mesi per le femmine e 35 mesi per i maschi, e il 40% dei bambini continua ad avere episodi di enuresi notturna anche dopo aver raggiunto la continenza di giorno.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L'Ospedale Bambino Gesù distingue segnali indiretti, la curiosità verso il bagno, il desiderio di comportarsi da grande, la capacità di camminare in autonomia, da segnali diretti, come avvertire in anticipo lo stimolo o restare asciutti per 3-4 ore di fila. L'AAFP ne elenca diversi in una tabella dedicata, restare asciutto per due ore consecutive o durante il sonnellino, saper camminare fino al bagno, saper mettersi e togliersi i vestiti, competenza raggiunta da circa il 90% dei bambini entro i 30 mesi, mostrare fastidio per il pannolino sporco, e in alcuni casi chiedere di indossare le mutandine da grande. Non è un elenco da spuntare, tanto che l'NHS dichiara esplicitamente che non è necessario aspettare che il bambino mostri segnali o chieda di usare il vasino prima di iniziare, e aggiunge che alcuni bambini comunicano da soli quando sono bagnati mentre altri non lo fanno affatto, e che questo è del tutto normale.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L'AAFP, rivista peer-reviewed, indica 18-30 mesi per la maggioranza dei bambini statunitensi ed elenca i segnali in dettaglio, usandoli come guida. L'NHS indica 18 mesi-2 anni e mezzo e non ritiene necessario attendere segnali espliciti. L'AAP descrive i segnali ma mette l'accento soprattutto sul non forzare, e il Bambino Gesù elenca segnali indiretti e diretti come guida. È una sfumatura, non una contraddizione netta, tutte le fonti concordano sull'ampiezza della finestra temporale, ma non su quanto sia opportuno aspettare un via libera esplicito dal bambino prima di partire.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riferimento più citato dall'AAFP è l'approccio child-oriented ideato dal pediatra T. Berry Brazelton nel 1962, si segue il ritmo del bambino invece di imporre un calendario dall'esterno. In uno studio del 1997 che ha seguito bambini addestrati con questo metodo, il 61% risultava spannolinato entro i 36 mesi e il 98% entro i 48 mesi. L'AAFP cita anche un metodo alternativo, quello di Azrin e Foxx, descritto come un approccio intensivo che punta a completare l'addestramento in un solo giorno, basato su principi di condizionamento operante. La stessa rivista, nel numero del 2019, è netta nel dire che nessun metodo di addestramento è superiore a un altro.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fonti indicano il contrario. L'AAP lo dice nel modo più diretto, elencando braccio di ferro, suppliche, premi eccessivi e punizioni come fattori che impediscono al bambino di gestire in autonomia i propri bisogni, non che glielo insegnano più in fretta. Aggiunge che il processo coinvolge il corpo e la mente insieme, e che il bambino può riuscire, ma nei suoi tempi. Le quattro fonti convergono su questo punto, forzare un bambino non pronto non velocizza il percorso e può crearne uno più complicato.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L'AAFP quantifica alcuni dei rischi. Il rifiuto di usare il vasino per i bisogni intestinali, stool toileting refusal, si osserva fino nel 20% dei bambini durante il percorso, e in un quarto di questi casi richiede un intervento; il comportamento è associato a più episodi di trattenimento delle feci e di perdita involontaria. La stessa fonte riporta che il 40% dei bambini continua ad avere episodi di enuresi notturna dopo aver smesso di usare il pannolino di giorno. Uno studio su 112 bambini con disfunzione vescicale, citato dall'AAFP, osserva un'associazione tra l'inizio dell'addestramento prima dei 24 mesi o dopo i 36 mesi e un aumento dei casi di enuresi.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fonti descrivono gli incidenti e le regressioni come parte normale del percorso, non come un'eccezione da correggere con severità. L'NHS consiglia di non arrabbiarsi né agitarsi quando succede, di pulire insieme e andare avanti, ricordando che ogni bambino impara al proprio ritmo. L'Ospedale Bambino Gesù è sulla stessa linea, i bambini non vanno sgridati se si bagnano, in quanto vuol dire che non hanno ancora raggiunto una sufficiente maturità, e indica il pediatra di famiglia come interlocutore disponibile a discutere eventuali passi indietro. Più fonti segnalano che grandi cambiamenti nella vita familiare, un trasloco, la nascita di un fratellino, altre situazioni di stress, possono interrompere i progressi già fatti, e l'AAP raccomanda di posticipare l'inizio del percorso durante questo tipo di eventi.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L'AAFP riporta che un addestramento iniziato prima dei 24 mesi o dopo i 36 è associato a più episodi di enuresi, secondo uno studio su 112 bambini con disfunzione vescicale citato dalla rivista, e che iniziare dopo i 3 anni e mezzo è collegato a un aumento del rifiuto del vasino per i bisogni intestinali. La stessa rivista precisa che chiedere al bambino di usare il vasino più di tre volte al giorno prima dei 27 mesi non è di per sé collegato a stitichezza o rifiuto, quindi il problema non sembra essere la frequenza delle richieste in sé, ma l'insistere quando il bambino non mostra ancora i segnali di prontezza. Se c'è tempo, seconda domanda dal quiz del Recap, in che cosa la posizione dell'NHS si differenzia da quella di AAFP, AAP e Bambino Gesù? (L'NHS ritiene che non sia necessario attendere segnali espliciti prima di iniziare, nella finestra 18 mesi-2 anni e mezzo.)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indicazioni generali raccolte in questo Recap non sostituiscono una valutazione individuale. Per dubbi sui tempi, sui segnali di prontezza o su eventuali difficoltà nel percorso del proprio bambino, la fonte giusta resta il pediatra di famiglia, che conosce la storia clinica specifica e può indicare come procedere caso per caso; è quello che fanno le fonti stesse, che rimandano al pediatra e non a un calendario generico valido per tutti. L'AAFP segnala inoltre che bambini con sindrome di Down, paralisi cerebrale infantile o autismo richiedono approcci personalizzati, spesso con il coinvolgimento di terapisti occupazionali o dello sviluppo.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 Recap online ci sono il quiz da 5 domande e le 8 flashcards, con tutte le fonti complete in fondo alla pagina. Da ripetere anche qui, per qualunque dubbio specifico su tempi, metodi o difficoltà nel percorso di un bambino il riferimento resta il pediatra di famiglia, non un calendario generico valido per tutti.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Togliere il pannolino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Che cosa dicono le fonti pediatriche sui tempi, e che cosa non dicono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DI PARTENZA</a:t>
            </a:r>
            <a:endParaRPr lang="en-US" sz="1300" dirty="0"/>
          </a:p>
        </p:txBody>
      </p:sp>
      <p:sp>
        <p:nvSpPr>
          <p:cNvPr id="3" name="Shape 1"/>
          <p:cNvSpPr/>
          <p:nvPr/>
        </p:nvSpPr>
        <p:spPr>
          <a:xfrm>
            <a:off x="2288743" y="2106016"/>
            <a:ext cx="358134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Esiste un'età giusta per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togliere il pannolino?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Nessuna età uguale per tutti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segnali, più del calendario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metodi, e il rischio di forzare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Incidenti, regressioni e dubbi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Nessuna età uguale per tutti</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Quattro fonti, quattro finestre ampie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FINESTRE INDICATE DALLE FONTI, NESSUNA È UNA SCADENZA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18-30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mesi, secondo l'AAFP</a:t>
            </a:r>
            <a:pPr indent="0" marL="0">
              <a:lnSpc>
                <a:spcPct val="120000"/>
              </a:lnSpc>
              <a:buNone/>
            </a:pPr>
            <a:r>
              <a:rPr lang="en-US" sz="1500" dirty="0">
                <a:solidFill>
                  <a:schemeClr val="tx2"/>
                </a:solidFill>
                <a:latin typeface="+mn-lt" pitchFamily="34" charset="0"/>
                <a:ea typeface="+mn-lt" pitchFamily="34" charset="-122"/>
                <a:cs typeface="+mn-lt" pitchFamily="34" charset="-120"/>
              </a:rPr>
              <a:t>: oltre due terzi dei bambini statunitensi, non tutti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 la media secondo l'AAP</a:t>
            </a:r>
            <a:pPr indent="0" marL="0">
              <a:lnSpc>
                <a:spcPct val="120000"/>
              </a:lnSpc>
              <a:buNone/>
            </a:pPr>
            <a:r>
              <a:rPr lang="en-US" sz="1500" dirty="0">
                <a:solidFill>
                  <a:schemeClr val="tx2"/>
                </a:solidFill>
                <a:latin typeface="+mn-lt" pitchFamily="34" charset="0"/>
                <a:ea typeface="+mn-lt" pitchFamily="34" charset="-122"/>
                <a:cs typeface="+mn-lt" pitchFamily="34" charset="-120"/>
              </a:rPr>
              <a:t>: la maggior parte dei bambini entro i 4 anni, non tutti prima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 in alcuni casi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Bambino Gesù indica una media verso i 24 mesi e un completamento verso i 27</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 FONTI RISPONDONO DI SÌ</a:t>
            </a:r>
            <a:endParaRPr lang="en-US" sz="1300" dirty="0"/>
          </a:p>
        </p:txBody>
      </p:sp>
      <p:sp>
        <p:nvSpPr>
          <p:cNvPr id="3" name="Shape 1"/>
          <p:cNvSpPr/>
          <p:nvPr/>
        </p:nvSpPr>
        <p:spPr>
          <a:xfrm>
            <a:off x="503936" y="1737208"/>
            <a:ext cx="2833675"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È normale che a tre anni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bambino porti ancora il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pannolino?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I segnali, più del calendario</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Che cosa guardano le fonti, e dove divergono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SEGNALI INDIRETTI</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Interesse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550" b="1" dirty="0">
                <a:solidFill>
                  <a:schemeClr val="bg1"/>
                </a:solidFill>
                <a:latin typeface="+mj-lt" pitchFamily="34" charset="0"/>
                <a:ea typeface="+mj-lt" pitchFamily="34" charset="-122"/>
                <a:cs typeface="+mj-lt" pitchFamily="34" charset="-120"/>
              </a:rPr>
              <a:t>Fare</a:t>
            </a:r>
            <a:pPr indent="0" marL="0">
              <a:buNone/>
            </a:pPr>
            <a:r>
              <a:rPr lang="en-US" sz="1600" b="1" dirty="0">
                <a:solidFill>
                  <a:schemeClr val="bg1"/>
                </a:solidFill>
                <a:latin typeface="+mj-lt" pitchFamily="34" charset="0"/>
                <a:ea typeface="+mj-lt" pitchFamily="34" charset="-122"/>
                <a:cs typeface="+mj-lt" pitchFamily="34" charset="-120"/>
              </a:rPr>
              <a:t> da grande</a:t>
            </a:r>
            <a:endParaRPr lang="en-US" sz="45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Interesse per il bagno, camminare da soli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SEGNALI DIRETTI</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Il corpo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100" b="1" dirty="0">
                <a:solidFill>
                  <a:schemeClr val="bg1"/>
                </a:solidFill>
                <a:latin typeface="+mj-lt" pitchFamily="34" charset="0"/>
                <a:ea typeface="+mj-lt" pitchFamily="34" charset="-122"/>
                <a:cs typeface="+mj-lt" pitchFamily="34" charset="-120"/>
              </a:rPr>
              <a:t>Resta</a:t>
            </a:r>
            <a:pPr indent="0" marL="0">
              <a:buNone/>
            </a:pPr>
            <a:r>
              <a:rPr lang="en-US" sz="1600" b="1" dirty="0">
                <a:solidFill>
                  <a:schemeClr val="bg1"/>
                </a:solidFill>
                <a:latin typeface="+mj-lt" pitchFamily="34" charset="0"/>
                <a:ea typeface="+mj-lt" pitchFamily="34" charset="-122"/>
                <a:cs typeface="+mj-lt" pitchFamily="34" charset="-120"/>
              </a:rPr>
              <a:t> asciutto</a:t>
            </a:r>
            <a:endParaRPr lang="en-US" sz="41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E avverte lo stimolo in anticipo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UNA POSIZIONE DIVERSA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L'NHS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100" b="1" dirty="0">
                <a:solidFill>
                  <a:schemeClr val="accent1"/>
                </a:solidFill>
                <a:latin typeface="+mj-lt" pitchFamily="34" charset="0"/>
                <a:ea typeface="+mj-lt" pitchFamily="34" charset="-122"/>
                <a:cs typeface="+mj-lt" pitchFamily="34" charset="-120"/>
              </a:rPr>
              <a:t>Senza</a:t>
            </a:r>
            <a:pPr indent="0" marL="0">
              <a:buNone/>
            </a:pPr>
            <a:r>
              <a:rPr lang="en-US" sz="1600" b="1" dirty="0">
                <a:solidFill>
                  <a:schemeClr val="accent1"/>
                </a:solidFill>
                <a:latin typeface="+mj-lt" pitchFamily="34" charset="0"/>
                <a:ea typeface="+mj-lt" pitchFamily="34" charset="-122"/>
                <a:cs typeface="+mj-lt" pitchFamily="34" charset="-120"/>
              </a:rPr>
              <a:t> segnali</a:t>
            </a:r>
            <a:endParaRPr lang="en-US" sz="41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Non ritiene necessario aspettarli</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FONTI, LA STESSA FINESTRA, UN'IDEA DIVERSA DEI SEGNALI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AAFP</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FINESTRA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18-30 mesi, la maggioranza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SUI SEGNALI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Elencati, usati come guida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NHS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FINESTRA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18 mesi-2 anni e mezzo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SUI SEGNALI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 serve attenderli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Concordano sull'ampiezza della finestra, non su quanto aspettare.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I metodi, e il rischio di forzare</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riferimento più citato, e il suo limite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DOVE VIENE L'APPROCCIO CHILD-ORIENTED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Il principio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Seguire il ritmo del bambino</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L'alternativa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Azrin e Foxx, intensiva</a:t>
            </a:r>
            <a:endParaRPr lang="en-US" sz="1600" dirty="0"/>
          </a:p>
        </p:txBody>
      </p:sp>
      <p:sp>
        <p:nvSpPr>
          <p:cNvPr id="6" name="Shape 4"/>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1962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Brazelton propone il metodo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61% entro 36 mesi, 98% entro 48</a:t>
            </a:r>
            <a:endParaRPr lang="en-US" sz="1400" dirty="0"/>
          </a:p>
        </p:txBody>
      </p:sp>
      <p:sp>
        <p:nvSpPr>
          <p:cNvPr id="10" name="Shape 8"/>
          <p:cNvSpPr/>
          <p:nvPr/>
        </p:nvSpPr>
        <p:spPr>
          <a:xfrm>
            <a:off x="7441387"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462979"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nessun metodo è superiore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 QUATTRO FONTI RISPONDONO DI NO</a:t>
            </a:r>
            <a:endParaRPr lang="en-US" sz="1300" dirty="0"/>
          </a:p>
        </p:txBody>
      </p:sp>
      <p:sp>
        <p:nvSpPr>
          <p:cNvPr id="3" name="Shape 1"/>
          <p:cNvSpPr/>
          <p:nvPr/>
        </p:nvSpPr>
        <p:spPr>
          <a:xfrm>
            <a:off x="503936" y="2106016"/>
            <a:ext cx="444581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Premi, punizioni e insistenza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fanno imparare più in fretta?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QUELLO CHE L'AAFP OSSERVA LUNGO IL PERCORSO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bambini al massimo</a:t>
            </a:r>
            <a:pPr indent="0" marL="0">
              <a:lnSpc>
                <a:spcPct val="120000"/>
              </a:lnSpc>
              <a:buNone/>
            </a:pPr>
            <a:r>
              <a:rPr lang="en-US" sz="1500" dirty="0">
                <a:solidFill>
                  <a:schemeClr val="tx2"/>
                </a:solidFill>
                <a:latin typeface="+mn-lt" pitchFamily="34" charset="0"/>
                <a:ea typeface="+mn-lt" pitchFamily="34" charset="-122"/>
                <a:cs typeface="+mn-lt" pitchFamily="34" charset="-120"/>
              </a:rPr>
              <a:t>: rifiuto del vasino per i bisogni intestinali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 su 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quei casi</a:t>
            </a:r>
            <a:pPr indent="0" marL="0">
              <a:lnSpc>
                <a:spcPct val="120000"/>
              </a:lnSpc>
              <a:buNone/>
            </a:pPr>
            <a:r>
              <a:rPr lang="en-US" sz="1500" dirty="0">
                <a:solidFill>
                  <a:schemeClr val="tx2"/>
                </a:solidFill>
                <a:latin typeface="+mn-lt" pitchFamily="34" charset="0"/>
                <a:ea typeface="+mn-lt" pitchFamily="34" charset="-122"/>
                <a:cs typeface="+mn-lt" pitchFamily="34" charset="-120"/>
              </a:rPr>
              <a:t>: richiede un intervento, riporta l'AAFP</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bambini</a:t>
            </a:r>
            <a:pPr indent="0" marL="0">
              <a:lnSpc>
                <a:spcPct val="120000"/>
              </a:lnSpc>
              <a:buNone/>
            </a:pPr>
            <a:r>
              <a:rPr lang="en-US" sz="1500" dirty="0">
                <a:solidFill>
                  <a:schemeClr val="tx2"/>
                </a:solidFill>
                <a:latin typeface="+mn-lt" pitchFamily="34" charset="0"/>
                <a:ea typeface="+mn-lt" pitchFamily="34" charset="-122"/>
                <a:cs typeface="+mn-lt" pitchFamily="34" charset="-120"/>
              </a:rPr>
              <a:t>: ha ancora episodi di enuresi notturna dopo la continenza di giorno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Incidenti, regressioni e dubbi</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Le fonti li descrivono come parte del percorso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CHE COSA DICONO LE FONTI QUANDO QUALCOSA VA STORTO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NHS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Servizio sanitario britannico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Restare calmi, pulire insieme e andare avanti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AAP</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American Academy of Pediatrics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Rimandare l'inizio nei grandi cambiamenti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Bambino Gesù</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Ospedale pediatrico IRCCS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Niente rimproveri, la maturità non è arrivata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cosa riporta l'AAFP su un inizio troppo precoce o troppo tardivo?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È associato a più episodi di enuresi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Non cambia nulla, tra i 20 e i 40 mesi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Un inizio precoce elimina gli incidenti notturni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CHI CONOSCE IL SINGOLO BAMBINO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riferimento è il pediatra di famiglia, non un calendario.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Le fonti rimandano a lui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per ogni dubbio su tempi, metodi o difficoltà</a:t>
            </a:r>
            <a:pPr indent="0" marL="0">
              <a:lnSpc>
                <a:spcPct val="125000"/>
              </a:lnSpc>
              <a:buNone/>
            </a:pPr>
            <a:r>
              <a:rPr lang="en-US" sz="1750" dirty="0">
                <a:solidFill>
                  <a:srgbClr val="D8D6CF"/>
                </a:solidFill>
                <a:latin typeface="+mn-lt" pitchFamily="34" charset="0"/>
                <a:ea typeface="+mn-lt" pitchFamily="34" charset="-122"/>
                <a:cs typeface="+mn-lt" pitchFamily="34" charset="-120"/>
              </a:rPr>
              <a:t> nel percorso di un bambino. L'AAFP indica poi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percorsi personalizzati</a:t>
            </a:r>
            <a:pPr indent="0" marL="0">
              <a:lnSpc>
                <a:spcPct val="125000"/>
              </a:lnSpc>
              <a:buNone/>
            </a:pPr>
            <a:r>
              <a:rPr lang="en-US" sz="1750" dirty="0">
                <a:solidFill>
                  <a:srgbClr val="D8D6CF"/>
                </a:solidFill>
                <a:latin typeface="+mn-lt" pitchFamily="34" charset="0"/>
                <a:ea typeface="+mn-lt" pitchFamily="34" charset="-122"/>
                <a:cs typeface="+mn-lt" pitchFamily="34" charset="-120"/>
              </a:rPr>
              <a:t>, con specialisti, per i bambini con sindrome di Down, paralisi cerebrale infantile o autismo.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recaplica.com/it/scienza/spannolinamento/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AAFP · NHS · AAP · Ospedale Bambino Gesù</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Spannolinamento: quando iniziare a togliere il pannolino e come funziona — Recap</dc:title>
  <dc:subject>PptxGenJS Presentation</dc:subject>
  <dc:creator>Recaplica</dc:creator>
  <cp:lastModifiedBy>Recaplica</cp:lastModifiedBy>
  <cp:revision>1</cp:revision>
  <dcterms:created xsi:type="dcterms:W3CDTF">2026-09-20T19:29:27Z</dcterms:created>
  <dcterms:modified xsi:type="dcterms:W3CDTF">2026-09-20T19:29:27Z</dcterms:modified>
</cp:coreProperties>
</file>