
<file path=[Content_Types].xml><?xml version="1.0" encoding="utf-8"?>
<Types xmlns="http://schemas.openxmlformats.org/package/2006/content-types">
  <Default Extension="xml" ContentType="application/xml"/>
  <Default Extension="rels" ContentType="application/vnd.openxmlformats-package.relationships+xml"/>
  <Default Extension="jpeg" ContentType="image/jpeg"/>
  <Default Extension="jpg" ContentType="image/jpg"/>
  <Default Extension="svg" ContentType="image/svg+xml"/>
  <Default Extension="png" ContentType="image/png"/>
  <Default Extension="gif" ContentType="image/gif"/>
  <Default Extension="m4v" ContentType="video/mp4"/>
  <Default Extension="mp4" ContentType="video/mp4"/>
  <Default Extension="vml" ContentType="application/vnd.openxmlformats-officedocument.vmlDrawing"/>
  <Default Extension="xlsx" ContentType="application/vnd.openxmlformats-officedocument.spreadsheetml.sheet"/>
  <Override PartName="/ppt/presentation.xml" ContentType="application/vnd.openxmlformats-officedocument.presentationml.presentation.main+xml"/>
  <Override PartName="/ppt/notesMasters/notesMaster1.xml" ContentType="application/vnd.openxmlformats-officedocument.presentationml.notesMaster+xml"/>
  <Override PartName="/ppt/slideMasters/slideMaster1.xml" ContentType="application/vnd.openxmlformats-officedocument.presentationml.slideMaster+xml"/>
  <Override PartName="/ppt/slides/slide1.xml" ContentType="application/vnd.openxmlformats-officedocument.presentationml.slide+xml"/>
  <Override PartName="/ppt/slideMasters/slideMaster2.xml" ContentType="application/vnd.openxmlformats-officedocument.presentationml.slideMaster+xml"/>
  <Override PartName="/ppt/slides/slide2.xml" ContentType="application/vnd.openxmlformats-officedocument.presentationml.slide+xml"/>
  <Override PartName="/ppt/slideMasters/slideMaster3.xml" ContentType="application/vnd.openxmlformats-officedocument.presentationml.slideMaster+xml"/>
  <Override PartName="/ppt/slides/slide3.xml" ContentType="application/vnd.openxmlformats-officedocument.presentationml.slide+xml"/>
  <Override PartName="/ppt/slideMasters/slideMaster4.xml" ContentType="application/vnd.openxmlformats-officedocument.presentationml.slideMaster+xml"/>
  <Override PartName="/ppt/slides/slide4.xml" ContentType="application/vnd.openxmlformats-officedocument.presentationml.slide+xml"/>
  <Override PartName="/ppt/slideMasters/slideMaster5.xml" ContentType="application/vnd.openxmlformats-officedocument.presentationml.slideMaster+xml"/>
  <Override PartName="/ppt/slides/slide5.xml" ContentType="application/vnd.openxmlformats-officedocument.presentationml.slide+xml"/>
  <Override PartName="/ppt/slideMasters/slideMaster6.xml" ContentType="application/vnd.openxmlformats-officedocument.presentationml.slideMaster+xml"/>
  <Override PartName="/ppt/slides/slide6.xml" ContentType="application/vnd.openxmlformats-officedocument.presentationml.slide+xml"/>
  <Override PartName="/ppt/slideMasters/slideMaster7.xml" ContentType="application/vnd.openxmlformats-officedocument.presentationml.slideMaster+xml"/>
  <Override PartName="/ppt/slides/slide7.xml" ContentType="application/vnd.openxmlformats-officedocument.presentationml.slide+xml"/>
  <Override PartName="/ppt/slideMasters/slideMaster8.xml" ContentType="application/vnd.openxmlformats-officedocument.presentationml.slideMaster+xml"/>
  <Override PartName="/ppt/slides/slide8.xml" ContentType="application/vnd.openxmlformats-officedocument.presentationml.slide+xml"/>
  <Override PartName="/ppt/slideMasters/slideMaster9.xml" ContentType="application/vnd.openxmlformats-officedocument.presentationml.slideMaster+xml"/>
  <Override PartName="/ppt/slides/slide9.xml" ContentType="application/vnd.openxmlformats-officedocument.presentationml.slide+xml"/>
  <Override PartName="/ppt/slideMasters/slideMaster10.xml" ContentType="application/vnd.openxmlformats-officedocument.presentationml.slideMaster+xml"/>
  <Override PartName="/ppt/slides/slide10.xml" ContentType="application/vnd.openxmlformats-officedocument.presentationml.slide+xml"/>
  <Override PartName="/ppt/slideMasters/slideMaster11.xml" ContentType="application/vnd.openxmlformats-officedocument.presentationml.slideMaster+xml"/>
  <Override PartName="/ppt/slides/slide11.xml" ContentType="application/vnd.openxmlformats-officedocument.presentationml.slide+xml"/>
  <Override PartName="/ppt/slideMasters/slideMaster12.xml" ContentType="application/vnd.openxmlformats-officedocument.presentationml.slideMaster+xml"/>
  <Override PartName="/ppt/slides/slide12.xml" ContentType="application/vnd.openxmlformats-officedocument.presentationml.slide+xml"/>
  <Override PartName="/ppt/slideMasters/slideMaster13.xml" ContentType="application/vnd.openxmlformats-officedocument.presentationml.slideMaster+xml"/>
  <Override PartName="/ppt/slides/slide13.xml" ContentType="application/vnd.openxmlformats-officedocument.presentationml.slide+xml"/>
  <Override PartName="/ppt/slideMasters/slideMaster14.xml" ContentType="application/vnd.openxmlformats-officedocument.presentationml.slideMaster+xml"/>
  <Override PartName="/ppt/slides/slide14.xml" ContentType="application/vnd.openxmlformats-officedocument.presentationml.slide+xml"/>
  <Override PartName="/ppt/slideMasters/slideMaster15.xml" ContentType="application/vnd.openxmlformats-officedocument.presentationml.slideMaster+xml"/>
  <Override PartName="/ppt/slides/slide15.xml" ContentType="application/vnd.openxmlformats-officedocument.presentationml.slide+xml"/>
  <Override PartName="/ppt/slideMasters/slideMaster16.xml" ContentType="application/vnd.openxmlformats-officedocument.presentationml.slideMaster+xml"/>
  <Override PartName="/ppt/slides/slide16.xml" ContentType="application/vnd.openxmlformats-officedocument.presentationml.slide+xml"/>
  <Override PartName="/ppt/slideMasters/slideMaster17.xml" ContentType="application/vnd.openxmlformats-officedocument.presentationml.slideMaster+xml"/>
  <Override PartName="/ppt/slides/slide17.xml" ContentType="application/vnd.openxmlformats-officedocument.presentationml.slide+xml"/>
  <Override PartName="/ppt/slideMasters/slideMaster18.xml" ContentType="application/vnd.openxmlformats-officedocument.presentationml.slideMaster+xml"/>
  <Override PartName="/ppt/slides/slide18.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Default Extension="fntdata" ContentType="application/x-fontdata"/>
</Types>
</file>

<file path=_rels/.rels><?xml version="1.0" encoding="UTF-8" standalone="yes"?>
<Relationships xmlns="http://schemas.openxmlformats.org/package/2006/relationships">
		<Relationship Id="rId1" Type="http://schemas.openxmlformats.org/officeDocument/2006/relationships/extended-properties" Target="docProps/app.xml"/>
		<Relationship Id="rId2" Type="http://schemas.openxmlformats.org/package/2006/relationships/metadata/core-properties" Target="docProps/core.xml"/>
		<Relationship Id="rId3" Type="http://schemas.openxmlformats.org/officeDocument/2006/relationships/officeDocument" Target="ppt/presentation.xml"/>
		</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autoCompressPictures="0">
  <p:sldMasterIdLst>
    <p:sldMasterId id="2147483648"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 id="273" r:id="rId19"/>
  </p:sldIdLst>
  <p:notesMasterIdLst>
    <p:notesMasterId r:id="rId20"/>
  </p:notesMasterIdLst>
  <p:sldSz cx="9144000" cy="5143500"/>
  <p:notesSz cx="5143500" cy="9144000"/>
  <p:embeddedFontLst>
    <p:embeddedFont>
      <p:font typeface="Bricolage Grotesque"/>
      <p:regular r:id="rId25"/>
      <p:bold r:id="rId26"/>
    </p:embeddedFont>
    <p:embeddedFont>
      <p:font typeface="Atkinson Hyperlegible"/>
      <p:regular r:id="rId27"/>
      <p:bold r:id="rId28"/>
      <p:italic r:id="rId29"/>
    </p:embeddedFont>
  </p:embeddedFontLst>
  <p:defaultTex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11"/>
    <p:restoredTop sz="94610"/>
  </p:normalViewPr>
  <p:slideViewPr>
    <p:cSldViewPr snapToGrid="0" snapToObjects="1">
      <p:cViewPr varScale="1">
        <p:scale>
          <a:sx n="136" d="100"/>
          <a:sy n="136" d="100"/>
        </p:scale>
        <p:origin x="216" y="31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9" Type="http://schemas.openxmlformats.org/officeDocument/2006/relationships/slide" Target="slides/slide8.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slide" Target="slides/slide11.xml"/><Relationship Id="rId13" Type="http://schemas.openxmlformats.org/officeDocument/2006/relationships/slide" Target="slides/slide12.xml"/><Relationship Id="rId14" Type="http://schemas.openxmlformats.org/officeDocument/2006/relationships/slide" Target="slides/slide13.xml"/><Relationship Id="rId15" Type="http://schemas.openxmlformats.org/officeDocument/2006/relationships/slide" Target="slides/slide14.xml"/><Relationship Id="rId16" Type="http://schemas.openxmlformats.org/officeDocument/2006/relationships/slide" Target="slides/slide15.xml"/><Relationship Id="rId17" Type="http://schemas.openxmlformats.org/officeDocument/2006/relationships/slide" Target="slides/slide16.xml"/><Relationship Id="rId18" Type="http://schemas.openxmlformats.org/officeDocument/2006/relationships/slide" Target="slides/slide17.xml"/><Relationship Id="rId19" Type="http://schemas.openxmlformats.org/officeDocument/2006/relationships/slide" Target="slides/slide18.xml"/><Relationship Id="rId20" Type="http://schemas.openxmlformats.org/officeDocument/2006/relationships/notesMaster" Target="notesMasters/notesMaster1.xml"/><Relationship Id="rId21" Type="http://schemas.openxmlformats.org/officeDocument/2006/relationships/presProps" Target="presProps.xml"/><Relationship Id="rId22" Type="http://schemas.openxmlformats.org/officeDocument/2006/relationships/viewProps" Target="viewProps.xml"/><Relationship Id="rId23" Type="http://schemas.openxmlformats.org/officeDocument/2006/relationships/theme" Target="theme/theme1.xml"/><Relationship Id="rId24" Type="http://schemas.openxmlformats.org/officeDocument/2006/relationships/tableStyles" Target="tableStyles.xml"/><Relationship Id="rId25" Type="http://schemas.openxmlformats.org/officeDocument/2006/relationships/font" Target="fonts/font1.fntdata"/><Relationship Id="rId26" Type="http://schemas.openxmlformats.org/officeDocument/2006/relationships/font" Target="fonts/font2.fntdata"/><Relationship Id="rId27" Type="http://schemas.openxmlformats.org/officeDocument/2006/relationships/font" Target="fonts/font3.fntdata"/><Relationship Id="rId28" Type="http://schemas.openxmlformats.org/officeDocument/2006/relationships/font" Target="fonts/font4.fntdata"/><Relationship Id="rId29" Type="http://schemas.openxmlformats.org/officeDocument/2006/relationships/font" Target="fonts/font5.fntdata"/></Relationships>
</file>

<file path=ppt/notesMasters/_rels/notesMaster1.xml.rels><?xml version="1.0" encoding="UTF-8" standalone="yes"?>
<Relationships xmlns="http://schemas.openxmlformats.org/package/2006/relationships">
		<Relationship Id="rId1" Type="http://schemas.openxmlformats.org/officeDocument/2006/relationships/theme" Target="../theme/theme1.xml"/>
		</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282F153-3F37-0F45-9E97-73ACFA13230C}" type="datetimeFigureOut">
              <a:rPr lang="en-US"/>
              <a:t>7/23/19</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E5E9CC1-C706-0F49-92D6-E571CC5EEA8F}" type="slidenum">
              <a:rPr lang="en-US"/>
              <a:t>‹#›</a:t>
            </a:fld>
            <a:endParaRPr lang="en-US"/>
          </a:p>
        </p:txBody>
      </p:sp>
    </p:spTree>
    <p:extLst>
      <p:ext uri="{BB962C8B-B14F-4D97-AF65-F5344CB8AC3E}">
        <p14:creationId xmlns:p14="http://schemas.microsoft.com/office/powerpoint/2010/main" val="102408699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xml"/>
		</Relationships>
</file>

<file path=ppt/notesSlides/_rels/notesSlide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xml"/>
		</Relationships>
</file>

<file path=ppt/notesSlides/_rels/notesSlide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xml"/>
		</Relationships>
</file>

<file path=ppt/notesSlides/_rels/notesSlide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xml"/>
		</Relationships>
</file>

<file path=ppt/notesSlides/_rels/notesSlide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xml"/>
		</Relationships>
</file>

<file path=ppt/notesSlides/_rels/notesSlide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6.xml"/>
		</Relationships>
</file>

<file path=ppt/notesSlides/_rels/notesSlide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7.xml"/>
		</Relationships>
</file>

<file path=ppt/notesSlides/_rels/notesSlide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8.xml"/>
		</Relationships>
</file>

<file path=ppt/notesSlides/_rels/notesSlide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9.xml"/>
		</Relationships>
</file>

<file path=ppt/notesSlides/_rels/notesSlide1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0.xml"/>
		</Relationships>
</file>

<file path=ppt/notesSlides/_rels/notesSlide1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1.xml"/>
		</Relationships>
</file>

<file path=ppt/notesSlides/_rels/notesSlide1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2.xml"/>
		</Relationships>
</file>

<file path=ppt/notesSlides/_rels/notesSlide1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3.xml"/>
		</Relationships>
</file>

<file path=ppt/notesSlides/_rels/notesSlide1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4.xml"/>
		</Relationships>
</file>

<file path=ppt/notesSlides/_rels/notesSlide1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5.xml"/>
		</Relationships>
</file>

<file path=ppt/notesSlides/_rels/notesSlide1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6.xml"/>
		</Relationships>
</file>

<file path=ppt/notesSlides/_rels/notesSlide1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7.xml"/>
		</Relationships>
</file>

<file path=ppt/notesSlides/_rels/notesSlide1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8.xml"/>
		</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Il sistema solare è il Sole più tutto ciò che gli gira intorno, otto pianeti, centinaia di lune, milioni di asteroidi e comete. Oggi vediamo quanto pesa il Sole rispetto a tutto il resto, come è nato il sistema, perché i pianeti sono di due tipi diversi, cosa li tiene in orbita e cosa c'è oltre Nettuno.</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La risposta arriva più avanti, ma vale la pausa. I pianeti ci stanno cadendo davvero, di continuo, e la gravità del Sole li raggiunge benissimo. Solo che ogni pianeta ha anche una velocità laterale ereditata dal disco che ruotava, e questo gli fa mancare il bersaglio ogni volta. Il risultato dei due movimenti è una curva chiusa, l'orbita.</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La NASA lo mette in cifre, il Sole contiene il 99,8% della massa di tutto il sistema solare. Se il sistema fosse una tonnellata di materiale, a tutto il resto toccherebbero un paio di chili scarsi. L'età, circa 4,6 miliardi di anni, viene dalla datazione radiometrica dei meteoriti più antichi, frammenti mai fusi rimasti come erano allora. Sono l'equivalente cosmico dei cerchi di un tronco. Gli otto pianeti sono Mercurio, Venere, Terra, Marte, Giove, Saturno, Urano e Nettuno.</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Circa 4,6 miliardi di anni fa, in una regione della Via Lattea, una densa nube di gas e polvere interstellare ha iniziato a collassare su sé stessa. Contraendosi ruotava più in fretta e si appiattiva, come la pasta della pizza quando viene fatta girare, da sfera a disco. Al centro il materiale si è ammassato fino a pressioni e temperature capaci di innescare la fusione nucleare, ed è nato il Sole, che si era preso oltre il 99% della materia disponibile. Nel disco residuo i granelli di polvere hanno cominciato a urtarsi e ad appiccicarsi, formando prima sassi, poi montagne, poi pianeti.</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 quattro interni sono piccoli e fatti di roccia e metalli, senza lune o con poche, e non hanno anelli. I quattro esterni sono Giove e Saturno, giganti gassosi di idrogeno ed elio, e Urano e Nettuno, giganti ghiacciati con acqua e ammoniaca ghiacciate, e hanno da decine a centinaia di lune e gli anelli tutti e quattro. Nel marzo 2026 l'IAU conta 101 lune per Giove e 285 per Saturno. La causa della differenza è la temperatura del disco. Vicino alla stella faceva troppo caldo perché sostanze come l'acqua restassero solide, e restava solo roccia e metallo, poco materiale e quindi pianeti piccoli. Oltre la linea del ghiaccio l'acqua e altri composti volatili potevano congelare, il materiale solido aumentava di colpo, i nuclei crescevano in fretta e catturavano enormi quantità di idrogeno ed elio. Giove è largo undici volte la Terra.</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Venere è avvolta da un'atmosfera densissima di anidride carbonica, con una pressione al suolo 93 volte quella terrestre, ed è il pianeta più caldo del sistema per un effetto serra fuori controllo. La Terra ha acqua liquida in superficie, un ciclo dell'acqua che la rimescola e piante che usano la luce del Sole per fare fotosintesi. Marte, più piccolo e più freddo, ha perso quasi tutta la sua atmosfera. Anche il vulcanismo non è una specialità terrestre, Io, luna di Giove, è il corpo vulcanicamente più attivo del sistema solare, con centinaia di vulcani e fontane di lava alte decine di chilometri, alimentati dalla gravità di Giove e delle altre lune che ne deformano l'interno.</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L'anno di Giove vale quasi 12 anni terrestri, mentre il suo giorno dura 9,9 ore. Nettuno è stato trovato con la matematica prima che con il telescopio, le irregolarità nell'orbita di Urano non tornavano, Urbain Le Verrier calcolò dove doveva trovarsi il corpo che le causava e Johann Galle lo cercò all'Osservatorio di Berlino nel 1846 e lo trovò. Da allora Nettuno ha completato poco più di un'orbita.</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La gravità del Sole tira davvero i pianeti verso di sé e li raggiunge benissimo, ma ogni pianeta ha anche una velocità laterale ereditata dal disco che ruotava. La gravità curva quella corsa verso il centro, la velocità laterale sposta il pianeta oltre. Lega un peso a uno spago e fallo girare sopra la testa, la tua mano tira il peso verso il centro come farebbe la gravità e il peso non arriva mai perché si sta muovendo di lato. Se lo spago si spezzasse, il peso non cadrebbe su di te, partirebbe dritto per la tangente. Vale lo stesso per la Terra.</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Molto più dei disegni. Gli astronomi usano l'unità astronomica, la distanza media Terra-Sole, circa 150 milioni di chilometri. Giove sta a 5,2 unità astronomiche, Nettuno a 30. In un modello in cui la Terra è a un metro dal Sole, Nettuno sarebbe a trenta metri, e ogni pianeta sarebbe un granello. E le orbite non sono cerchi perfetti ma ellissi, cerchi leggermente schiacciati, quindi la distanza dal Sole cambia lungo l'anno e i pianeti vanno più veloci quando sono più vicini.</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La fascia principale degli asteroidi conta da 1,1 a 1,9 milioni di corpi più larghi di un chilometro, più moltissimi frammenti piccoli. Non è il residuo di un pianeta esploso ma un pianeta mai nato, perché la gravità di Giove ha continuato a perturbare quei corpi, facendoli scontrare invece che aggregarsi. La massa di tutti gli asteroidi messi insieme resta inferiore a quella della Luna. La fascia di Kuiper è un anello di corpi ghiacciati oltre Nettuno, dove abita Plutone, che orbita a una distanza media di 39 unità astronomiche. La nube di Oort si estende da 5.000 a 100.000 unità astronomiche, fino a circa 1,6 anni luce. Intanto l'eliosfera comincia a cedere il passo al mezzo interstellare tra le 80 e le 100 unità astronomiche. L'unità astronomica è la distanza media Terra-Sole, circa 150 milioni di chilometri.</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Il 24 agosto 2006, a Praga, l'Unione Astronomica Internazionale ha votato una definizione formale. Un pianeta orbita attorno al Sole, ha massa sufficiente perché la sua gravità gli dia una forma quasi sferica e ha ripulito la zona attorno alla propria orbita. Plutone rispetta i primi due punti e fallisce il terzo, perché condivide la sua regione con una folla di corpi trans-nettuniani scoperti in numero crescente a partire dagli anni Novanta. La prova sta in Eris, che secondo le misure del Caltech è circa il 27% più massiccio di Plutone e resta comunque un pianeta nano. I pianeti nani ufficialmente riconosciuti sono cinque. Il declassamento non ha tolto nulla a Plutone, che la sonda New Horizons ha visitato il 14 luglio 2015.</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Risposta, la B. La fascia principale sta tra Marte e Giove, dove la gravità di Giove ha impedito ai frammenti di aggregarsi in un pianeta, e la massa di tutti gli asteroidi messi insieme resta inferiore a quella della Luna. Se c'è tempo, seconda domanda dal quiz del Recap, quanta parte della massa del sistema solare è concentrata nel Sole? Il 99,8%.</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Per ripassare, sul Recap online ci sono il quiz da 5 domande e le 8 flashcards, con la mappa concettuale e tutte le fonti complete in fondo alla pagina.</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18</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image" Target="../media/image-1002-1.png"/><Relationship Id="rId2"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image" Target="../media/image-1003-1.png"/><Relationship Id="rId2"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image" Target="../media/image-1008-1.png"/><Relationship Id="rId2"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L_COVER">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9144000" cy="5143500"/>
          </a:xfrm>
          <a:prstGeom prst="rect">
            <a:avLst/>
          </a:prstGeom>
          <a:solidFill>
            <a:schemeClr val="accent1"/>
          </a:solidFill>
          <a:ln/>
        </p:spPr>
      </p:sp>
      <p:sp>
        <p:nvSpPr>
          <p:cNvPr id="3" name="Shape 1"/>
          <p:cNvSpPr/>
          <p:nvPr/>
        </p:nvSpPr>
        <p:spPr>
          <a:xfrm>
            <a:off x="0" y="4869180"/>
            <a:ext cx="9144000" cy="274320"/>
          </a:xfrm>
          <a:prstGeom prst="rect">
            <a:avLst/>
          </a:prstGeom>
          <a:solidFill>
            <a:schemeClr val="accent2"/>
          </a:solidFill>
          <a:ln/>
        </p:spPr>
      </p:sp>
      <p:pic>
        <p:nvPicPr>
          <p:cNvPr id="4" name="Image 0" descr="scripts/assets/deck-logo-glyph.png">    </p:cNvPr>
          <p:cNvPicPr>
            <a:picLocks noChangeAspect="1"/>
          </p:cNvPicPr>
          <p:nvPr/>
        </p:nvPicPr>
        <p:blipFill>
          <a:blip r:embed="rId1"/>
          <a:stretch>
            <a:fillRect/>
          </a:stretch>
        </p:blipFill>
        <p:spPr>
          <a:xfrm>
            <a:off x="7635240" y="384048"/>
            <a:ext cx="1005840" cy="1005840"/>
          </a:xfrm>
          <a:prstGeom prst="rect">
            <a:avLst/>
          </a:prstGeom>
        </p:spPr>
      </p:pic>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L_PLAIN">
    <p:bg>
      <p:bgPr>
        <a:solidFill>
          <a:schemeClr val="bg1"/>
        </a:solidFill>
      </p:bgPr>
    </p:bg>
    <p:spTree>
      <p:nvGrpSpPr>
        <p:cNvPr id="1" name=""/>
        <p:cNvGrpSpPr/>
        <p:nvPr/>
      </p:nvGrpSpPr>
      <p:grpSpPr>
        <a:xfrm>
          <a:off x="0" y="0"/>
          <a:ext cx="0" cy="0"/>
          <a:chOff x="0" y="0"/>
          <a:chExt cx="0" cy="0"/>
        </a:xfrm>
      </p:grpSpPr>
      <p:pic>
        <p:nvPicPr>
          <p:cNvPr id="2" name="Image 0" descr="scripts/assets/deck-logo-tile.png">    </p:cNvPr>
          <p:cNvPicPr>
            <a:picLocks noChangeAspect="1"/>
          </p:cNvPicPr>
          <p:nvPr/>
        </p:nvPicPr>
        <p:blipFill>
          <a:blip r:embed="rId1"/>
          <a:stretch>
            <a:fillRect/>
          </a:stretch>
        </p:blipFill>
        <p:spPr>
          <a:xfrm>
            <a:off x="502920" y="4791456"/>
            <a:ext cx="201168" cy="201168"/>
          </a:xfrm>
          <a:prstGeom prst="rect">
            <a:avLst/>
          </a:prstGeom>
        </p:spPr>
      </p:pic>
      <p:sp>
        <p:nvSpPr>
          <p:cNvPr id="3" name="Text 0"/>
          <p:cNvSpPr/>
          <p:nvPr/>
        </p:nvSpPr>
        <p:spPr>
          <a:xfrm>
            <a:off x="749808" y="4754880"/>
            <a:ext cx="1463040" cy="274320"/>
          </a:xfrm>
          <a:prstGeom prst="rect">
            <a:avLst/>
          </a:prstGeom>
          <a:noFill/>
          <a:ln/>
        </p:spPr>
        <p:txBody>
          <a:bodyPr wrap="square" rtlCol="0" anchor="ctr"/>
          <a:lstStyle/>
          <a:p>
            <a:pPr indent="0" marL="0">
              <a:buNone/>
            </a:pPr>
            <a:r>
              <a:rPr lang="en-US" sz="1200" b="1" dirty="0">
                <a:solidFill>
                  <a:schemeClr val="accent1"/>
                </a:solidFill>
                <a:latin typeface="+mj-lt" pitchFamily="34" charset="0"/>
                <a:ea typeface="+mj-lt" pitchFamily="34" charset="-122"/>
                <a:cs typeface="+mj-lt" pitchFamily="34" charset="-120"/>
              </a:rPr>
              <a:t>recaplica</a:t>
            </a:r>
            <a:endParaRPr lang="en-US" sz="12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1003</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p:cSld name="L_CHAPTER">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3108960" cy="5143500"/>
          </a:xfrm>
          <a:prstGeom prst="rect">
            <a:avLst/>
          </a:prstGeom>
          <a:solidFill>
            <a:schemeClr val="accent1"/>
          </a:solidFill>
          <a:ln/>
        </p:spPr>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1004</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p:cSld name="L_PORTRAIT">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3474720" cy="5143500"/>
          </a:xfrm>
          <a:prstGeom prst="rect">
            <a:avLst/>
          </a:prstGeom>
          <a:solidFill>
            <a:schemeClr val="tx1"/>
          </a:solidFill>
          <a:ln/>
        </p:spPr>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1005</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p:cSld name="L_TRIPTYCH">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3048000" cy="5143500"/>
          </a:xfrm>
          <a:prstGeom prst="rect">
            <a:avLst/>
          </a:prstGeom>
          <a:solidFill>
            <a:schemeClr val="tx1"/>
          </a:solidFill>
          <a:ln/>
        </p:spPr>
      </p:sp>
      <p:sp>
        <p:nvSpPr>
          <p:cNvPr id="3" name="Shape 1"/>
          <p:cNvSpPr/>
          <p:nvPr/>
        </p:nvSpPr>
        <p:spPr>
          <a:xfrm>
            <a:off x="3048000" y="0"/>
            <a:ext cx="3048000" cy="5143500"/>
          </a:xfrm>
          <a:prstGeom prst="rect">
            <a:avLst/>
          </a:prstGeom>
          <a:solidFill>
            <a:schemeClr val="accent1"/>
          </a:solidFill>
          <a:ln/>
        </p:spPr>
      </p:sp>
      <p:sp>
        <p:nvSpPr>
          <p:cNvPr id="4" name="Shape 2"/>
          <p:cNvSpPr/>
          <p:nvPr/>
        </p:nvSpPr>
        <p:spPr>
          <a:xfrm>
            <a:off x="6096000" y="0"/>
            <a:ext cx="0" cy="5143500"/>
          </a:xfrm>
          <a:prstGeom prst="line">
            <a:avLst/>
          </a:prstGeom>
          <a:noFill/>
          <a:ln w="12700">
            <a:solidFill>
              <a:srgbClr val="E3DDCF"/>
            </a:solidFill>
            <a:prstDash val="solid"/>
          </a:ln>
        </p:spPr>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p:cSld name="L_STATEMENT">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9144000" cy="5143500"/>
          </a:xfrm>
          <a:prstGeom prst="rect">
            <a:avLst/>
          </a:prstGeom>
          <a:solidFill>
            <a:schemeClr val="tx1"/>
          </a:solidFill>
          <a:ln/>
        </p:spPr>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rgbClr val="D7E4DF"/>
                </a:solidFill>
              </a:defRPr>
            </a:lvl1pPr>
          </a:lstStyle>
          <a:p>
            <a:pPr algn="r"/>
            <a:fld id="{F7021451-1387-4CA6-816F-3879F97B5CBC}" type="slidenum">
              <a:rPr b="0" lang="en-US"/>
              <a:t>1007</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p:cSld name="L_CLOSING">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9144000" cy="4005072"/>
          </a:xfrm>
          <a:prstGeom prst="rect">
            <a:avLst/>
          </a:prstGeom>
          <a:solidFill>
            <a:schemeClr val="accent1"/>
          </a:solidFill>
          <a:ln/>
        </p:spPr>
      </p:sp>
      <p:sp>
        <p:nvSpPr>
          <p:cNvPr id="3" name="Shape 1"/>
          <p:cNvSpPr/>
          <p:nvPr/>
        </p:nvSpPr>
        <p:spPr>
          <a:xfrm>
            <a:off x="0" y="4005072"/>
            <a:ext cx="9144000" cy="64008"/>
          </a:xfrm>
          <a:prstGeom prst="rect">
            <a:avLst/>
          </a:prstGeom>
          <a:solidFill>
            <a:schemeClr val="accent2"/>
          </a:solidFill>
          <a:ln/>
        </p:spPr>
      </p:sp>
      <p:pic>
        <p:nvPicPr>
          <p:cNvPr id="4" name="Image 0" descr="scripts/assets/deck-logo-glyph.png">    </p:cNvPr>
          <p:cNvPicPr>
            <a:picLocks noChangeAspect="1"/>
          </p:cNvPicPr>
          <p:nvPr/>
        </p:nvPicPr>
        <p:blipFill>
          <a:blip r:embed="rId1"/>
          <a:stretch>
            <a:fillRect/>
          </a:stretch>
        </p:blipFill>
        <p:spPr>
          <a:xfrm>
            <a:off x="7818120" y="384048"/>
            <a:ext cx="822960" cy="822960"/>
          </a:xfrm>
          <a:prstGeom prst="rect">
            <a:avLst/>
          </a:prstGeom>
        </p:spPr>
      </p:pic>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null</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0.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11.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1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14.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15.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16.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7.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8.xml"/><Relationship Id="rId2" Type="http://schemas.openxmlformats.org/officeDocument/2006/relationships/notesSlide" Target="../notesSlides/notesSlide18.xml"/></Relationships>
</file>

<file path=ppt/slides/slide1.xml><?xml version="1.0" encoding="utf-8"?>
<p:sld xmlns:a="http://schemas.openxmlformats.org/drawingml/2006/main" xmlns:r="http://schemas.openxmlformats.org/officeDocument/2006/relationships" xmlns:p="http://schemas.openxmlformats.org/presentationml/2006/main">
  <p:cSld name="Slide 1">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rgbClr val="D7E4DF"/>
                </a:solidFill>
                <a:latin typeface="+mj-lt" pitchFamily="34" charset="0"/>
                <a:ea typeface="+mj-lt" pitchFamily="34" charset="-122"/>
                <a:cs typeface="+mj-lt" pitchFamily="34" charset="-120"/>
              </a:rPr>
              <a:t>SCIENZA · RECAP</a:t>
            </a:r>
            <a:endParaRPr lang="en-US" sz="1300" dirty="0"/>
          </a:p>
        </p:txBody>
      </p:sp>
      <p:sp>
        <p:nvSpPr>
          <p:cNvPr id="3" name="Text 1"/>
          <p:cNvSpPr/>
          <p:nvPr/>
        </p:nvSpPr>
        <p:spPr>
          <a:xfrm>
            <a:off x="502920" y="2103120"/>
            <a:ext cx="8138160" cy="1920240"/>
          </a:xfrm>
          <a:prstGeom prst="rect">
            <a:avLst/>
          </a:prstGeom>
          <a:noFill/>
          <a:ln/>
        </p:spPr>
        <p:txBody>
          <a:bodyPr wrap="square" rtlCol="0" anchor="b"/>
          <a:lstStyle/>
          <a:p>
            <a:pPr indent="0" marL="0">
              <a:lnSpc>
                <a:spcPct val="102000"/>
              </a:lnSpc>
              <a:buNone/>
            </a:pPr>
            <a:r>
              <a:rPr lang="en-US" sz="6000" b="1" dirty="0">
                <a:solidFill>
                  <a:schemeClr val="bg1"/>
                </a:solidFill>
                <a:latin typeface="+mj-lt" pitchFamily="34" charset="0"/>
                <a:ea typeface="+mj-lt" pitchFamily="34" charset="-122"/>
                <a:cs typeface="+mj-lt" pitchFamily="34" charset="-120"/>
              </a:rPr>
              <a:t>Il sistema solare</a:t>
            </a:r>
            <a:endParaRPr lang="en-US" sz="6000" dirty="0"/>
          </a:p>
        </p:txBody>
      </p:sp>
      <p:sp>
        <p:nvSpPr>
          <p:cNvPr id="4" name="Text 2"/>
          <p:cNvSpPr/>
          <p:nvPr/>
        </p:nvSpPr>
        <p:spPr>
          <a:xfrm>
            <a:off x="548640" y="4114800"/>
            <a:ext cx="8046720" cy="457200"/>
          </a:xfrm>
          <a:prstGeom prst="rect">
            <a:avLst/>
          </a:prstGeom>
          <a:noFill/>
          <a:ln/>
        </p:spPr>
        <p:txBody>
          <a:bodyPr wrap="square" rtlCol="0" anchor="ctr"/>
          <a:lstStyle/>
          <a:p>
            <a:pPr indent="0" marL="0">
              <a:buNone/>
            </a:pPr>
            <a:r>
              <a:rPr lang="en-US" sz="1900" dirty="0">
                <a:solidFill>
                  <a:srgbClr val="D7E4DF"/>
                </a:solidFill>
                <a:latin typeface="+mn-lt" pitchFamily="34" charset="0"/>
                <a:ea typeface="+mn-lt" pitchFamily="34" charset="-122"/>
                <a:cs typeface="+mn-lt" pitchFamily="34" charset="-120"/>
              </a:rPr>
              <a:t>Una stella, otto pianeti e la gravità che li tiene in orbita</a:t>
            </a:r>
            <a:endParaRPr lang="en-US" sz="1900"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name="Slide 2">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3"/>
                </a:solidFill>
                <a:latin typeface="+mj-lt" pitchFamily="34" charset="0"/>
                <a:ea typeface="+mj-lt" pitchFamily="34" charset="-122"/>
                <a:cs typeface="+mj-lt" pitchFamily="34" charset="-120"/>
              </a:rPr>
              <a:t>LA DOMANDA DI PARTENZA</a:t>
            </a:r>
            <a:endParaRPr lang="en-US" sz="1300" dirty="0"/>
          </a:p>
        </p:txBody>
      </p:sp>
      <p:sp>
        <p:nvSpPr>
          <p:cNvPr id="3" name="Shape 1"/>
          <p:cNvSpPr/>
          <p:nvPr/>
        </p:nvSpPr>
        <p:spPr>
          <a:xfrm>
            <a:off x="503936" y="3212440"/>
            <a:ext cx="1928419" cy="348691"/>
          </a:xfrm>
          <a:prstGeom prst="rect">
            <a:avLst/>
          </a:prstGeom>
          <a:solidFill>
            <a:srgbClr val="FFD435"/>
          </a:solidFill>
          <a:ln/>
        </p:spPr>
      </p:sp>
      <p:sp>
        <p:nvSpPr>
          <p:cNvPr id="4" name="Text 2"/>
          <p:cNvSpPr/>
          <p:nvPr/>
        </p:nvSpPr>
        <p:spPr>
          <a:xfrm>
            <a:off x="548640" y="1453896"/>
            <a:ext cx="7955280" cy="2267712"/>
          </a:xfrm>
          <a:prstGeom prst="rect">
            <a:avLst/>
          </a:prstGeom>
          <a:noFill/>
          <a:ln/>
        </p:spPr>
        <p:txBody>
          <a:bodyPr wrap="square" lIns="0" tIns="0" rIns="0" bIns="0" rtlCol="0" anchor="t"/>
          <a:lstStyle/>
          <a:p>
            <a:pPr indent="0" marL="0">
              <a:spcAft>
                <a:spcPts val="528"/>
              </a:spcAft>
              <a:buNone/>
            </a:pPr>
            <a:r>
              <a:rPr lang="en-US" sz="4400" b="1" dirty="0">
                <a:solidFill>
                  <a:schemeClr val="tx1"/>
                </a:solidFill>
                <a:latin typeface="+mj-lt" pitchFamily="34" charset="0"/>
                <a:ea typeface="+mj-lt" pitchFamily="34" charset="-122"/>
                <a:cs typeface="+mj-lt" pitchFamily="34" charset="-120"/>
              </a:rPr>
              <a:t>Se il Sole tira i pianeti,</a:t>
            </a:r>
            <a:endParaRPr lang="en-US" sz="4400" dirty="0"/>
          </a:p>
          <a:p>
            <a:pPr indent="0" marL="0">
              <a:spcAft>
                <a:spcPts val="528"/>
              </a:spcAft>
              <a:buNone/>
            </a:pPr>
            <a:r>
              <a:rPr lang="en-US" sz="4400" b="1" dirty="0">
                <a:solidFill>
                  <a:schemeClr val="tx1"/>
                </a:solidFill>
                <a:latin typeface="+mj-lt" pitchFamily="34" charset="0"/>
                <a:ea typeface="+mj-lt" pitchFamily="34" charset="-122"/>
                <a:cs typeface="+mj-lt" pitchFamily="34" charset="-120"/>
              </a:rPr>
              <a:t>perché non ci finiscono</a:t>
            </a:r>
            <a:endParaRPr lang="en-US" sz="4400" dirty="0"/>
          </a:p>
          <a:p>
            <a:pPr indent="0" marL="0">
              <a:spcAft>
                <a:spcPts val="528"/>
              </a:spcAft>
              <a:buNone/>
            </a:pPr>
            <a:r>
              <a:rPr lang="en-US" sz="4400" b="1" dirty="0">
                <a:solidFill>
                  <a:schemeClr val="tx1"/>
                </a:solidFill>
                <a:latin typeface="+mj-lt" pitchFamily="34" charset="0"/>
                <a:ea typeface="+mj-lt" pitchFamily="34" charset="-122"/>
                <a:cs typeface="+mj-lt" pitchFamily="34" charset="-120"/>
              </a:rPr>
              <a:t>dentro?</a:t>
            </a:r>
            <a:endParaRPr lang="en-US" sz="44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2</a:t>
            </a:fld>
            <a:endParaRPr lang="en-US"/>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name="Slide 3">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DI COSA PARLIAMO</a:t>
            </a:r>
            <a:endParaRPr lang="en-US" sz="1300" dirty="0"/>
          </a:p>
        </p:txBody>
      </p:sp>
      <p:sp>
        <p:nvSpPr>
          <p:cNvPr id="3" name="Text 1"/>
          <p:cNvSpPr/>
          <p:nvPr/>
        </p:nvSpPr>
        <p:spPr>
          <a:xfrm>
            <a:off x="548640" y="127101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01</a:t>
            </a:r>
            <a:endParaRPr lang="en-US" sz="2000" dirty="0"/>
          </a:p>
        </p:txBody>
      </p:sp>
      <p:sp>
        <p:nvSpPr>
          <p:cNvPr id="4" name="Text 2"/>
          <p:cNvSpPr/>
          <p:nvPr/>
        </p:nvSpPr>
        <p:spPr>
          <a:xfrm>
            <a:off x="1463040" y="123444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Una stella e i suoi avanzi</a:t>
            </a:r>
            <a:endParaRPr lang="en-US" sz="2300" dirty="0"/>
          </a:p>
        </p:txBody>
      </p:sp>
      <p:sp>
        <p:nvSpPr>
          <p:cNvPr id="5" name="Shape 3"/>
          <p:cNvSpPr/>
          <p:nvPr/>
        </p:nvSpPr>
        <p:spPr>
          <a:xfrm>
            <a:off x="548640" y="2011680"/>
            <a:ext cx="8046720" cy="0"/>
          </a:xfrm>
          <a:prstGeom prst="line">
            <a:avLst/>
          </a:prstGeom>
          <a:noFill/>
          <a:ln w="12700">
            <a:solidFill>
              <a:srgbClr val="E3DDCF"/>
            </a:solidFill>
            <a:prstDash val="solid"/>
          </a:ln>
        </p:spPr>
      </p:sp>
      <p:sp>
        <p:nvSpPr>
          <p:cNvPr id="6" name="Text 4"/>
          <p:cNvSpPr/>
          <p:nvPr/>
        </p:nvSpPr>
        <p:spPr>
          <a:xfrm>
            <a:off x="548640" y="213969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02</a:t>
            </a:r>
            <a:endParaRPr lang="en-US" sz="2000" dirty="0"/>
          </a:p>
        </p:txBody>
      </p:sp>
      <p:sp>
        <p:nvSpPr>
          <p:cNvPr id="7" name="Text 5"/>
          <p:cNvSpPr/>
          <p:nvPr/>
        </p:nvSpPr>
        <p:spPr>
          <a:xfrm>
            <a:off x="1463040" y="210312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Otto pianeti, due famiglie</a:t>
            </a:r>
            <a:endParaRPr lang="en-US" sz="2300" dirty="0"/>
          </a:p>
        </p:txBody>
      </p:sp>
      <p:sp>
        <p:nvSpPr>
          <p:cNvPr id="8" name="Shape 6"/>
          <p:cNvSpPr/>
          <p:nvPr/>
        </p:nvSpPr>
        <p:spPr>
          <a:xfrm>
            <a:off x="548640" y="2880360"/>
            <a:ext cx="8046720" cy="0"/>
          </a:xfrm>
          <a:prstGeom prst="line">
            <a:avLst/>
          </a:prstGeom>
          <a:noFill/>
          <a:ln w="12700">
            <a:solidFill>
              <a:srgbClr val="E3DDCF"/>
            </a:solidFill>
            <a:prstDash val="solid"/>
          </a:ln>
        </p:spPr>
      </p:sp>
      <p:sp>
        <p:nvSpPr>
          <p:cNvPr id="9" name="Text 7"/>
          <p:cNvSpPr/>
          <p:nvPr/>
        </p:nvSpPr>
        <p:spPr>
          <a:xfrm>
            <a:off x="548640" y="300837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03</a:t>
            </a:r>
            <a:endParaRPr lang="en-US" sz="2000" dirty="0"/>
          </a:p>
        </p:txBody>
      </p:sp>
      <p:sp>
        <p:nvSpPr>
          <p:cNvPr id="10" name="Text 8"/>
          <p:cNvSpPr/>
          <p:nvPr/>
        </p:nvSpPr>
        <p:spPr>
          <a:xfrm>
            <a:off x="1463040" y="297180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Cosa tiene insieme tutto</a:t>
            </a:r>
            <a:endParaRPr lang="en-US" sz="2300" dirty="0"/>
          </a:p>
        </p:txBody>
      </p:sp>
      <p:sp>
        <p:nvSpPr>
          <p:cNvPr id="11" name="Shape 9"/>
          <p:cNvSpPr/>
          <p:nvPr/>
        </p:nvSpPr>
        <p:spPr>
          <a:xfrm>
            <a:off x="548640" y="3749040"/>
            <a:ext cx="8046720" cy="0"/>
          </a:xfrm>
          <a:prstGeom prst="line">
            <a:avLst/>
          </a:prstGeom>
          <a:noFill/>
          <a:ln w="12700">
            <a:solidFill>
              <a:srgbClr val="E3DDCF"/>
            </a:solidFill>
            <a:prstDash val="solid"/>
          </a:ln>
        </p:spPr>
      </p:sp>
      <p:sp>
        <p:nvSpPr>
          <p:cNvPr id="12" name="Text 10"/>
          <p:cNvSpPr/>
          <p:nvPr/>
        </p:nvSpPr>
        <p:spPr>
          <a:xfrm>
            <a:off x="548640" y="387705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04</a:t>
            </a:r>
            <a:endParaRPr lang="en-US" sz="2000" dirty="0"/>
          </a:p>
        </p:txBody>
      </p:sp>
      <p:sp>
        <p:nvSpPr>
          <p:cNvPr id="13" name="Text 11"/>
          <p:cNvSpPr/>
          <p:nvPr/>
        </p:nvSpPr>
        <p:spPr>
          <a:xfrm>
            <a:off x="1463040" y="384048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Ai confini, e il caso Plutone</a:t>
            </a:r>
            <a:endParaRPr lang="en-US" sz="23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3</a:t>
            </a:fld>
            <a:endParaRPr lang="en-US"/>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name="Slide 4">
    <p:spTree>
      <p:nvGrpSpPr>
        <p:cNvPr id="1" name=""/>
        <p:cNvGrpSpPr/>
        <p:nvPr/>
      </p:nvGrpSpPr>
      <p:grpSpPr>
        <a:xfrm>
          <a:off x="0" y="0"/>
          <a:ext cx="0" cy="0"/>
          <a:chOff x="0" y="0"/>
          <a:chExt cx="0" cy="0"/>
        </a:xfrm>
      </p:grpSpPr>
      <p:sp>
        <p:nvSpPr>
          <p:cNvPr id="2" name="Text 0"/>
          <p:cNvSpPr/>
          <p:nvPr/>
        </p:nvSpPr>
        <p:spPr>
          <a:xfrm>
            <a:off x="0" y="0"/>
            <a:ext cx="3108960" cy="5143500"/>
          </a:xfrm>
          <a:prstGeom prst="rect">
            <a:avLst/>
          </a:prstGeom>
          <a:noFill/>
          <a:ln/>
        </p:spPr>
        <p:txBody>
          <a:bodyPr wrap="square" rtlCol="0" anchor="ctr"/>
          <a:lstStyle/>
          <a:p>
            <a:pPr algn="ctr" indent="0" marL="0">
              <a:buNone/>
            </a:pPr>
            <a:r>
              <a:rPr lang="en-US" sz="10000" b="1" dirty="0">
                <a:solidFill>
                  <a:schemeClr val="bg1"/>
                </a:solidFill>
                <a:latin typeface="+mj-lt" pitchFamily="34" charset="0"/>
                <a:ea typeface="+mj-lt" pitchFamily="34" charset="-122"/>
                <a:cs typeface="+mj-lt" pitchFamily="34" charset="-120"/>
              </a:rPr>
              <a:t>01</a:t>
            </a:r>
            <a:endParaRPr lang="en-US" sz="10000" dirty="0"/>
          </a:p>
        </p:txBody>
      </p:sp>
      <p:sp>
        <p:nvSpPr>
          <p:cNvPr id="3" name="Text 1"/>
          <p:cNvSpPr/>
          <p:nvPr/>
        </p:nvSpPr>
        <p:spPr>
          <a:xfrm>
            <a:off x="3566160" y="1554480"/>
            <a:ext cx="502920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CAPITOLO</a:t>
            </a:r>
            <a:endParaRPr lang="en-US" sz="1300" dirty="0"/>
          </a:p>
        </p:txBody>
      </p:sp>
      <p:sp>
        <p:nvSpPr>
          <p:cNvPr id="4" name="Text 2"/>
          <p:cNvSpPr/>
          <p:nvPr/>
        </p:nvSpPr>
        <p:spPr>
          <a:xfrm>
            <a:off x="3566160" y="1920240"/>
            <a:ext cx="5120640" cy="1097280"/>
          </a:xfrm>
          <a:prstGeom prst="rect">
            <a:avLst/>
          </a:prstGeom>
          <a:noFill/>
          <a:ln/>
        </p:spPr>
        <p:txBody>
          <a:bodyPr wrap="square" rtlCol="0" anchor="t"/>
          <a:lstStyle/>
          <a:p>
            <a:pPr indent="0" marL="0">
              <a:buNone/>
            </a:pPr>
            <a:r>
              <a:rPr lang="en-US" sz="3400" b="1" dirty="0">
                <a:solidFill>
                  <a:schemeClr val="tx1"/>
                </a:solidFill>
                <a:latin typeface="+mj-lt" pitchFamily="34" charset="0"/>
                <a:ea typeface="+mj-lt" pitchFamily="34" charset="-122"/>
                <a:cs typeface="+mj-lt" pitchFamily="34" charset="-120"/>
              </a:rPr>
              <a:t>Una stella e i suoi avanzi</a:t>
            </a:r>
            <a:endParaRPr lang="en-US" sz="3400" dirty="0"/>
          </a:p>
        </p:txBody>
      </p:sp>
      <p:sp>
        <p:nvSpPr>
          <p:cNvPr id="5" name="Text 3"/>
          <p:cNvSpPr/>
          <p:nvPr/>
        </p:nvSpPr>
        <p:spPr>
          <a:xfrm>
            <a:off x="3566160" y="3063240"/>
            <a:ext cx="5029200" cy="640080"/>
          </a:xfrm>
          <a:prstGeom prst="rect">
            <a:avLst/>
          </a:prstGeom>
          <a:noFill/>
          <a:ln/>
        </p:spPr>
        <p:txBody>
          <a:bodyPr wrap="square" rtlCol="0" anchor="ctr"/>
          <a:lstStyle/>
          <a:p>
            <a:pPr indent="0" marL="0">
              <a:buNone/>
            </a:pPr>
            <a:r>
              <a:rPr lang="en-US" sz="1600" dirty="0">
                <a:solidFill>
                  <a:schemeClr val="tx2"/>
                </a:solidFill>
                <a:latin typeface="+mn-lt" pitchFamily="34" charset="0"/>
                <a:ea typeface="+mn-lt" pitchFamily="34" charset="-122"/>
                <a:cs typeface="+mn-lt" pitchFamily="34" charset="-120"/>
              </a:rPr>
              <a:t>Il 99,8% della massa, e quel che è rimasto</a:t>
            </a:r>
            <a:endParaRPr lang="en-US" sz="16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4</a:t>
            </a:fld>
            <a:endParaRPr lang="en-US"/>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name="Slide 5">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IL SOLE, E POI GLI AVANZI</a:t>
            </a:r>
            <a:endParaRPr lang="en-US" sz="1300" dirty="0"/>
          </a:p>
        </p:txBody>
      </p:sp>
      <p:sp>
        <p:nvSpPr>
          <p:cNvPr id="3" name="Text 1"/>
          <p:cNvSpPr/>
          <p:nvPr/>
        </p:nvSpPr>
        <p:spPr>
          <a:xfrm>
            <a:off x="5486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99,8%</a:t>
            </a:r>
            <a:endParaRPr lang="en-US" sz="4800" dirty="0"/>
          </a:p>
        </p:txBody>
      </p:sp>
      <p:sp>
        <p:nvSpPr>
          <p:cNvPr id="4" name="Text 2"/>
          <p:cNvSpPr/>
          <p:nvPr/>
        </p:nvSpPr>
        <p:spPr>
          <a:xfrm>
            <a:off x="5486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della massa</a:t>
            </a:r>
            <a:pPr indent="0" marL="0">
              <a:lnSpc>
                <a:spcPct val="120000"/>
              </a:lnSpc>
              <a:buNone/>
            </a:pPr>
            <a:r>
              <a:rPr lang="en-US" sz="1500" dirty="0">
                <a:solidFill>
                  <a:schemeClr val="tx2"/>
                </a:solidFill>
                <a:latin typeface="+mn-lt" pitchFamily="34" charset="0"/>
                <a:ea typeface="+mn-lt" pitchFamily="34" charset="-122"/>
                <a:cs typeface="+mn-lt" pitchFamily="34" charset="-120"/>
              </a:rPr>
              <a:t>: sta nel Sole, tutto il resto si divide le briciole</a:t>
            </a:r>
            <a:endParaRPr lang="en-US" sz="1500" dirty="0"/>
          </a:p>
        </p:txBody>
      </p:sp>
      <p:sp>
        <p:nvSpPr>
          <p:cNvPr id="5" name="Text 3"/>
          <p:cNvSpPr/>
          <p:nvPr/>
        </p:nvSpPr>
        <p:spPr>
          <a:xfrm>
            <a:off x="32918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4,6</a:t>
            </a:r>
            <a:endParaRPr lang="en-US" sz="4800" dirty="0"/>
          </a:p>
        </p:txBody>
      </p:sp>
      <p:sp>
        <p:nvSpPr>
          <p:cNvPr id="6" name="Text 4"/>
          <p:cNvSpPr/>
          <p:nvPr/>
        </p:nvSpPr>
        <p:spPr>
          <a:xfrm>
            <a:off x="32918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miliardi di anni</a:t>
            </a:r>
            <a:pPr indent="0" marL="0">
              <a:lnSpc>
                <a:spcPct val="120000"/>
              </a:lnSpc>
              <a:buNone/>
            </a:pPr>
            <a:r>
              <a:rPr lang="en-US" sz="1500" dirty="0">
                <a:solidFill>
                  <a:schemeClr val="tx2"/>
                </a:solidFill>
                <a:latin typeface="+mn-lt" pitchFamily="34" charset="0"/>
                <a:ea typeface="+mn-lt" pitchFamily="34" charset="-122"/>
                <a:cs typeface="+mn-lt" pitchFamily="34" charset="-120"/>
              </a:rPr>
              <a:t>: l'età del sistema, dai meteoriti più antichi</a:t>
            </a:r>
            <a:endParaRPr lang="en-US" sz="1500" dirty="0"/>
          </a:p>
        </p:txBody>
      </p:sp>
      <p:sp>
        <p:nvSpPr>
          <p:cNvPr id="7" name="Text 5"/>
          <p:cNvSpPr/>
          <p:nvPr/>
        </p:nvSpPr>
        <p:spPr>
          <a:xfrm>
            <a:off x="60350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8</a:t>
            </a:r>
            <a:endParaRPr lang="en-US" sz="4800" dirty="0"/>
          </a:p>
        </p:txBody>
      </p:sp>
      <p:sp>
        <p:nvSpPr>
          <p:cNvPr id="8" name="Text 6"/>
          <p:cNvSpPr/>
          <p:nvPr/>
        </p:nvSpPr>
        <p:spPr>
          <a:xfrm>
            <a:off x="60350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pianeti</a:t>
            </a:r>
            <a:pPr indent="0" marL="0">
              <a:lnSpc>
                <a:spcPct val="120000"/>
              </a:lnSpc>
              <a:buNone/>
            </a:pPr>
            <a:r>
              <a:rPr lang="en-US" sz="1500" dirty="0">
                <a:solidFill>
                  <a:schemeClr val="tx2"/>
                </a:solidFill>
                <a:latin typeface="+mn-lt" pitchFamily="34" charset="0"/>
                <a:ea typeface="+mn-lt" pitchFamily="34" charset="-122"/>
                <a:cs typeface="+mn-lt" pitchFamily="34" charset="-120"/>
              </a:rPr>
              <a:t>: più centinaia di lune, milioni di asteroidi e comete</a:t>
            </a:r>
            <a:endParaRPr lang="en-US" sz="15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5</a:t>
            </a:fld>
            <a:endParaRPr lang="en-US"/>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name="Slide 6">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DA UNA NUBE DI GAS AGLI OTTO PIANETI</a:t>
            </a:r>
            <a:endParaRPr lang="en-US" sz="1300" dirty="0"/>
          </a:p>
        </p:txBody>
      </p:sp>
      <p:sp>
        <p:nvSpPr>
          <p:cNvPr id="3" name="Shape 1"/>
          <p:cNvSpPr/>
          <p:nvPr/>
        </p:nvSpPr>
        <p:spPr>
          <a:xfrm>
            <a:off x="640080" y="2926080"/>
            <a:ext cx="7863840" cy="0"/>
          </a:xfrm>
          <a:prstGeom prst="line">
            <a:avLst/>
          </a:prstGeom>
          <a:noFill/>
          <a:ln w="31750">
            <a:solidFill>
              <a:schemeClr val="accent1"/>
            </a:solidFill>
            <a:prstDash val="sysDot"/>
          </a:ln>
        </p:spPr>
      </p:sp>
      <p:sp>
        <p:nvSpPr>
          <p:cNvPr id="4" name="Text 2"/>
          <p:cNvSpPr/>
          <p:nvPr/>
        </p:nvSpPr>
        <p:spPr>
          <a:xfrm>
            <a:off x="1313078" y="1325880"/>
            <a:ext cx="2743200" cy="868680"/>
          </a:xfrm>
          <a:prstGeom prst="rect">
            <a:avLst/>
          </a:prstGeom>
          <a:noFill/>
          <a:ln/>
        </p:spPr>
        <p:txBody>
          <a:bodyPr wrap="square" rtlCol="0" anchor="t"/>
          <a:lstStyle/>
          <a:p>
            <a:pPr algn="ctr" indent="0" marL="0">
              <a:lnSpc>
                <a:spcPct val="115000"/>
              </a:lnSpc>
              <a:buNone/>
            </a:pPr>
            <a:r>
              <a:rPr lang="en-US" sz="1600" b="1" dirty="0">
                <a:solidFill>
                  <a:schemeClr val="accent3"/>
                </a:solidFill>
                <a:latin typeface="+mj-lt" pitchFamily="34" charset="0"/>
                <a:ea typeface="+mj-lt" pitchFamily="34" charset="-122"/>
                <a:cs typeface="+mj-lt" pitchFamily="34" charset="-120"/>
              </a:rPr>
              <a:t>Collassa</a:t>
            </a:r>
            <a:endParaRPr lang="en-US" sz="1600" dirty="0"/>
          </a:p>
          <a:p>
            <a:pPr algn="ctr" indent="0" marL="0">
              <a:lnSpc>
                <a:spcPct val="115000"/>
              </a:lnSpc>
              <a:buNone/>
            </a:pPr>
            <a:r>
              <a:rPr lang="en-US" sz="1250" dirty="0">
                <a:solidFill>
                  <a:schemeClr val="tx2"/>
                </a:solidFill>
                <a:latin typeface="+mn-lt" pitchFamily="34" charset="0"/>
                <a:ea typeface="+mn-lt" pitchFamily="34" charset="-122"/>
                <a:cs typeface="+mn-lt" pitchFamily="34" charset="-120"/>
              </a:rPr>
              <a:t>e ruota più in fretta</a:t>
            </a:r>
            <a:endParaRPr lang="en-US" sz="1600" dirty="0"/>
          </a:p>
        </p:txBody>
      </p:sp>
      <p:sp>
        <p:nvSpPr>
          <p:cNvPr id="5" name="Text 3"/>
          <p:cNvSpPr/>
          <p:nvPr/>
        </p:nvSpPr>
        <p:spPr>
          <a:xfrm>
            <a:off x="4851806" y="1325880"/>
            <a:ext cx="2743200" cy="868680"/>
          </a:xfrm>
          <a:prstGeom prst="rect">
            <a:avLst/>
          </a:prstGeom>
          <a:noFill/>
          <a:ln/>
        </p:spPr>
        <p:txBody>
          <a:bodyPr wrap="square" rtlCol="0" anchor="t"/>
          <a:lstStyle/>
          <a:p>
            <a:pPr algn="ctr" indent="0" marL="0">
              <a:lnSpc>
                <a:spcPct val="115000"/>
              </a:lnSpc>
              <a:buNone/>
            </a:pPr>
            <a:r>
              <a:rPr lang="en-US" sz="1600" b="1" dirty="0">
                <a:solidFill>
                  <a:schemeClr val="accent3"/>
                </a:solidFill>
                <a:latin typeface="+mj-lt" pitchFamily="34" charset="0"/>
                <a:ea typeface="+mj-lt" pitchFamily="34" charset="-122"/>
                <a:cs typeface="+mj-lt" pitchFamily="34" charset="-120"/>
              </a:rPr>
              <a:t>Fusione nucleare</a:t>
            </a:r>
            <a:endParaRPr lang="en-US" sz="1600" dirty="0"/>
          </a:p>
          <a:p>
            <a:pPr algn="ctr" indent="0" marL="0">
              <a:lnSpc>
                <a:spcPct val="115000"/>
              </a:lnSpc>
              <a:buNone/>
            </a:pPr>
            <a:r>
              <a:rPr lang="en-US" sz="1250" dirty="0">
                <a:solidFill>
                  <a:schemeClr val="tx2"/>
                </a:solidFill>
                <a:latin typeface="+mn-lt" pitchFamily="34" charset="0"/>
                <a:ea typeface="+mn-lt" pitchFamily="34" charset="-122"/>
                <a:cs typeface="+mn-lt" pitchFamily="34" charset="-120"/>
              </a:rPr>
              <a:t>al centro nasce il Sole</a:t>
            </a:r>
            <a:endParaRPr lang="en-US" sz="1600" dirty="0"/>
          </a:p>
        </p:txBody>
      </p:sp>
      <p:sp>
        <p:nvSpPr>
          <p:cNvPr id="6" name="Shape 4"/>
          <p:cNvSpPr/>
          <p:nvPr/>
        </p:nvSpPr>
        <p:spPr>
          <a:xfrm>
            <a:off x="835762" y="2807208"/>
            <a:ext cx="237744" cy="237744"/>
          </a:xfrm>
          <a:prstGeom prst="ellipse">
            <a:avLst/>
          </a:prstGeom>
          <a:solidFill>
            <a:schemeClr val="accent1"/>
          </a:solidFill>
          <a:ln w="12700">
            <a:solidFill>
              <a:schemeClr val="accent1"/>
            </a:solidFill>
            <a:prstDash val="solid"/>
          </a:ln>
        </p:spPr>
      </p:sp>
      <p:sp>
        <p:nvSpPr>
          <p:cNvPr id="7" name="Text 5"/>
          <p:cNvSpPr/>
          <p:nvPr/>
        </p:nvSpPr>
        <p:spPr>
          <a:xfrm>
            <a:off x="137160" y="3182112"/>
            <a:ext cx="2194560" cy="777240"/>
          </a:xfrm>
          <a:prstGeom prst="rect">
            <a:avLst/>
          </a:prstGeom>
          <a:noFill/>
          <a:ln/>
        </p:spPr>
        <p:txBody>
          <a:bodyPr wrap="square" rtlCol="0" anchor="t"/>
          <a:lstStyle/>
          <a:p>
            <a:pPr algn="ctr" indent="0" marL="0">
              <a:lnSpc>
                <a:spcPct val="110000"/>
              </a:lnSpc>
              <a:buNone/>
            </a:pPr>
            <a:r>
              <a:rPr lang="en-US" sz="1400" b="1" dirty="0">
                <a:solidFill>
                  <a:schemeClr val="tx1"/>
                </a:solidFill>
                <a:latin typeface="+mn-lt" pitchFamily="34" charset="0"/>
                <a:ea typeface="+mn-lt" pitchFamily="34" charset="-122"/>
                <a:cs typeface="+mn-lt" pitchFamily="34" charset="-120"/>
              </a:rPr>
              <a:t>Una nube</a:t>
            </a:r>
            <a:endParaRPr lang="en-US" sz="1400" dirty="0"/>
          </a:p>
          <a:p>
            <a:pPr algn="ctr" indent="0" marL="0">
              <a:lnSpc>
                <a:spcPct val="110000"/>
              </a:lnSpc>
              <a:buNone/>
            </a:pPr>
            <a:r>
              <a:rPr lang="en-US" sz="1200" dirty="0">
                <a:solidFill>
                  <a:schemeClr val="tx2"/>
                </a:solidFill>
                <a:latin typeface="+mn-lt" pitchFamily="34" charset="0"/>
                <a:ea typeface="+mn-lt" pitchFamily="34" charset="-122"/>
                <a:cs typeface="+mn-lt" pitchFamily="34" charset="-120"/>
              </a:rPr>
              <a:t>gas e polvere</a:t>
            </a:r>
            <a:endParaRPr lang="en-US" sz="1400" dirty="0"/>
          </a:p>
        </p:txBody>
      </p:sp>
      <p:sp>
        <p:nvSpPr>
          <p:cNvPr id="8" name="Shape 6"/>
          <p:cNvSpPr/>
          <p:nvPr/>
        </p:nvSpPr>
        <p:spPr>
          <a:xfrm>
            <a:off x="4453128" y="2807208"/>
            <a:ext cx="237744" cy="237744"/>
          </a:xfrm>
          <a:prstGeom prst="ellipse">
            <a:avLst/>
          </a:prstGeom>
          <a:solidFill>
            <a:schemeClr val="accent1"/>
          </a:solidFill>
          <a:ln w="12700">
            <a:solidFill>
              <a:schemeClr val="accent1"/>
            </a:solidFill>
            <a:prstDash val="solid"/>
          </a:ln>
        </p:spPr>
      </p:sp>
      <p:sp>
        <p:nvSpPr>
          <p:cNvPr id="9" name="Text 7"/>
          <p:cNvSpPr/>
          <p:nvPr/>
        </p:nvSpPr>
        <p:spPr>
          <a:xfrm>
            <a:off x="3474720" y="3182112"/>
            <a:ext cx="2194560" cy="777240"/>
          </a:xfrm>
          <a:prstGeom prst="rect">
            <a:avLst/>
          </a:prstGeom>
          <a:noFill/>
          <a:ln/>
        </p:spPr>
        <p:txBody>
          <a:bodyPr wrap="square" rtlCol="0" anchor="t"/>
          <a:lstStyle/>
          <a:p>
            <a:pPr algn="ctr" indent="0" marL="0">
              <a:lnSpc>
                <a:spcPct val="110000"/>
              </a:lnSpc>
              <a:buNone/>
            </a:pPr>
            <a:r>
              <a:rPr lang="en-US" sz="1400" b="1" dirty="0">
                <a:solidFill>
                  <a:schemeClr val="tx1"/>
                </a:solidFill>
                <a:latin typeface="+mn-lt" pitchFamily="34" charset="0"/>
                <a:ea typeface="+mn-lt" pitchFamily="34" charset="-122"/>
                <a:cs typeface="+mn-lt" pitchFamily="34" charset="-120"/>
              </a:rPr>
              <a:t>Un disco che ruota</a:t>
            </a:r>
            <a:endParaRPr lang="en-US" sz="1400" dirty="0"/>
          </a:p>
          <a:p>
            <a:pPr algn="ctr" indent="0" marL="0">
              <a:lnSpc>
                <a:spcPct val="110000"/>
              </a:lnSpc>
              <a:buNone/>
            </a:pPr>
            <a:r>
              <a:rPr lang="en-US" sz="1200" dirty="0">
                <a:solidFill>
                  <a:schemeClr val="tx2"/>
                </a:solidFill>
                <a:latin typeface="+mn-lt" pitchFamily="34" charset="0"/>
                <a:ea typeface="+mn-lt" pitchFamily="34" charset="-122"/>
                <a:cs typeface="+mn-lt" pitchFamily="34" charset="-120"/>
              </a:rPr>
              <a:t>da sfera a disco</a:t>
            </a:r>
            <a:endParaRPr lang="en-US" sz="1400" dirty="0"/>
          </a:p>
        </p:txBody>
      </p:sp>
      <p:sp>
        <p:nvSpPr>
          <p:cNvPr id="10" name="Shape 8"/>
          <p:cNvSpPr/>
          <p:nvPr/>
        </p:nvSpPr>
        <p:spPr>
          <a:xfrm>
            <a:off x="8070494" y="2807208"/>
            <a:ext cx="237744" cy="237744"/>
          </a:xfrm>
          <a:prstGeom prst="ellipse">
            <a:avLst/>
          </a:prstGeom>
          <a:solidFill>
            <a:schemeClr val="accent2"/>
          </a:solidFill>
          <a:ln w="25400">
            <a:solidFill>
              <a:schemeClr val="accent1"/>
            </a:solidFill>
            <a:prstDash val="solid"/>
          </a:ln>
        </p:spPr>
      </p:sp>
      <p:sp>
        <p:nvSpPr>
          <p:cNvPr id="11" name="Text 9"/>
          <p:cNvSpPr/>
          <p:nvPr/>
        </p:nvSpPr>
        <p:spPr>
          <a:xfrm>
            <a:off x="6812280" y="3182112"/>
            <a:ext cx="2194560" cy="777240"/>
          </a:xfrm>
          <a:prstGeom prst="rect">
            <a:avLst/>
          </a:prstGeom>
          <a:noFill/>
          <a:ln/>
        </p:spPr>
        <p:txBody>
          <a:bodyPr wrap="square" rtlCol="0" anchor="t"/>
          <a:lstStyle/>
          <a:p>
            <a:pPr algn="ctr" indent="0" marL="0">
              <a:lnSpc>
                <a:spcPct val="110000"/>
              </a:lnSpc>
              <a:buNone/>
            </a:pPr>
            <a:r>
              <a:rPr lang="en-US" sz="1400" b="1" dirty="0">
                <a:solidFill>
                  <a:schemeClr val="tx1"/>
                </a:solidFill>
                <a:latin typeface="+mn-lt" pitchFamily="34" charset="0"/>
                <a:ea typeface="+mn-lt" pitchFamily="34" charset="-122"/>
                <a:cs typeface="+mn-lt" pitchFamily="34" charset="-120"/>
              </a:rPr>
              <a:t>Il Sole e i pianeti</a:t>
            </a:r>
            <a:endParaRPr lang="en-US" sz="1400" dirty="0"/>
          </a:p>
          <a:p>
            <a:pPr algn="ctr" indent="0" marL="0">
              <a:lnSpc>
                <a:spcPct val="110000"/>
              </a:lnSpc>
              <a:buNone/>
            </a:pPr>
            <a:r>
              <a:rPr lang="en-US" sz="1200" dirty="0">
                <a:solidFill>
                  <a:schemeClr val="tx2"/>
                </a:solidFill>
                <a:latin typeface="+mn-lt" pitchFamily="34" charset="0"/>
                <a:ea typeface="+mn-lt" pitchFamily="34" charset="-122"/>
                <a:cs typeface="+mn-lt" pitchFamily="34" charset="-120"/>
              </a:rPr>
              <a:t>il risultato</a:t>
            </a:r>
            <a:endParaRPr lang="en-US" sz="14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6</a:t>
            </a:fld>
            <a:endParaRPr lang="en-US"/>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name="Slide 7">
    <p:spTree>
      <p:nvGrpSpPr>
        <p:cNvPr id="1" name=""/>
        <p:cNvGrpSpPr/>
        <p:nvPr/>
      </p:nvGrpSpPr>
      <p:grpSpPr>
        <a:xfrm>
          <a:off x="0" y="0"/>
          <a:ext cx="0" cy="0"/>
          <a:chOff x="0" y="0"/>
          <a:chExt cx="0" cy="0"/>
        </a:xfrm>
      </p:grpSpPr>
      <p:sp>
        <p:nvSpPr>
          <p:cNvPr id="2" name="Text 0"/>
          <p:cNvSpPr/>
          <p:nvPr/>
        </p:nvSpPr>
        <p:spPr>
          <a:xfrm>
            <a:off x="0" y="0"/>
            <a:ext cx="3108960" cy="5143500"/>
          </a:xfrm>
          <a:prstGeom prst="rect">
            <a:avLst/>
          </a:prstGeom>
          <a:noFill/>
          <a:ln/>
        </p:spPr>
        <p:txBody>
          <a:bodyPr wrap="square" rtlCol="0" anchor="ctr"/>
          <a:lstStyle/>
          <a:p>
            <a:pPr algn="ctr" indent="0" marL="0">
              <a:buNone/>
            </a:pPr>
            <a:r>
              <a:rPr lang="en-US" sz="10000" b="1" dirty="0">
                <a:solidFill>
                  <a:schemeClr val="bg1"/>
                </a:solidFill>
                <a:latin typeface="+mj-lt" pitchFamily="34" charset="0"/>
                <a:ea typeface="+mj-lt" pitchFamily="34" charset="-122"/>
                <a:cs typeface="+mj-lt" pitchFamily="34" charset="-120"/>
              </a:rPr>
              <a:t>02</a:t>
            </a:r>
            <a:endParaRPr lang="en-US" sz="10000" dirty="0"/>
          </a:p>
        </p:txBody>
      </p:sp>
      <p:sp>
        <p:nvSpPr>
          <p:cNvPr id="3" name="Text 1"/>
          <p:cNvSpPr/>
          <p:nvPr/>
        </p:nvSpPr>
        <p:spPr>
          <a:xfrm>
            <a:off x="3566160" y="1554480"/>
            <a:ext cx="502920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CAPITOLO</a:t>
            </a:r>
            <a:endParaRPr lang="en-US" sz="1300" dirty="0"/>
          </a:p>
        </p:txBody>
      </p:sp>
      <p:sp>
        <p:nvSpPr>
          <p:cNvPr id="4" name="Text 2"/>
          <p:cNvSpPr/>
          <p:nvPr/>
        </p:nvSpPr>
        <p:spPr>
          <a:xfrm>
            <a:off x="3566160" y="1920240"/>
            <a:ext cx="5120640" cy="1097280"/>
          </a:xfrm>
          <a:prstGeom prst="rect">
            <a:avLst/>
          </a:prstGeom>
          <a:noFill/>
          <a:ln/>
        </p:spPr>
        <p:txBody>
          <a:bodyPr wrap="square" rtlCol="0" anchor="t"/>
          <a:lstStyle/>
          <a:p>
            <a:pPr indent="0" marL="0">
              <a:buNone/>
            </a:pPr>
            <a:r>
              <a:rPr lang="en-US" sz="3300" b="1" dirty="0">
                <a:solidFill>
                  <a:schemeClr val="tx1"/>
                </a:solidFill>
                <a:latin typeface="+mj-lt" pitchFamily="34" charset="0"/>
                <a:ea typeface="+mj-lt" pitchFamily="34" charset="-122"/>
                <a:cs typeface="+mj-lt" pitchFamily="34" charset="-120"/>
              </a:rPr>
              <a:t>Otto pianeti, due famiglie</a:t>
            </a:r>
            <a:endParaRPr lang="en-US" sz="3300" dirty="0"/>
          </a:p>
        </p:txBody>
      </p:sp>
      <p:sp>
        <p:nvSpPr>
          <p:cNvPr id="5" name="Text 3"/>
          <p:cNvSpPr/>
          <p:nvPr/>
        </p:nvSpPr>
        <p:spPr>
          <a:xfrm>
            <a:off x="3566160" y="3063240"/>
            <a:ext cx="5029200" cy="640080"/>
          </a:xfrm>
          <a:prstGeom prst="rect">
            <a:avLst/>
          </a:prstGeom>
          <a:noFill/>
          <a:ln/>
        </p:spPr>
        <p:txBody>
          <a:bodyPr wrap="square" rtlCol="0" anchor="ctr"/>
          <a:lstStyle/>
          <a:p>
            <a:pPr indent="0" marL="0">
              <a:buNone/>
            </a:pPr>
            <a:r>
              <a:rPr lang="en-US" sz="1600" dirty="0">
                <a:solidFill>
                  <a:schemeClr val="tx2"/>
                </a:solidFill>
                <a:latin typeface="+mn-lt" pitchFamily="34" charset="0"/>
                <a:ea typeface="+mn-lt" pitchFamily="34" charset="-122"/>
                <a:cs typeface="+mn-lt" pitchFamily="34" charset="-120"/>
              </a:rPr>
              <a:t>Rocce vicino al Sole, giganti là fuori</a:t>
            </a:r>
            <a:endParaRPr lang="en-US" sz="16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7</a:t>
            </a:fld>
            <a:endParaRPr lang="en-US"/>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name="Slide 8">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DUE FAMIGLIE DI PIANETI</a:t>
            </a:r>
            <a:endParaRPr lang="en-US" sz="1300" dirty="0"/>
          </a:p>
        </p:txBody>
      </p:sp>
      <p:sp>
        <p:nvSpPr>
          <p:cNvPr id="3" name="Shape 1"/>
          <p:cNvSpPr/>
          <p:nvPr/>
        </p:nvSpPr>
        <p:spPr>
          <a:xfrm>
            <a:off x="548640" y="1051560"/>
            <a:ext cx="3886200" cy="2697480"/>
          </a:xfrm>
          <a:prstGeom prst="roundRect">
            <a:avLst>
              <a:gd name="adj" fmla="val 3051"/>
            </a:avLst>
          </a:prstGeom>
          <a:solidFill>
            <a:srgbClr val="EAEDF0"/>
          </a:solidFill>
          <a:ln/>
        </p:spPr>
      </p:sp>
      <p:sp>
        <p:nvSpPr>
          <p:cNvPr id="4" name="Text 2"/>
          <p:cNvSpPr/>
          <p:nvPr/>
        </p:nvSpPr>
        <p:spPr>
          <a:xfrm>
            <a:off x="822960" y="1280160"/>
            <a:ext cx="3337560" cy="457200"/>
          </a:xfrm>
          <a:prstGeom prst="rect">
            <a:avLst/>
          </a:prstGeom>
          <a:noFill/>
          <a:ln/>
        </p:spPr>
        <p:txBody>
          <a:bodyPr wrap="square" rtlCol="0" anchor="ctr"/>
          <a:lstStyle/>
          <a:p>
            <a:pPr indent="0" marL="0">
              <a:buNone/>
            </a:pPr>
            <a:r>
              <a:rPr lang="en-US" sz="2200" b="1" dirty="0">
                <a:solidFill>
                  <a:srgbClr val="47525F"/>
                </a:solidFill>
                <a:latin typeface="+mj-lt" pitchFamily="34" charset="0"/>
                <a:ea typeface="+mj-lt" pitchFamily="34" charset="-122"/>
                <a:cs typeface="+mj-lt" pitchFamily="34" charset="-120"/>
              </a:rPr>
              <a:t>Pianeti terrestri</a:t>
            </a:r>
            <a:endParaRPr lang="en-US" sz="2200" dirty="0"/>
          </a:p>
        </p:txBody>
      </p:sp>
      <p:sp>
        <p:nvSpPr>
          <p:cNvPr id="5" name="Shape 3"/>
          <p:cNvSpPr/>
          <p:nvPr/>
        </p:nvSpPr>
        <p:spPr>
          <a:xfrm>
            <a:off x="822960" y="1874520"/>
            <a:ext cx="3337560" cy="0"/>
          </a:xfrm>
          <a:prstGeom prst="line">
            <a:avLst/>
          </a:prstGeom>
          <a:noFill/>
          <a:ln w="12700">
            <a:solidFill>
              <a:srgbClr val="E3DDCF"/>
            </a:solidFill>
            <a:prstDash val="solid"/>
          </a:ln>
        </p:spPr>
      </p:sp>
      <p:sp>
        <p:nvSpPr>
          <p:cNvPr id="6" name="Text 4"/>
          <p:cNvSpPr/>
          <p:nvPr/>
        </p:nvSpPr>
        <p:spPr>
          <a:xfrm>
            <a:off x="822960" y="194767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QUALI</a:t>
            </a:r>
            <a:endParaRPr lang="en-US" sz="1100" dirty="0"/>
          </a:p>
        </p:txBody>
      </p:sp>
      <p:sp>
        <p:nvSpPr>
          <p:cNvPr id="7" name="Text 5"/>
          <p:cNvSpPr/>
          <p:nvPr/>
        </p:nvSpPr>
        <p:spPr>
          <a:xfrm>
            <a:off x="822960" y="220370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Mercurio, Venere, Terra, Marte</a:t>
            </a:r>
            <a:endParaRPr lang="en-US" sz="1600" dirty="0"/>
          </a:p>
        </p:txBody>
      </p:sp>
      <p:sp>
        <p:nvSpPr>
          <p:cNvPr id="8" name="Shape 6"/>
          <p:cNvSpPr/>
          <p:nvPr/>
        </p:nvSpPr>
        <p:spPr>
          <a:xfrm>
            <a:off x="822960" y="2743200"/>
            <a:ext cx="3337560" cy="0"/>
          </a:xfrm>
          <a:prstGeom prst="line">
            <a:avLst/>
          </a:prstGeom>
          <a:noFill/>
          <a:ln w="12700">
            <a:solidFill>
              <a:srgbClr val="E3DDCF"/>
            </a:solidFill>
            <a:prstDash val="solid"/>
          </a:ln>
        </p:spPr>
      </p:sp>
      <p:sp>
        <p:nvSpPr>
          <p:cNvPr id="9" name="Text 7"/>
          <p:cNvSpPr/>
          <p:nvPr/>
        </p:nvSpPr>
        <p:spPr>
          <a:xfrm>
            <a:off x="822960" y="281635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SUPERFICIE</a:t>
            </a:r>
            <a:endParaRPr lang="en-US" sz="1100" dirty="0"/>
          </a:p>
        </p:txBody>
      </p:sp>
      <p:sp>
        <p:nvSpPr>
          <p:cNvPr id="10" name="Text 8"/>
          <p:cNvSpPr/>
          <p:nvPr/>
        </p:nvSpPr>
        <p:spPr>
          <a:xfrm>
            <a:off x="822960" y="307238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Solida, si può atterrare</a:t>
            </a:r>
            <a:endParaRPr lang="en-US" sz="1600" dirty="0"/>
          </a:p>
        </p:txBody>
      </p:sp>
      <p:sp>
        <p:nvSpPr>
          <p:cNvPr id="11" name="Shape 9"/>
          <p:cNvSpPr/>
          <p:nvPr/>
        </p:nvSpPr>
        <p:spPr>
          <a:xfrm>
            <a:off x="4709160" y="1051560"/>
            <a:ext cx="3886200" cy="2697480"/>
          </a:xfrm>
          <a:prstGeom prst="roundRect">
            <a:avLst>
              <a:gd name="adj" fmla="val 3051"/>
            </a:avLst>
          </a:prstGeom>
          <a:solidFill>
            <a:srgbClr val="E2F0EA"/>
          </a:solidFill>
          <a:ln/>
        </p:spPr>
      </p:sp>
      <p:sp>
        <p:nvSpPr>
          <p:cNvPr id="12" name="Text 10"/>
          <p:cNvSpPr/>
          <p:nvPr/>
        </p:nvSpPr>
        <p:spPr>
          <a:xfrm>
            <a:off x="4983480" y="1280160"/>
            <a:ext cx="3337560" cy="457200"/>
          </a:xfrm>
          <a:prstGeom prst="rect">
            <a:avLst/>
          </a:prstGeom>
          <a:noFill/>
          <a:ln/>
        </p:spPr>
        <p:txBody>
          <a:bodyPr wrap="square" rtlCol="0" anchor="ctr"/>
          <a:lstStyle/>
          <a:p>
            <a:pPr indent="0" marL="0">
              <a:buNone/>
            </a:pPr>
            <a:r>
              <a:rPr lang="en-US" sz="2200" b="1" dirty="0">
                <a:solidFill>
                  <a:schemeClr val="accent1"/>
                </a:solidFill>
                <a:latin typeface="+mj-lt" pitchFamily="34" charset="0"/>
                <a:ea typeface="+mj-lt" pitchFamily="34" charset="-122"/>
                <a:cs typeface="+mj-lt" pitchFamily="34" charset="-120"/>
              </a:rPr>
              <a:t>Pianeti giganti</a:t>
            </a:r>
            <a:endParaRPr lang="en-US" sz="2200" dirty="0"/>
          </a:p>
        </p:txBody>
      </p:sp>
      <p:sp>
        <p:nvSpPr>
          <p:cNvPr id="13" name="Shape 11"/>
          <p:cNvSpPr/>
          <p:nvPr/>
        </p:nvSpPr>
        <p:spPr>
          <a:xfrm>
            <a:off x="4983480" y="1874520"/>
            <a:ext cx="3337560" cy="0"/>
          </a:xfrm>
          <a:prstGeom prst="line">
            <a:avLst/>
          </a:prstGeom>
          <a:noFill/>
          <a:ln w="12700">
            <a:solidFill>
              <a:srgbClr val="E3DDCF"/>
            </a:solidFill>
            <a:prstDash val="solid"/>
          </a:ln>
        </p:spPr>
      </p:sp>
      <p:sp>
        <p:nvSpPr>
          <p:cNvPr id="14" name="Text 12"/>
          <p:cNvSpPr/>
          <p:nvPr/>
        </p:nvSpPr>
        <p:spPr>
          <a:xfrm>
            <a:off x="4983480" y="194767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QUALI</a:t>
            </a:r>
            <a:endParaRPr lang="en-US" sz="1100" dirty="0"/>
          </a:p>
        </p:txBody>
      </p:sp>
      <p:sp>
        <p:nvSpPr>
          <p:cNvPr id="15" name="Text 13"/>
          <p:cNvSpPr/>
          <p:nvPr/>
        </p:nvSpPr>
        <p:spPr>
          <a:xfrm>
            <a:off x="4983480" y="220370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Giove, Saturno, Urano, Nettuno</a:t>
            </a:r>
            <a:endParaRPr lang="en-US" sz="1600" dirty="0"/>
          </a:p>
        </p:txBody>
      </p:sp>
      <p:sp>
        <p:nvSpPr>
          <p:cNvPr id="16" name="Shape 14"/>
          <p:cNvSpPr/>
          <p:nvPr/>
        </p:nvSpPr>
        <p:spPr>
          <a:xfrm>
            <a:off x="4983480" y="2743200"/>
            <a:ext cx="3337560" cy="0"/>
          </a:xfrm>
          <a:prstGeom prst="line">
            <a:avLst/>
          </a:prstGeom>
          <a:noFill/>
          <a:ln w="12700">
            <a:solidFill>
              <a:srgbClr val="E3DDCF"/>
            </a:solidFill>
            <a:prstDash val="solid"/>
          </a:ln>
        </p:spPr>
      </p:sp>
      <p:sp>
        <p:nvSpPr>
          <p:cNvPr id="17" name="Text 15"/>
          <p:cNvSpPr/>
          <p:nvPr/>
        </p:nvSpPr>
        <p:spPr>
          <a:xfrm>
            <a:off x="4983480" y="281635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SUPERFICIE</a:t>
            </a:r>
            <a:endParaRPr lang="en-US" sz="1100" dirty="0"/>
          </a:p>
        </p:txBody>
      </p:sp>
      <p:sp>
        <p:nvSpPr>
          <p:cNvPr id="18" name="Text 16"/>
          <p:cNvSpPr/>
          <p:nvPr/>
        </p:nvSpPr>
        <p:spPr>
          <a:xfrm>
            <a:off x="4983480" y="307238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Nessuna, sfuma nel liquido</a:t>
            </a:r>
            <a:endParaRPr lang="en-US" sz="1600" dirty="0"/>
          </a:p>
        </p:txBody>
      </p:sp>
      <p:sp>
        <p:nvSpPr>
          <p:cNvPr id="19" name="Text 17"/>
          <p:cNvSpPr/>
          <p:nvPr/>
        </p:nvSpPr>
        <p:spPr>
          <a:xfrm>
            <a:off x="548640" y="3977640"/>
            <a:ext cx="8046720" cy="502920"/>
          </a:xfrm>
          <a:prstGeom prst="rect">
            <a:avLst/>
          </a:prstGeom>
          <a:noFill/>
          <a:ln/>
        </p:spPr>
        <p:txBody>
          <a:bodyPr wrap="square" rtlCol="0" anchor="ctr"/>
          <a:lstStyle/>
          <a:p>
            <a:pPr indent="0" marL="0">
              <a:buNone/>
            </a:pPr>
            <a:r>
              <a:rPr lang="en-US" sz="1650" b="1" dirty="0">
                <a:solidFill>
                  <a:schemeClr val="tx1"/>
                </a:solidFill>
                <a:latin typeface="+mn-lt" pitchFamily="34" charset="0"/>
                <a:ea typeface="+mn-lt" pitchFamily="34" charset="-122"/>
                <a:cs typeface="+mn-lt" pitchFamily="34" charset="-120"/>
              </a:rPr>
              <a:t>A dividerli è stata la distanza dal Sole, non altro.</a:t>
            </a:r>
            <a:endParaRPr lang="en-US" sz="165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8</a:t>
            </a:fld>
            <a:endParaRPr lang="en-US"/>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name="Slide 9">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STESSO TIPO DI PIANETA, TRE ESITI</a:t>
            </a:r>
            <a:endParaRPr lang="en-US" sz="1300" dirty="0"/>
          </a:p>
        </p:txBody>
      </p:sp>
      <p:sp>
        <p:nvSpPr>
          <p:cNvPr id="3" name="Shape 1"/>
          <p:cNvSpPr/>
          <p:nvPr/>
        </p:nvSpPr>
        <p:spPr>
          <a:xfrm>
            <a:off x="548640" y="1143000"/>
            <a:ext cx="2606040" cy="3246120"/>
          </a:xfrm>
          <a:prstGeom prst="roundRect">
            <a:avLst>
              <a:gd name="adj" fmla="val 3158"/>
            </a:avLst>
          </a:prstGeom>
          <a:solidFill>
            <a:schemeClr val="accent3"/>
          </a:solidFill>
          <a:ln/>
        </p:spPr>
      </p:sp>
      <p:sp>
        <p:nvSpPr>
          <p:cNvPr id="4" name="Shape 2"/>
          <p:cNvSpPr/>
          <p:nvPr/>
        </p:nvSpPr>
        <p:spPr>
          <a:xfrm>
            <a:off x="548640" y="1225296"/>
            <a:ext cx="2606040" cy="3163824"/>
          </a:xfrm>
          <a:prstGeom prst="roundRect">
            <a:avLst>
              <a:gd name="adj" fmla="val 3158"/>
            </a:avLst>
          </a:prstGeom>
          <a:solidFill>
            <a:schemeClr val="bg2"/>
          </a:solidFill>
          <a:ln/>
        </p:spPr>
      </p:sp>
      <p:sp>
        <p:nvSpPr>
          <p:cNvPr id="5" name="Shape 3"/>
          <p:cNvSpPr/>
          <p:nvPr/>
        </p:nvSpPr>
        <p:spPr>
          <a:xfrm>
            <a:off x="548640" y="1143000"/>
            <a:ext cx="2606040" cy="3246120"/>
          </a:xfrm>
          <a:prstGeom prst="roundRect">
            <a:avLst>
              <a:gd name="adj" fmla="val 3158"/>
            </a:avLst>
          </a:prstGeom>
          <a:noFill/>
          <a:ln w="12700">
            <a:solidFill>
              <a:srgbClr val="E3DDCF"/>
            </a:solidFill>
            <a:prstDash val="solid"/>
          </a:ln>
        </p:spPr>
      </p:sp>
      <p:sp>
        <p:nvSpPr>
          <p:cNvPr id="6" name="Text 4"/>
          <p:cNvSpPr/>
          <p:nvPr/>
        </p:nvSpPr>
        <p:spPr>
          <a:xfrm>
            <a:off x="777240" y="1417320"/>
            <a:ext cx="2148840" cy="457200"/>
          </a:xfrm>
          <a:prstGeom prst="rect">
            <a:avLst/>
          </a:prstGeom>
          <a:noFill/>
          <a:ln/>
        </p:spPr>
        <p:txBody>
          <a:bodyPr wrap="square" rtlCol="0" anchor="ctr"/>
          <a:lstStyle/>
          <a:p>
            <a:pPr indent="0" marL="0">
              <a:buNone/>
            </a:pPr>
            <a:r>
              <a:rPr lang="en-US" sz="2100" b="1" dirty="0">
                <a:solidFill>
                  <a:schemeClr val="tx1"/>
                </a:solidFill>
                <a:latin typeface="+mj-lt" pitchFamily="34" charset="0"/>
                <a:ea typeface="+mj-lt" pitchFamily="34" charset="-122"/>
                <a:cs typeface="+mj-lt" pitchFamily="34" charset="-120"/>
              </a:rPr>
              <a:t>Venere</a:t>
            </a:r>
            <a:endParaRPr lang="en-US" sz="2100" dirty="0"/>
          </a:p>
        </p:txBody>
      </p:sp>
      <p:sp>
        <p:nvSpPr>
          <p:cNvPr id="7" name="Text 5"/>
          <p:cNvSpPr/>
          <p:nvPr/>
        </p:nvSpPr>
        <p:spPr>
          <a:xfrm>
            <a:off x="777240" y="1874520"/>
            <a:ext cx="2148840" cy="548640"/>
          </a:xfrm>
          <a:prstGeom prst="rect">
            <a:avLst/>
          </a:prstGeom>
          <a:noFill/>
          <a:ln/>
        </p:spPr>
        <p:txBody>
          <a:bodyPr wrap="square" rtlCol="0" anchor="ctr"/>
          <a:lstStyle/>
          <a:p>
            <a:pPr indent="0" marL="0">
              <a:lnSpc>
                <a:spcPct val="115000"/>
              </a:lnSpc>
              <a:buNone/>
            </a:pPr>
            <a:r>
              <a:rPr lang="en-US" sz="1300" dirty="0">
                <a:solidFill>
                  <a:schemeClr val="tx2"/>
                </a:solidFill>
                <a:latin typeface="+mn-lt" pitchFamily="34" charset="0"/>
                <a:ea typeface="+mn-lt" pitchFamily="34" charset="-122"/>
                <a:cs typeface="+mn-lt" pitchFamily="34" charset="-120"/>
              </a:rPr>
              <a:t>467 °C in superficie</a:t>
            </a:r>
            <a:endParaRPr lang="en-US" sz="1300" dirty="0"/>
          </a:p>
        </p:txBody>
      </p:sp>
      <p:sp>
        <p:nvSpPr>
          <p:cNvPr id="8" name="Text 6"/>
          <p:cNvSpPr/>
          <p:nvPr/>
        </p:nvSpPr>
        <p:spPr>
          <a:xfrm>
            <a:off x="777240" y="3429000"/>
            <a:ext cx="2148840" cy="822960"/>
          </a:xfrm>
          <a:prstGeom prst="rect">
            <a:avLst/>
          </a:prstGeom>
          <a:noFill/>
          <a:ln/>
        </p:spPr>
        <p:txBody>
          <a:bodyPr wrap="square" rtlCol="0" anchor="b"/>
          <a:lstStyle/>
          <a:p>
            <a:pPr indent="0" marL="0">
              <a:lnSpc>
                <a:spcPct val="120000"/>
              </a:lnSpc>
              <a:buNone/>
            </a:pPr>
            <a:r>
              <a:rPr lang="en-US" sz="1450" dirty="0">
                <a:solidFill>
                  <a:schemeClr val="tx1"/>
                </a:solidFill>
                <a:latin typeface="+mn-lt" pitchFamily="34" charset="0"/>
                <a:ea typeface="+mn-lt" pitchFamily="34" charset="-122"/>
                <a:cs typeface="+mn-lt" pitchFamily="34" charset="-120"/>
              </a:rPr>
              <a:t>Effetto serra fuori controllo</a:t>
            </a:r>
            <a:endParaRPr lang="en-US" sz="1450" dirty="0"/>
          </a:p>
        </p:txBody>
      </p:sp>
      <p:sp>
        <p:nvSpPr>
          <p:cNvPr id="9" name="Shape 7"/>
          <p:cNvSpPr/>
          <p:nvPr/>
        </p:nvSpPr>
        <p:spPr>
          <a:xfrm>
            <a:off x="3337560" y="1143000"/>
            <a:ext cx="2606040" cy="3246120"/>
          </a:xfrm>
          <a:prstGeom prst="roundRect">
            <a:avLst>
              <a:gd name="adj" fmla="val 3158"/>
            </a:avLst>
          </a:prstGeom>
          <a:solidFill>
            <a:schemeClr val="accent1"/>
          </a:solidFill>
          <a:ln/>
        </p:spPr>
      </p:sp>
      <p:sp>
        <p:nvSpPr>
          <p:cNvPr id="10" name="Shape 8"/>
          <p:cNvSpPr/>
          <p:nvPr/>
        </p:nvSpPr>
        <p:spPr>
          <a:xfrm>
            <a:off x="3337560" y="1225296"/>
            <a:ext cx="2606040" cy="3163824"/>
          </a:xfrm>
          <a:prstGeom prst="roundRect">
            <a:avLst>
              <a:gd name="adj" fmla="val 3158"/>
            </a:avLst>
          </a:prstGeom>
          <a:solidFill>
            <a:schemeClr val="bg2"/>
          </a:solidFill>
          <a:ln/>
        </p:spPr>
      </p:sp>
      <p:sp>
        <p:nvSpPr>
          <p:cNvPr id="11" name="Shape 9"/>
          <p:cNvSpPr/>
          <p:nvPr/>
        </p:nvSpPr>
        <p:spPr>
          <a:xfrm>
            <a:off x="3337560" y="1143000"/>
            <a:ext cx="2606040" cy="3246120"/>
          </a:xfrm>
          <a:prstGeom prst="roundRect">
            <a:avLst>
              <a:gd name="adj" fmla="val 3158"/>
            </a:avLst>
          </a:prstGeom>
          <a:noFill/>
          <a:ln w="12700">
            <a:solidFill>
              <a:srgbClr val="E3DDCF"/>
            </a:solidFill>
            <a:prstDash val="solid"/>
          </a:ln>
        </p:spPr>
      </p:sp>
      <p:sp>
        <p:nvSpPr>
          <p:cNvPr id="12" name="Text 10"/>
          <p:cNvSpPr/>
          <p:nvPr/>
        </p:nvSpPr>
        <p:spPr>
          <a:xfrm>
            <a:off x="3566160" y="1417320"/>
            <a:ext cx="2148840" cy="457200"/>
          </a:xfrm>
          <a:prstGeom prst="rect">
            <a:avLst/>
          </a:prstGeom>
          <a:noFill/>
          <a:ln/>
        </p:spPr>
        <p:txBody>
          <a:bodyPr wrap="square" rtlCol="0" anchor="ctr"/>
          <a:lstStyle/>
          <a:p>
            <a:pPr indent="0" marL="0">
              <a:buNone/>
            </a:pPr>
            <a:r>
              <a:rPr lang="en-US" sz="2100" b="1" dirty="0">
                <a:solidFill>
                  <a:schemeClr val="tx1"/>
                </a:solidFill>
                <a:latin typeface="+mj-lt" pitchFamily="34" charset="0"/>
                <a:ea typeface="+mj-lt" pitchFamily="34" charset="-122"/>
                <a:cs typeface="+mj-lt" pitchFamily="34" charset="-120"/>
              </a:rPr>
              <a:t>Terra</a:t>
            </a:r>
            <a:endParaRPr lang="en-US" sz="2100" dirty="0"/>
          </a:p>
        </p:txBody>
      </p:sp>
      <p:sp>
        <p:nvSpPr>
          <p:cNvPr id="13" name="Text 11"/>
          <p:cNvSpPr/>
          <p:nvPr/>
        </p:nvSpPr>
        <p:spPr>
          <a:xfrm>
            <a:off x="3566160" y="1874520"/>
            <a:ext cx="2148840" cy="548640"/>
          </a:xfrm>
          <a:prstGeom prst="rect">
            <a:avLst/>
          </a:prstGeom>
          <a:noFill/>
          <a:ln/>
        </p:spPr>
        <p:txBody>
          <a:bodyPr wrap="square" rtlCol="0" anchor="ctr"/>
          <a:lstStyle/>
          <a:p>
            <a:pPr indent="0" marL="0">
              <a:lnSpc>
                <a:spcPct val="115000"/>
              </a:lnSpc>
              <a:buNone/>
            </a:pPr>
            <a:r>
              <a:rPr lang="en-US" sz="1300" dirty="0">
                <a:solidFill>
                  <a:schemeClr val="tx2"/>
                </a:solidFill>
                <a:latin typeface="+mn-lt" pitchFamily="34" charset="0"/>
                <a:ea typeface="+mn-lt" pitchFamily="34" charset="-122"/>
                <a:cs typeface="+mn-lt" pitchFamily="34" charset="-120"/>
              </a:rPr>
              <a:t>Alla giusta distanza dal Sole</a:t>
            </a:r>
            <a:endParaRPr lang="en-US" sz="1300" dirty="0"/>
          </a:p>
        </p:txBody>
      </p:sp>
      <p:sp>
        <p:nvSpPr>
          <p:cNvPr id="14" name="Text 12"/>
          <p:cNvSpPr/>
          <p:nvPr/>
        </p:nvSpPr>
        <p:spPr>
          <a:xfrm>
            <a:off x="3566160" y="3429000"/>
            <a:ext cx="2148840" cy="822960"/>
          </a:xfrm>
          <a:prstGeom prst="rect">
            <a:avLst/>
          </a:prstGeom>
          <a:noFill/>
          <a:ln/>
        </p:spPr>
        <p:txBody>
          <a:bodyPr wrap="square" rtlCol="0" anchor="b"/>
          <a:lstStyle/>
          <a:p>
            <a:pPr indent="0" marL="0">
              <a:lnSpc>
                <a:spcPct val="120000"/>
              </a:lnSpc>
              <a:buNone/>
            </a:pPr>
            <a:r>
              <a:rPr lang="en-US" sz="1450" dirty="0">
                <a:solidFill>
                  <a:schemeClr val="tx1"/>
                </a:solidFill>
                <a:latin typeface="+mn-lt" pitchFamily="34" charset="0"/>
                <a:ea typeface="+mn-lt" pitchFamily="34" charset="-122"/>
                <a:cs typeface="+mn-lt" pitchFamily="34" charset="-120"/>
              </a:rPr>
              <a:t>Acqua liquida in superficie</a:t>
            </a:r>
            <a:endParaRPr lang="en-US" sz="1450" dirty="0"/>
          </a:p>
        </p:txBody>
      </p:sp>
      <p:sp>
        <p:nvSpPr>
          <p:cNvPr id="15" name="Shape 13"/>
          <p:cNvSpPr/>
          <p:nvPr/>
        </p:nvSpPr>
        <p:spPr>
          <a:xfrm>
            <a:off x="6126480" y="1143000"/>
            <a:ext cx="2606040" cy="3246120"/>
          </a:xfrm>
          <a:prstGeom prst="roundRect">
            <a:avLst>
              <a:gd name="adj" fmla="val 3158"/>
            </a:avLst>
          </a:prstGeom>
          <a:solidFill>
            <a:srgbClr val="47525F"/>
          </a:solidFill>
          <a:ln/>
        </p:spPr>
      </p:sp>
      <p:sp>
        <p:nvSpPr>
          <p:cNvPr id="16" name="Shape 14"/>
          <p:cNvSpPr/>
          <p:nvPr/>
        </p:nvSpPr>
        <p:spPr>
          <a:xfrm>
            <a:off x="6126480" y="1225296"/>
            <a:ext cx="2606040" cy="3163824"/>
          </a:xfrm>
          <a:prstGeom prst="roundRect">
            <a:avLst>
              <a:gd name="adj" fmla="val 3158"/>
            </a:avLst>
          </a:prstGeom>
          <a:solidFill>
            <a:schemeClr val="bg2"/>
          </a:solidFill>
          <a:ln/>
        </p:spPr>
      </p:sp>
      <p:sp>
        <p:nvSpPr>
          <p:cNvPr id="17" name="Shape 15"/>
          <p:cNvSpPr/>
          <p:nvPr/>
        </p:nvSpPr>
        <p:spPr>
          <a:xfrm>
            <a:off x="6126480" y="1143000"/>
            <a:ext cx="2606040" cy="3246120"/>
          </a:xfrm>
          <a:prstGeom prst="roundRect">
            <a:avLst>
              <a:gd name="adj" fmla="val 3158"/>
            </a:avLst>
          </a:prstGeom>
          <a:noFill/>
          <a:ln w="12700">
            <a:solidFill>
              <a:srgbClr val="E3DDCF"/>
            </a:solidFill>
            <a:prstDash val="solid"/>
          </a:ln>
        </p:spPr>
      </p:sp>
      <p:sp>
        <p:nvSpPr>
          <p:cNvPr id="18" name="Text 16"/>
          <p:cNvSpPr/>
          <p:nvPr/>
        </p:nvSpPr>
        <p:spPr>
          <a:xfrm>
            <a:off x="6355080" y="1417320"/>
            <a:ext cx="2148840" cy="457200"/>
          </a:xfrm>
          <a:prstGeom prst="rect">
            <a:avLst/>
          </a:prstGeom>
          <a:noFill/>
          <a:ln/>
        </p:spPr>
        <p:txBody>
          <a:bodyPr wrap="square" rtlCol="0" anchor="ctr"/>
          <a:lstStyle/>
          <a:p>
            <a:pPr indent="0" marL="0">
              <a:buNone/>
            </a:pPr>
            <a:r>
              <a:rPr lang="en-US" sz="2100" b="1" dirty="0">
                <a:solidFill>
                  <a:schemeClr val="tx1"/>
                </a:solidFill>
                <a:latin typeface="+mj-lt" pitchFamily="34" charset="0"/>
                <a:ea typeface="+mj-lt" pitchFamily="34" charset="-122"/>
                <a:cs typeface="+mj-lt" pitchFamily="34" charset="-120"/>
              </a:rPr>
              <a:t>Marte</a:t>
            </a:r>
            <a:endParaRPr lang="en-US" sz="2100" dirty="0"/>
          </a:p>
        </p:txBody>
      </p:sp>
      <p:sp>
        <p:nvSpPr>
          <p:cNvPr id="19" name="Text 17"/>
          <p:cNvSpPr/>
          <p:nvPr/>
        </p:nvSpPr>
        <p:spPr>
          <a:xfrm>
            <a:off x="6355080" y="1874520"/>
            <a:ext cx="2148840" cy="548640"/>
          </a:xfrm>
          <a:prstGeom prst="rect">
            <a:avLst/>
          </a:prstGeom>
          <a:noFill/>
          <a:ln/>
        </p:spPr>
        <p:txBody>
          <a:bodyPr wrap="square" rtlCol="0" anchor="ctr"/>
          <a:lstStyle/>
          <a:p>
            <a:pPr indent="0" marL="0">
              <a:lnSpc>
                <a:spcPct val="115000"/>
              </a:lnSpc>
              <a:buNone/>
            </a:pPr>
            <a:r>
              <a:rPr lang="en-US" sz="1300" dirty="0">
                <a:solidFill>
                  <a:schemeClr val="tx2"/>
                </a:solidFill>
                <a:latin typeface="+mn-lt" pitchFamily="34" charset="0"/>
                <a:ea typeface="+mn-lt" pitchFamily="34" charset="-122"/>
                <a:cs typeface="+mn-lt" pitchFamily="34" charset="-120"/>
              </a:rPr>
              <a:t>Più piccolo e più freddo</a:t>
            </a:r>
            <a:endParaRPr lang="en-US" sz="1300" dirty="0"/>
          </a:p>
        </p:txBody>
      </p:sp>
      <p:sp>
        <p:nvSpPr>
          <p:cNvPr id="20" name="Text 18"/>
          <p:cNvSpPr/>
          <p:nvPr/>
        </p:nvSpPr>
        <p:spPr>
          <a:xfrm>
            <a:off x="6355080" y="3429000"/>
            <a:ext cx="2148840" cy="822960"/>
          </a:xfrm>
          <a:prstGeom prst="rect">
            <a:avLst/>
          </a:prstGeom>
          <a:noFill/>
          <a:ln/>
        </p:spPr>
        <p:txBody>
          <a:bodyPr wrap="square" rtlCol="0" anchor="b"/>
          <a:lstStyle/>
          <a:p>
            <a:pPr indent="0" marL="0">
              <a:lnSpc>
                <a:spcPct val="120000"/>
              </a:lnSpc>
              <a:buNone/>
            </a:pPr>
            <a:r>
              <a:rPr lang="en-US" sz="1450" dirty="0">
                <a:solidFill>
                  <a:schemeClr val="tx1"/>
                </a:solidFill>
                <a:latin typeface="+mn-lt" pitchFamily="34" charset="0"/>
                <a:ea typeface="+mn-lt" pitchFamily="34" charset="-122"/>
                <a:cs typeface="+mn-lt" pitchFamily="34" charset="-120"/>
              </a:rPr>
              <a:t>Ha perso quasi tutta l'atmosfera</a:t>
            </a:r>
            <a:endParaRPr lang="en-US" sz="145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9</a:t>
            </a:fld>
            <a:endParaRPr lang="en-US"/>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name="Slide 10">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SUI GIGANTI I NUMERI DIVENTANO STRANI</a:t>
            </a:r>
            <a:endParaRPr lang="en-US" sz="1300" dirty="0"/>
          </a:p>
        </p:txBody>
      </p:sp>
      <p:sp>
        <p:nvSpPr>
          <p:cNvPr id="3" name="Text 1"/>
          <p:cNvSpPr/>
          <p:nvPr/>
        </p:nvSpPr>
        <p:spPr>
          <a:xfrm>
            <a:off x="5486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9,9</a:t>
            </a:r>
            <a:endParaRPr lang="en-US" sz="4800" dirty="0"/>
          </a:p>
        </p:txBody>
      </p:sp>
      <p:sp>
        <p:nvSpPr>
          <p:cNvPr id="4" name="Text 2"/>
          <p:cNvSpPr/>
          <p:nvPr/>
        </p:nvSpPr>
        <p:spPr>
          <a:xfrm>
            <a:off x="5486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ore</a:t>
            </a:r>
            <a:pPr indent="0" marL="0">
              <a:lnSpc>
                <a:spcPct val="120000"/>
              </a:lnSpc>
              <a:buNone/>
            </a:pPr>
            <a:r>
              <a:rPr lang="en-US" sz="1500" dirty="0">
                <a:solidFill>
                  <a:schemeClr val="tx2"/>
                </a:solidFill>
                <a:latin typeface="+mn-lt" pitchFamily="34" charset="0"/>
                <a:ea typeface="+mn-lt" pitchFamily="34" charset="-122"/>
                <a:cs typeface="+mn-lt" pitchFamily="34" charset="-120"/>
              </a:rPr>
              <a:t>: il giorno di Giove, il più corto del sistema solare</a:t>
            </a:r>
            <a:endParaRPr lang="en-US" sz="1500" dirty="0"/>
          </a:p>
        </p:txBody>
      </p:sp>
      <p:sp>
        <p:nvSpPr>
          <p:cNvPr id="5" name="Text 3"/>
          <p:cNvSpPr/>
          <p:nvPr/>
        </p:nvSpPr>
        <p:spPr>
          <a:xfrm>
            <a:off x="32918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165</a:t>
            </a:r>
            <a:endParaRPr lang="en-US" sz="4800" dirty="0"/>
          </a:p>
        </p:txBody>
      </p:sp>
      <p:sp>
        <p:nvSpPr>
          <p:cNvPr id="6" name="Text 4"/>
          <p:cNvSpPr/>
          <p:nvPr/>
        </p:nvSpPr>
        <p:spPr>
          <a:xfrm>
            <a:off x="32918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anni terrestri</a:t>
            </a:r>
            <a:pPr indent="0" marL="0">
              <a:lnSpc>
                <a:spcPct val="120000"/>
              </a:lnSpc>
              <a:buNone/>
            </a:pPr>
            <a:r>
              <a:rPr lang="en-US" sz="1500" dirty="0">
                <a:solidFill>
                  <a:schemeClr val="tx2"/>
                </a:solidFill>
                <a:latin typeface="+mn-lt" pitchFamily="34" charset="0"/>
                <a:ea typeface="+mn-lt" pitchFamily="34" charset="-122"/>
                <a:cs typeface="+mn-lt" pitchFamily="34" charset="-120"/>
              </a:rPr>
              <a:t>: l'anno di Nettuno, a 30 unità astronomiche dal Sole</a:t>
            </a:r>
            <a:endParaRPr lang="en-US" sz="1500" dirty="0"/>
          </a:p>
        </p:txBody>
      </p:sp>
      <p:sp>
        <p:nvSpPr>
          <p:cNvPr id="7" name="Text 5"/>
          <p:cNvSpPr/>
          <p:nvPr/>
        </p:nvSpPr>
        <p:spPr>
          <a:xfrm>
            <a:off x="60350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11</a:t>
            </a:r>
            <a:endParaRPr lang="en-US" sz="4800" dirty="0"/>
          </a:p>
        </p:txBody>
      </p:sp>
      <p:sp>
        <p:nvSpPr>
          <p:cNvPr id="8" name="Text 6"/>
          <p:cNvSpPr/>
          <p:nvPr/>
        </p:nvSpPr>
        <p:spPr>
          <a:xfrm>
            <a:off x="60350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volte la Terra</a:t>
            </a:r>
            <a:pPr indent="0" marL="0">
              <a:lnSpc>
                <a:spcPct val="120000"/>
              </a:lnSpc>
              <a:buNone/>
            </a:pPr>
            <a:r>
              <a:rPr lang="en-US" sz="1500" dirty="0">
                <a:solidFill>
                  <a:schemeClr val="tx2"/>
                </a:solidFill>
                <a:latin typeface="+mn-lt" pitchFamily="34" charset="0"/>
                <a:ea typeface="+mn-lt" pitchFamily="34" charset="-122"/>
                <a:cs typeface="+mn-lt" pitchFamily="34" charset="-120"/>
              </a:rPr>
              <a:t>: la larghezza di Giove, mille pianeti come il nostro per riempirlo</a:t>
            </a:r>
            <a:endParaRPr lang="en-US" sz="15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10</a:t>
            </a:fld>
            <a:endParaRPr lang="en-US"/>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name="Slide 11">
    <p:spTree>
      <p:nvGrpSpPr>
        <p:cNvPr id="1" name=""/>
        <p:cNvGrpSpPr/>
        <p:nvPr/>
      </p:nvGrpSpPr>
      <p:grpSpPr>
        <a:xfrm>
          <a:off x="0" y="0"/>
          <a:ext cx="0" cy="0"/>
          <a:chOff x="0" y="0"/>
          <a:chExt cx="0" cy="0"/>
        </a:xfrm>
      </p:grpSpPr>
      <p:sp>
        <p:nvSpPr>
          <p:cNvPr id="2" name="Text 0"/>
          <p:cNvSpPr/>
          <p:nvPr/>
        </p:nvSpPr>
        <p:spPr>
          <a:xfrm>
            <a:off x="0" y="0"/>
            <a:ext cx="3108960" cy="5143500"/>
          </a:xfrm>
          <a:prstGeom prst="rect">
            <a:avLst/>
          </a:prstGeom>
          <a:noFill/>
          <a:ln/>
        </p:spPr>
        <p:txBody>
          <a:bodyPr wrap="square" rtlCol="0" anchor="ctr"/>
          <a:lstStyle/>
          <a:p>
            <a:pPr algn="ctr" indent="0" marL="0">
              <a:buNone/>
            </a:pPr>
            <a:r>
              <a:rPr lang="en-US" sz="10000" b="1" dirty="0">
                <a:solidFill>
                  <a:schemeClr val="bg1"/>
                </a:solidFill>
                <a:latin typeface="+mj-lt" pitchFamily="34" charset="0"/>
                <a:ea typeface="+mj-lt" pitchFamily="34" charset="-122"/>
                <a:cs typeface="+mj-lt" pitchFamily="34" charset="-120"/>
              </a:rPr>
              <a:t>03</a:t>
            </a:r>
            <a:endParaRPr lang="en-US" sz="10000" dirty="0"/>
          </a:p>
        </p:txBody>
      </p:sp>
      <p:sp>
        <p:nvSpPr>
          <p:cNvPr id="3" name="Text 1"/>
          <p:cNvSpPr/>
          <p:nvPr/>
        </p:nvSpPr>
        <p:spPr>
          <a:xfrm>
            <a:off x="3566160" y="1554480"/>
            <a:ext cx="502920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CAPITOLO</a:t>
            </a:r>
            <a:endParaRPr lang="en-US" sz="1300" dirty="0"/>
          </a:p>
        </p:txBody>
      </p:sp>
      <p:sp>
        <p:nvSpPr>
          <p:cNvPr id="4" name="Text 2"/>
          <p:cNvSpPr/>
          <p:nvPr/>
        </p:nvSpPr>
        <p:spPr>
          <a:xfrm>
            <a:off x="3566160" y="1920240"/>
            <a:ext cx="5120640" cy="1097280"/>
          </a:xfrm>
          <a:prstGeom prst="rect">
            <a:avLst/>
          </a:prstGeom>
          <a:noFill/>
          <a:ln/>
        </p:spPr>
        <p:txBody>
          <a:bodyPr wrap="square" rtlCol="0" anchor="t"/>
          <a:lstStyle/>
          <a:p>
            <a:pPr indent="0" marL="0">
              <a:buNone/>
            </a:pPr>
            <a:r>
              <a:rPr lang="en-US" sz="3400" b="1" dirty="0">
                <a:solidFill>
                  <a:schemeClr val="tx1"/>
                </a:solidFill>
                <a:latin typeface="+mj-lt" pitchFamily="34" charset="0"/>
                <a:ea typeface="+mj-lt" pitchFamily="34" charset="-122"/>
                <a:cs typeface="+mj-lt" pitchFamily="34" charset="-120"/>
              </a:rPr>
              <a:t>Cosa tiene insieme tutto</a:t>
            </a:r>
            <a:endParaRPr lang="en-US" sz="3400" dirty="0"/>
          </a:p>
        </p:txBody>
      </p:sp>
      <p:sp>
        <p:nvSpPr>
          <p:cNvPr id="5" name="Text 3"/>
          <p:cNvSpPr/>
          <p:nvPr/>
        </p:nvSpPr>
        <p:spPr>
          <a:xfrm>
            <a:off x="3566160" y="3063240"/>
            <a:ext cx="5029200" cy="640080"/>
          </a:xfrm>
          <a:prstGeom prst="rect">
            <a:avLst/>
          </a:prstGeom>
          <a:noFill/>
          <a:ln/>
        </p:spPr>
        <p:txBody>
          <a:bodyPr wrap="square" rtlCol="0" anchor="ctr"/>
          <a:lstStyle/>
          <a:p>
            <a:pPr indent="0" marL="0">
              <a:buNone/>
            </a:pPr>
            <a:r>
              <a:rPr lang="en-US" sz="1600" dirty="0">
                <a:solidFill>
                  <a:schemeClr val="tx2"/>
                </a:solidFill>
                <a:latin typeface="+mn-lt" pitchFamily="34" charset="0"/>
                <a:ea typeface="+mn-lt" pitchFamily="34" charset="-122"/>
                <a:cs typeface="+mn-lt" pitchFamily="34" charset="-120"/>
              </a:rPr>
              <a:t>Gravità, velocità laterale e distanze vere</a:t>
            </a:r>
            <a:endParaRPr lang="en-US" sz="16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11</a:t>
            </a:fld>
            <a:endParaRPr lang="en-US"/>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name="Slide 12">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rgbClr val="E58278"/>
                </a:solidFill>
                <a:latin typeface="+mj-lt" pitchFamily="34" charset="0"/>
                <a:ea typeface="+mj-lt" pitchFamily="34" charset="-122"/>
                <a:cs typeface="+mj-lt" pitchFamily="34" charset="-120"/>
              </a:rPr>
              <a:t>IL COLPO DI SCENA</a:t>
            </a:r>
            <a:endParaRPr lang="en-US" sz="1300" dirty="0"/>
          </a:p>
        </p:txBody>
      </p:sp>
      <p:sp>
        <p:nvSpPr>
          <p:cNvPr id="3" name="Text 1"/>
          <p:cNvSpPr/>
          <p:nvPr/>
        </p:nvSpPr>
        <p:spPr>
          <a:xfrm>
            <a:off x="548640" y="1371600"/>
            <a:ext cx="8046720" cy="1920240"/>
          </a:xfrm>
          <a:prstGeom prst="rect">
            <a:avLst/>
          </a:prstGeom>
          <a:noFill/>
          <a:ln/>
        </p:spPr>
        <p:txBody>
          <a:bodyPr wrap="square" rtlCol="0" anchor="b"/>
          <a:lstStyle/>
          <a:p>
            <a:pPr indent="0" marL="0">
              <a:lnSpc>
                <a:spcPct val="105000"/>
              </a:lnSpc>
              <a:buNone/>
            </a:pPr>
            <a:r>
              <a:rPr lang="en-US" sz="5000" b="1" dirty="0">
                <a:solidFill>
                  <a:schemeClr val="bg1"/>
                </a:solidFill>
                <a:latin typeface="+mj-lt" pitchFamily="34" charset="0"/>
                <a:ea typeface="+mj-lt" pitchFamily="34" charset="-122"/>
                <a:cs typeface="+mj-lt" pitchFamily="34" charset="-120"/>
              </a:rPr>
              <a:t>I pianeti stanno cadendo nel Sole.</a:t>
            </a:r>
            <a:endParaRPr lang="en-US" sz="5000" dirty="0"/>
          </a:p>
        </p:txBody>
      </p:sp>
      <p:sp>
        <p:nvSpPr>
          <p:cNvPr id="4" name="Text 2"/>
          <p:cNvSpPr/>
          <p:nvPr/>
        </p:nvSpPr>
        <p:spPr>
          <a:xfrm>
            <a:off x="548640" y="3474720"/>
            <a:ext cx="7498080" cy="1005840"/>
          </a:xfrm>
          <a:prstGeom prst="rect">
            <a:avLst/>
          </a:prstGeom>
          <a:noFill/>
          <a:ln/>
        </p:spPr>
        <p:txBody>
          <a:bodyPr wrap="square" rtlCol="0" anchor="ctr"/>
          <a:lstStyle/>
          <a:p>
            <a:pPr indent="0" marL="0">
              <a:lnSpc>
                <a:spcPct val="125000"/>
              </a:lnSpc>
              <a:buNone/>
            </a:pPr>
            <a:r>
              <a:rPr lang="en-US" sz="1750" dirty="0">
                <a:solidFill>
                  <a:srgbClr val="D8D6CF"/>
                </a:solidFill>
                <a:latin typeface="+mn-lt" pitchFamily="34" charset="0"/>
                <a:ea typeface="+mn-lt" pitchFamily="34" charset="-122"/>
                <a:cs typeface="+mn-lt" pitchFamily="34" charset="-120"/>
              </a:rPr>
              <a:t>Ci cadono di continuo, ma mancano il bersaglio, perché si muovono </a:t>
            </a:r>
            <a:pPr indent="0" marL="0">
              <a:lnSpc>
                <a:spcPct val="125000"/>
              </a:lnSpc>
              <a:buNone/>
            </a:pPr>
            <a:r>
              <a:rPr lang="en-US" sz="1750" b="1" dirty="0">
                <a:solidFill>
                  <a:schemeClr val="bg1"/>
                </a:solidFill>
                <a:latin typeface="+mn-lt" pitchFamily="34" charset="0"/>
                <a:ea typeface="+mn-lt" pitchFamily="34" charset="-122"/>
                <a:cs typeface="+mn-lt" pitchFamily="34" charset="-120"/>
              </a:rPr>
              <a:t>di lato</a:t>
            </a:r>
            <a:pPr indent="0" marL="0">
              <a:lnSpc>
                <a:spcPct val="125000"/>
              </a:lnSpc>
              <a:buNone/>
            </a:pPr>
            <a:r>
              <a:rPr lang="en-US" sz="1750" dirty="0">
                <a:solidFill>
                  <a:srgbClr val="D8D6CF"/>
                </a:solidFill>
                <a:latin typeface="+mn-lt" pitchFamily="34" charset="0"/>
                <a:ea typeface="+mn-lt" pitchFamily="34" charset="-122"/>
                <a:cs typeface="+mn-lt" pitchFamily="34" charset="-120"/>
              </a:rPr>
              <a:t>. Il compromesso fra le due cose è una curva chiusa, l'</a:t>
            </a:r>
            <a:pPr indent="0" marL="0">
              <a:lnSpc>
                <a:spcPct val="125000"/>
              </a:lnSpc>
              <a:buNone/>
            </a:pPr>
            <a:r>
              <a:rPr lang="en-US" sz="1750" b="1" dirty="0">
                <a:solidFill>
                  <a:schemeClr val="bg1"/>
                </a:solidFill>
                <a:latin typeface="+mn-lt" pitchFamily="34" charset="0"/>
                <a:ea typeface="+mn-lt" pitchFamily="34" charset="-122"/>
                <a:cs typeface="+mn-lt" pitchFamily="34" charset="-120"/>
              </a:rPr>
              <a:t>orbita</a:t>
            </a:r>
            <a:pPr indent="0" marL="0">
              <a:lnSpc>
                <a:spcPct val="125000"/>
              </a:lnSpc>
              <a:buNone/>
            </a:pPr>
            <a:r>
              <a:rPr lang="en-US" sz="1750" dirty="0">
                <a:solidFill>
                  <a:srgbClr val="D8D6CF"/>
                </a:solidFill>
                <a:latin typeface="+mn-lt" pitchFamily="34" charset="0"/>
                <a:ea typeface="+mn-lt" pitchFamily="34" charset="-122"/>
                <a:cs typeface="+mn-lt" pitchFamily="34" charset="-120"/>
              </a:rPr>
              <a:t>.</a:t>
            </a:r>
            <a:endParaRPr lang="en-US" sz="175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rgbClr val="D7E4DF"/>
                </a:solidFill>
              </a:defRPr>
            </a:lvl1pPr>
          </a:lstStyle>
          <a:p>
            <a:pPr algn="r"/>
            <a:fld id="{F7021451-1387-4CA6-816F-3879F97B5CBC}" type="slidenum">
              <a:rPr b="0" lang="en-US"/>
              <a:t>12</a:t>
            </a:fld>
            <a:endParaRPr lang="en-US"/>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name="Slide 13">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3"/>
                </a:solidFill>
                <a:latin typeface="+mj-lt" pitchFamily="34" charset="0"/>
                <a:ea typeface="+mj-lt" pitchFamily="34" charset="-122"/>
                <a:cs typeface="+mj-lt" pitchFamily="34" charset="-120"/>
              </a:rPr>
              <a:t>CHIEDILO ALLA CLASSE</a:t>
            </a:r>
            <a:endParaRPr lang="en-US" sz="1300" dirty="0"/>
          </a:p>
        </p:txBody>
      </p:sp>
      <p:sp>
        <p:nvSpPr>
          <p:cNvPr id="3" name="Shape 1"/>
          <p:cNvSpPr/>
          <p:nvPr/>
        </p:nvSpPr>
        <p:spPr>
          <a:xfrm>
            <a:off x="5147564" y="2106016"/>
            <a:ext cx="2320138" cy="348691"/>
          </a:xfrm>
          <a:prstGeom prst="rect">
            <a:avLst/>
          </a:prstGeom>
          <a:solidFill>
            <a:srgbClr val="FFD435"/>
          </a:solidFill>
          <a:ln/>
        </p:spPr>
      </p:sp>
      <p:sp>
        <p:nvSpPr>
          <p:cNvPr id="4" name="Text 2"/>
          <p:cNvSpPr/>
          <p:nvPr/>
        </p:nvSpPr>
        <p:spPr>
          <a:xfrm>
            <a:off x="548640" y="1822704"/>
            <a:ext cx="7955280" cy="1530096"/>
          </a:xfrm>
          <a:prstGeom prst="rect">
            <a:avLst/>
          </a:prstGeom>
          <a:noFill/>
          <a:ln/>
        </p:spPr>
        <p:txBody>
          <a:bodyPr wrap="square" lIns="0" tIns="0" rIns="0" bIns="0" rtlCol="0" anchor="t"/>
          <a:lstStyle/>
          <a:p>
            <a:pPr indent="0" marL="0">
              <a:spcAft>
                <a:spcPts val="528"/>
              </a:spcAft>
              <a:buNone/>
            </a:pPr>
            <a:r>
              <a:rPr lang="en-US" sz="4400" b="1" dirty="0">
                <a:solidFill>
                  <a:schemeClr val="tx1"/>
                </a:solidFill>
                <a:latin typeface="+mj-lt" pitchFamily="34" charset="0"/>
                <a:ea typeface="+mj-lt" pitchFamily="34" charset="-122"/>
                <a:cs typeface="+mj-lt" pitchFamily="34" charset="-120"/>
              </a:rPr>
              <a:t>Quanto è grande davvero il</a:t>
            </a:r>
            <a:endParaRPr lang="en-US" sz="4400" dirty="0"/>
          </a:p>
          <a:p>
            <a:pPr indent="0" marL="0">
              <a:spcAft>
                <a:spcPts val="528"/>
              </a:spcAft>
              <a:buNone/>
            </a:pPr>
            <a:r>
              <a:rPr lang="en-US" sz="4400" b="1" dirty="0">
                <a:solidFill>
                  <a:schemeClr val="tx1"/>
                </a:solidFill>
                <a:latin typeface="+mj-lt" pitchFamily="34" charset="0"/>
                <a:ea typeface="+mj-lt" pitchFamily="34" charset="-122"/>
                <a:cs typeface="+mj-lt" pitchFamily="34" charset="-120"/>
              </a:rPr>
              <a:t>sistema solare?</a:t>
            </a:r>
            <a:endParaRPr lang="en-US" sz="44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13</a:t>
            </a:fld>
            <a:endParaRPr lang="en-US"/>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name="Slide 14">
    <p:spTree>
      <p:nvGrpSpPr>
        <p:cNvPr id="1" name=""/>
        <p:cNvGrpSpPr/>
        <p:nvPr/>
      </p:nvGrpSpPr>
      <p:grpSpPr>
        <a:xfrm>
          <a:off x="0" y="0"/>
          <a:ext cx="0" cy="0"/>
          <a:chOff x="0" y="0"/>
          <a:chExt cx="0" cy="0"/>
        </a:xfrm>
      </p:grpSpPr>
      <p:sp>
        <p:nvSpPr>
          <p:cNvPr id="2" name="Text 0"/>
          <p:cNvSpPr/>
          <p:nvPr/>
        </p:nvSpPr>
        <p:spPr>
          <a:xfrm>
            <a:off x="0" y="0"/>
            <a:ext cx="3108960" cy="5143500"/>
          </a:xfrm>
          <a:prstGeom prst="rect">
            <a:avLst/>
          </a:prstGeom>
          <a:noFill/>
          <a:ln/>
        </p:spPr>
        <p:txBody>
          <a:bodyPr wrap="square" rtlCol="0" anchor="ctr"/>
          <a:lstStyle/>
          <a:p>
            <a:pPr algn="ctr" indent="0" marL="0">
              <a:buNone/>
            </a:pPr>
            <a:r>
              <a:rPr lang="en-US" sz="10000" b="1" dirty="0">
                <a:solidFill>
                  <a:schemeClr val="bg1"/>
                </a:solidFill>
                <a:latin typeface="+mj-lt" pitchFamily="34" charset="0"/>
                <a:ea typeface="+mj-lt" pitchFamily="34" charset="-122"/>
                <a:cs typeface="+mj-lt" pitchFamily="34" charset="-120"/>
              </a:rPr>
              <a:t>04</a:t>
            </a:r>
            <a:endParaRPr lang="en-US" sz="10000" dirty="0"/>
          </a:p>
        </p:txBody>
      </p:sp>
      <p:sp>
        <p:nvSpPr>
          <p:cNvPr id="3" name="Text 1"/>
          <p:cNvSpPr/>
          <p:nvPr/>
        </p:nvSpPr>
        <p:spPr>
          <a:xfrm>
            <a:off x="3566160" y="1554480"/>
            <a:ext cx="502920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CAPITOLO</a:t>
            </a:r>
            <a:endParaRPr lang="en-US" sz="1300" dirty="0"/>
          </a:p>
        </p:txBody>
      </p:sp>
      <p:sp>
        <p:nvSpPr>
          <p:cNvPr id="4" name="Text 2"/>
          <p:cNvSpPr/>
          <p:nvPr/>
        </p:nvSpPr>
        <p:spPr>
          <a:xfrm>
            <a:off x="3566160" y="1920240"/>
            <a:ext cx="5120640" cy="1097280"/>
          </a:xfrm>
          <a:prstGeom prst="rect">
            <a:avLst/>
          </a:prstGeom>
          <a:noFill/>
          <a:ln/>
        </p:spPr>
        <p:txBody>
          <a:bodyPr wrap="square" rtlCol="0" anchor="t"/>
          <a:lstStyle/>
          <a:p>
            <a:pPr indent="0" marL="0">
              <a:buNone/>
            </a:pPr>
            <a:r>
              <a:rPr lang="en-US" sz="3100" b="1" dirty="0">
                <a:solidFill>
                  <a:schemeClr val="tx1"/>
                </a:solidFill>
                <a:latin typeface="+mj-lt" pitchFamily="34" charset="0"/>
                <a:ea typeface="+mj-lt" pitchFamily="34" charset="-122"/>
                <a:cs typeface="+mj-lt" pitchFamily="34" charset="-120"/>
              </a:rPr>
              <a:t>Ai confini, e il caso Plutone</a:t>
            </a:r>
            <a:endParaRPr lang="en-US" sz="3100" dirty="0"/>
          </a:p>
        </p:txBody>
      </p:sp>
      <p:sp>
        <p:nvSpPr>
          <p:cNvPr id="5" name="Text 3"/>
          <p:cNvSpPr/>
          <p:nvPr/>
        </p:nvSpPr>
        <p:spPr>
          <a:xfrm>
            <a:off x="3566160" y="3063240"/>
            <a:ext cx="5029200" cy="640080"/>
          </a:xfrm>
          <a:prstGeom prst="rect">
            <a:avLst/>
          </a:prstGeom>
          <a:noFill/>
          <a:ln/>
        </p:spPr>
        <p:txBody>
          <a:bodyPr wrap="square" rtlCol="0" anchor="ctr"/>
          <a:lstStyle/>
          <a:p>
            <a:pPr indent="0" marL="0">
              <a:buNone/>
            </a:pPr>
            <a:r>
              <a:rPr lang="en-US" sz="1600" dirty="0">
                <a:solidFill>
                  <a:schemeClr val="tx2"/>
                </a:solidFill>
                <a:latin typeface="+mn-lt" pitchFamily="34" charset="0"/>
                <a:ea typeface="+mn-lt" pitchFamily="34" charset="-122"/>
                <a:cs typeface="+mn-lt" pitchFamily="34" charset="-120"/>
              </a:rPr>
              <a:t>Asteroidi, ghiaccio, comete e un pianeta nano</a:t>
            </a:r>
            <a:endParaRPr lang="en-US" sz="16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14</a:t>
            </a:fld>
            <a:endParaRPr lang="en-US"/>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name="Slide 15">
    <p:spTree>
      <p:nvGrpSpPr>
        <p:cNvPr id="1" name=""/>
        <p:cNvGrpSpPr/>
        <p:nvPr/>
      </p:nvGrpSpPr>
      <p:grpSpPr>
        <a:xfrm>
          <a:off x="0" y="0"/>
          <a:ext cx="0" cy="0"/>
          <a:chOff x="0" y="0"/>
          <a:chExt cx="0" cy="0"/>
        </a:xfrm>
      </p:grpSpPr>
      <p:sp>
        <p:nvSpPr>
          <p:cNvPr id="2" name="Text 0"/>
          <p:cNvSpPr/>
          <p:nvPr/>
        </p:nvSpPr>
        <p:spPr>
          <a:xfrm>
            <a:off x="365760" y="502920"/>
            <a:ext cx="2316480" cy="274320"/>
          </a:xfrm>
          <a:prstGeom prst="rect">
            <a:avLst/>
          </a:prstGeom>
          <a:noFill/>
          <a:ln/>
        </p:spPr>
        <p:txBody>
          <a:bodyPr wrap="square" rtlCol="0" anchor="ctr"/>
          <a:lstStyle/>
          <a:p>
            <a:pPr indent="0" marL="0">
              <a:buNone/>
            </a:pPr>
            <a:r>
              <a:rPr lang="en-US" sz="1200" b="1" spc="250" kern="0" dirty="0">
                <a:solidFill>
                  <a:srgbClr val="B9BDC4"/>
                </a:solidFill>
                <a:latin typeface="+mn-lt" pitchFamily="34" charset="0"/>
                <a:ea typeface="+mn-lt" pitchFamily="34" charset="-122"/>
                <a:cs typeface="+mn-lt" pitchFamily="34" charset="-120"/>
              </a:rPr>
              <a:t>TRA MARTE E GIOVE</a:t>
            </a:r>
            <a:endParaRPr lang="en-US" sz="1200" dirty="0"/>
          </a:p>
        </p:txBody>
      </p:sp>
      <p:sp>
        <p:nvSpPr>
          <p:cNvPr id="3" name="Text 1"/>
          <p:cNvSpPr/>
          <p:nvPr/>
        </p:nvSpPr>
        <p:spPr>
          <a:xfrm>
            <a:off x="365760" y="868680"/>
            <a:ext cx="2316480" cy="502920"/>
          </a:xfrm>
          <a:prstGeom prst="rect">
            <a:avLst/>
          </a:prstGeom>
          <a:noFill/>
          <a:ln/>
        </p:spPr>
        <p:txBody>
          <a:bodyPr wrap="square" rtlCol="0" anchor="ctr"/>
          <a:lstStyle/>
          <a:p>
            <a:pPr indent="0" marL="0">
              <a:buNone/>
            </a:pPr>
            <a:r>
              <a:rPr lang="en-US" sz="2500" b="1" dirty="0">
                <a:solidFill>
                  <a:schemeClr val="bg1"/>
                </a:solidFill>
                <a:latin typeface="+mj-lt" pitchFamily="34" charset="0"/>
                <a:ea typeface="+mj-lt" pitchFamily="34" charset="-122"/>
                <a:cs typeface="+mj-lt" pitchFamily="34" charset="-120"/>
              </a:rPr>
              <a:t>Asteroidi</a:t>
            </a:r>
            <a:endParaRPr lang="en-US" sz="2500" dirty="0"/>
          </a:p>
        </p:txBody>
      </p:sp>
      <p:sp>
        <p:nvSpPr>
          <p:cNvPr id="4" name="Text 2"/>
          <p:cNvSpPr/>
          <p:nvPr/>
        </p:nvSpPr>
        <p:spPr>
          <a:xfrm>
            <a:off x="365760" y="3017520"/>
            <a:ext cx="2316480" cy="822960"/>
          </a:xfrm>
          <a:prstGeom prst="rect">
            <a:avLst/>
          </a:prstGeom>
          <a:noFill/>
          <a:ln/>
        </p:spPr>
        <p:txBody>
          <a:bodyPr wrap="square" rtlCol="0" anchor="b"/>
          <a:lstStyle/>
          <a:p>
            <a:pPr indent="0" marL="0">
              <a:buNone/>
            </a:pPr>
            <a:r>
              <a:rPr lang="en-US" sz="4600" b="1" dirty="0">
                <a:solidFill>
                  <a:schemeClr val="bg1"/>
                </a:solidFill>
                <a:latin typeface="+mj-lt" pitchFamily="34" charset="0"/>
                <a:ea typeface="+mj-lt" pitchFamily="34" charset="-122"/>
                <a:cs typeface="+mj-lt" pitchFamily="34" charset="-120"/>
              </a:rPr>
              <a:t>1,9</a:t>
            </a:r>
            <a:pPr indent="0" marL="0">
              <a:buNone/>
            </a:pPr>
            <a:r>
              <a:rPr lang="en-US" sz="1600" b="1" dirty="0">
                <a:solidFill>
                  <a:schemeClr val="bg1"/>
                </a:solidFill>
                <a:latin typeface="+mj-lt" pitchFamily="34" charset="0"/>
                <a:ea typeface="+mj-lt" pitchFamily="34" charset="-122"/>
                <a:cs typeface="+mj-lt" pitchFamily="34" charset="-120"/>
              </a:rPr>
              <a:t> milioni</a:t>
            </a:r>
            <a:endParaRPr lang="en-US" sz="4600" dirty="0"/>
          </a:p>
        </p:txBody>
      </p:sp>
      <p:sp>
        <p:nvSpPr>
          <p:cNvPr id="5" name="Text 3"/>
          <p:cNvSpPr/>
          <p:nvPr/>
        </p:nvSpPr>
        <p:spPr>
          <a:xfrm>
            <a:off x="365760" y="3931920"/>
            <a:ext cx="2316480" cy="822960"/>
          </a:xfrm>
          <a:prstGeom prst="rect">
            <a:avLst/>
          </a:prstGeom>
          <a:noFill/>
          <a:ln/>
        </p:spPr>
        <p:txBody>
          <a:bodyPr wrap="square" rtlCol="0" anchor="ctr"/>
          <a:lstStyle/>
          <a:p>
            <a:pPr indent="0" marL="0">
              <a:lnSpc>
                <a:spcPct val="115000"/>
              </a:lnSpc>
              <a:buNone/>
            </a:pPr>
            <a:r>
              <a:rPr lang="en-US" sz="1350" dirty="0">
                <a:solidFill>
                  <a:srgbClr val="B9BDC4"/>
                </a:solidFill>
                <a:latin typeface="+mn-lt" pitchFamily="34" charset="0"/>
                <a:ea typeface="+mn-lt" pitchFamily="34" charset="-122"/>
                <a:cs typeface="+mn-lt" pitchFamily="34" charset="-120"/>
              </a:rPr>
              <a:t>Corpi oltre un km, stima massima</a:t>
            </a:r>
            <a:endParaRPr lang="en-US" sz="1350" dirty="0"/>
          </a:p>
        </p:txBody>
      </p:sp>
      <p:sp>
        <p:nvSpPr>
          <p:cNvPr id="6" name="Text 4"/>
          <p:cNvSpPr/>
          <p:nvPr/>
        </p:nvSpPr>
        <p:spPr>
          <a:xfrm>
            <a:off x="3413760" y="502920"/>
            <a:ext cx="2316480" cy="274320"/>
          </a:xfrm>
          <a:prstGeom prst="rect">
            <a:avLst/>
          </a:prstGeom>
          <a:noFill/>
          <a:ln/>
        </p:spPr>
        <p:txBody>
          <a:bodyPr wrap="square" rtlCol="0" anchor="ctr"/>
          <a:lstStyle/>
          <a:p>
            <a:pPr indent="0" marL="0">
              <a:buNone/>
            </a:pPr>
            <a:r>
              <a:rPr lang="en-US" sz="1200" b="1" spc="250" kern="0" dirty="0">
                <a:solidFill>
                  <a:srgbClr val="D7E4DF"/>
                </a:solidFill>
                <a:latin typeface="+mn-lt" pitchFamily="34" charset="0"/>
                <a:ea typeface="+mn-lt" pitchFamily="34" charset="-122"/>
                <a:cs typeface="+mn-lt" pitchFamily="34" charset="-120"/>
              </a:rPr>
              <a:t>OLTRE NETTUNO</a:t>
            </a:r>
            <a:endParaRPr lang="en-US" sz="1200" dirty="0"/>
          </a:p>
        </p:txBody>
      </p:sp>
      <p:sp>
        <p:nvSpPr>
          <p:cNvPr id="7" name="Text 5"/>
          <p:cNvSpPr/>
          <p:nvPr/>
        </p:nvSpPr>
        <p:spPr>
          <a:xfrm>
            <a:off x="3413760" y="868680"/>
            <a:ext cx="2316480" cy="502920"/>
          </a:xfrm>
          <a:prstGeom prst="rect">
            <a:avLst/>
          </a:prstGeom>
          <a:noFill/>
          <a:ln/>
        </p:spPr>
        <p:txBody>
          <a:bodyPr wrap="square" rtlCol="0" anchor="ctr"/>
          <a:lstStyle/>
          <a:p>
            <a:pPr indent="0" marL="0">
              <a:buNone/>
            </a:pPr>
            <a:r>
              <a:rPr lang="en-US" sz="2500" b="1" dirty="0">
                <a:solidFill>
                  <a:schemeClr val="bg1"/>
                </a:solidFill>
                <a:latin typeface="+mj-lt" pitchFamily="34" charset="0"/>
                <a:ea typeface="+mj-lt" pitchFamily="34" charset="-122"/>
                <a:cs typeface="+mj-lt" pitchFamily="34" charset="-120"/>
              </a:rPr>
              <a:t>Kuiper</a:t>
            </a:r>
            <a:endParaRPr lang="en-US" sz="2500" dirty="0"/>
          </a:p>
        </p:txBody>
      </p:sp>
      <p:sp>
        <p:nvSpPr>
          <p:cNvPr id="8" name="Text 6"/>
          <p:cNvSpPr/>
          <p:nvPr/>
        </p:nvSpPr>
        <p:spPr>
          <a:xfrm>
            <a:off x="3413760" y="3017520"/>
            <a:ext cx="2316480" cy="822960"/>
          </a:xfrm>
          <a:prstGeom prst="rect">
            <a:avLst/>
          </a:prstGeom>
          <a:noFill/>
          <a:ln/>
        </p:spPr>
        <p:txBody>
          <a:bodyPr wrap="square" rtlCol="0" anchor="b"/>
          <a:lstStyle/>
          <a:p>
            <a:pPr indent="0" marL="0">
              <a:buNone/>
            </a:pPr>
            <a:r>
              <a:rPr lang="en-US" sz="4600" b="1" dirty="0">
                <a:solidFill>
                  <a:schemeClr val="bg1"/>
                </a:solidFill>
                <a:latin typeface="+mj-lt" pitchFamily="34" charset="0"/>
                <a:ea typeface="+mj-lt" pitchFamily="34" charset="-122"/>
                <a:cs typeface="+mj-lt" pitchFamily="34" charset="-120"/>
              </a:rPr>
              <a:t>39</a:t>
            </a:r>
            <a:pPr indent="0" marL="0">
              <a:buNone/>
            </a:pPr>
            <a:r>
              <a:rPr lang="en-US" sz="1600" b="1" dirty="0">
                <a:solidFill>
                  <a:schemeClr val="bg1"/>
                </a:solidFill>
                <a:latin typeface="+mj-lt" pitchFamily="34" charset="0"/>
                <a:ea typeface="+mj-lt" pitchFamily="34" charset="-122"/>
                <a:cs typeface="+mj-lt" pitchFamily="34" charset="-120"/>
              </a:rPr>
              <a:t> UA</a:t>
            </a:r>
            <a:endParaRPr lang="en-US" sz="4600" dirty="0"/>
          </a:p>
        </p:txBody>
      </p:sp>
      <p:sp>
        <p:nvSpPr>
          <p:cNvPr id="9" name="Text 7"/>
          <p:cNvSpPr/>
          <p:nvPr/>
        </p:nvSpPr>
        <p:spPr>
          <a:xfrm>
            <a:off x="3413760" y="3931920"/>
            <a:ext cx="2316480" cy="822960"/>
          </a:xfrm>
          <a:prstGeom prst="rect">
            <a:avLst/>
          </a:prstGeom>
          <a:noFill/>
          <a:ln/>
        </p:spPr>
        <p:txBody>
          <a:bodyPr wrap="square" rtlCol="0" anchor="ctr"/>
          <a:lstStyle/>
          <a:p>
            <a:pPr indent="0" marL="0">
              <a:lnSpc>
                <a:spcPct val="115000"/>
              </a:lnSpc>
              <a:buNone/>
            </a:pPr>
            <a:r>
              <a:rPr lang="en-US" sz="1350" dirty="0">
                <a:solidFill>
                  <a:srgbClr val="D7E4DF"/>
                </a:solidFill>
                <a:latin typeface="+mn-lt" pitchFamily="34" charset="0"/>
                <a:ea typeface="+mn-lt" pitchFamily="34" charset="-122"/>
                <a:cs typeface="+mn-lt" pitchFamily="34" charset="-120"/>
              </a:rPr>
              <a:t>La distanza media di Plutone, che abita lì</a:t>
            </a:r>
            <a:endParaRPr lang="en-US" sz="1350" dirty="0"/>
          </a:p>
        </p:txBody>
      </p:sp>
      <p:sp>
        <p:nvSpPr>
          <p:cNvPr id="10" name="Text 8"/>
          <p:cNvSpPr/>
          <p:nvPr/>
        </p:nvSpPr>
        <p:spPr>
          <a:xfrm>
            <a:off x="6461760" y="502920"/>
            <a:ext cx="2316480" cy="274320"/>
          </a:xfrm>
          <a:prstGeom prst="rect">
            <a:avLst/>
          </a:prstGeom>
          <a:noFill/>
          <a:ln/>
        </p:spPr>
        <p:txBody>
          <a:bodyPr wrap="square" rtlCol="0" anchor="ctr"/>
          <a:lstStyle/>
          <a:p>
            <a:pPr indent="0" marL="0">
              <a:buNone/>
            </a:pPr>
            <a:r>
              <a:rPr lang="en-US" sz="1200" b="1" spc="250" kern="0" dirty="0">
                <a:solidFill>
                  <a:schemeClr val="tx2"/>
                </a:solidFill>
                <a:latin typeface="+mn-lt" pitchFamily="34" charset="0"/>
                <a:ea typeface="+mn-lt" pitchFamily="34" charset="-122"/>
                <a:cs typeface="+mn-lt" pitchFamily="34" charset="-120"/>
              </a:rPr>
              <a:t>IL GUSCIO ESTERNO</a:t>
            </a:r>
            <a:endParaRPr lang="en-US" sz="1200" dirty="0"/>
          </a:p>
        </p:txBody>
      </p:sp>
      <p:sp>
        <p:nvSpPr>
          <p:cNvPr id="11" name="Text 9"/>
          <p:cNvSpPr/>
          <p:nvPr/>
        </p:nvSpPr>
        <p:spPr>
          <a:xfrm>
            <a:off x="6461760" y="868680"/>
            <a:ext cx="2316480" cy="502920"/>
          </a:xfrm>
          <a:prstGeom prst="rect">
            <a:avLst/>
          </a:prstGeom>
          <a:noFill/>
          <a:ln/>
        </p:spPr>
        <p:txBody>
          <a:bodyPr wrap="square" rtlCol="0" anchor="ctr"/>
          <a:lstStyle/>
          <a:p>
            <a:pPr indent="0" marL="0">
              <a:buNone/>
            </a:pPr>
            <a:r>
              <a:rPr lang="en-US" sz="2500" b="1" dirty="0">
                <a:solidFill>
                  <a:schemeClr val="accent1"/>
                </a:solidFill>
                <a:latin typeface="+mj-lt" pitchFamily="34" charset="0"/>
                <a:ea typeface="+mj-lt" pitchFamily="34" charset="-122"/>
                <a:cs typeface="+mj-lt" pitchFamily="34" charset="-120"/>
              </a:rPr>
              <a:t>Oort</a:t>
            </a:r>
            <a:endParaRPr lang="en-US" sz="2500" dirty="0"/>
          </a:p>
        </p:txBody>
      </p:sp>
      <p:sp>
        <p:nvSpPr>
          <p:cNvPr id="12" name="Text 10"/>
          <p:cNvSpPr/>
          <p:nvPr/>
        </p:nvSpPr>
        <p:spPr>
          <a:xfrm>
            <a:off x="6461760" y="3017520"/>
            <a:ext cx="2316480" cy="822960"/>
          </a:xfrm>
          <a:prstGeom prst="rect">
            <a:avLst/>
          </a:prstGeom>
          <a:noFill/>
          <a:ln/>
        </p:spPr>
        <p:txBody>
          <a:bodyPr wrap="square" rtlCol="0" anchor="b"/>
          <a:lstStyle/>
          <a:p>
            <a:pPr indent="0" marL="0">
              <a:buNone/>
            </a:pPr>
            <a:r>
              <a:rPr lang="en-US" sz="4600" b="1" dirty="0">
                <a:solidFill>
                  <a:schemeClr val="accent1"/>
                </a:solidFill>
                <a:latin typeface="+mj-lt" pitchFamily="34" charset="0"/>
                <a:ea typeface="+mj-lt" pitchFamily="34" charset="-122"/>
                <a:cs typeface="+mj-lt" pitchFamily="34" charset="-120"/>
              </a:rPr>
              <a:t>1,6</a:t>
            </a:r>
            <a:pPr indent="0" marL="0">
              <a:buNone/>
            </a:pPr>
            <a:r>
              <a:rPr lang="en-US" sz="1600" b="1" dirty="0">
                <a:solidFill>
                  <a:schemeClr val="accent1"/>
                </a:solidFill>
                <a:latin typeface="+mj-lt" pitchFamily="34" charset="0"/>
                <a:ea typeface="+mj-lt" pitchFamily="34" charset="-122"/>
                <a:cs typeface="+mj-lt" pitchFamily="34" charset="-120"/>
              </a:rPr>
              <a:t> anni luce</a:t>
            </a:r>
            <a:endParaRPr lang="en-US" sz="4600" dirty="0"/>
          </a:p>
        </p:txBody>
      </p:sp>
      <p:sp>
        <p:nvSpPr>
          <p:cNvPr id="13" name="Text 11"/>
          <p:cNvSpPr/>
          <p:nvPr/>
        </p:nvSpPr>
        <p:spPr>
          <a:xfrm>
            <a:off x="6461760" y="3931920"/>
            <a:ext cx="2316480" cy="822960"/>
          </a:xfrm>
          <a:prstGeom prst="rect">
            <a:avLst/>
          </a:prstGeom>
          <a:noFill/>
          <a:ln/>
        </p:spPr>
        <p:txBody>
          <a:bodyPr wrap="square" rtlCol="0" anchor="ctr"/>
          <a:lstStyle/>
          <a:p>
            <a:pPr indent="0" marL="0">
              <a:lnSpc>
                <a:spcPct val="115000"/>
              </a:lnSpc>
              <a:buNone/>
            </a:pPr>
            <a:r>
              <a:rPr lang="en-US" sz="1350" dirty="0">
                <a:solidFill>
                  <a:schemeClr val="tx2"/>
                </a:solidFill>
                <a:latin typeface="+mn-lt" pitchFamily="34" charset="0"/>
                <a:ea typeface="+mn-lt" pitchFamily="34" charset="-122"/>
                <a:cs typeface="+mn-lt" pitchFamily="34" charset="-120"/>
              </a:rPr>
              <a:t>Da lì arrivano le comete a lungo periodo</a:t>
            </a:r>
            <a:endParaRPr lang="en-US" sz="1350" dirty="0"/>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name="Slide 16">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rgbClr val="E58278"/>
                </a:solidFill>
                <a:latin typeface="+mj-lt" pitchFamily="34" charset="0"/>
                <a:ea typeface="+mj-lt" pitchFamily="34" charset="-122"/>
                <a:cs typeface="+mj-lt" pitchFamily="34" charset="-120"/>
              </a:rPr>
              <a:t>FALSO MITO</a:t>
            </a:r>
            <a:endParaRPr lang="en-US" sz="1300" dirty="0"/>
          </a:p>
        </p:txBody>
      </p:sp>
      <p:sp>
        <p:nvSpPr>
          <p:cNvPr id="3" name="Text 1"/>
          <p:cNvSpPr/>
          <p:nvPr/>
        </p:nvSpPr>
        <p:spPr>
          <a:xfrm>
            <a:off x="548640" y="1371600"/>
            <a:ext cx="8046720" cy="1920240"/>
          </a:xfrm>
          <a:prstGeom prst="rect">
            <a:avLst/>
          </a:prstGeom>
          <a:noFill/>
          <a:ln/>
        </p:spPr>
        <p:txBody>
          <a:bodyPr wrap="square" rtlCol="0" anchor="b"/>
          <a:lstStyle/>
          <a:p>
            <a:pPr indent="0" marL="0">
              <a:lnSpc>
                <a:spcPct val="105000"/>
              </a:lnSpc>
              <a:buNone/>
            </a:pPr>
            <a:r>
              <a:rPr lang="en-US" sz="5000" b="1" dirty="0">
                <a:solidFill>
                  <a:schemeClr val="bg1"/>
                </a:solidFill>
                <a:latin typeface="+mj-lt" pitchFamily="34" charset="0"/>
                <a:ea typeface="+mj-lt" pitchFamily="34" charset="-122"/>
                <a:cs typeface="+mj-lt" pitchFamily="34" charset="-120"/>
              </a:rPr>
              <a:t>Plutone non è stato declassato per la taglia.</a:t>
            </a:r>
            <a:endParaRPr lang="en-US" sz="5000" dirty="0"/>
          </a:p>
        </p:txBody>
      </p:sp>
      <p:sp>
        <p:nvSpPr>
          <p:cNvPr id="4" name="Text 2"/>
          <p:cNvSpPr/>
          <p:nvPr/>
        </p:nvSpPr>
        <p:spPr>
          <a:xfrm>
            <a:off x="548640" y="3474720"/>
            <a:ext cx="7498080" cy="1005840"/>
          </a:xfrm>
          <a:prstGeom prst="rect">
            <a:avLst/>
          </a:prstGeom>
          <a:noFill/>
          <a:ln/>
        </p:spPr>
        <p:txBody>
          <a:bodyPr wrap="square" rtlCol="0" anchor="ctr"/>
          <a:lstStyle/>
          <a:p>
            <a:pPr indent="0" marL="0">
              <a:lnSpc>
                <a:spcPct val="125000"/>
              </a:lnSpc>
              <a:buNone/>
            </a:pPr>
            <a:r>
              <a:rPr lang="en-US" sz="1750" dirty="0">
                <a:solidFill>
                  <a:srgbClr val="D8D6CF"/>
                </a:solidFill>
                <a:latin typeface="+mn-lt" pitchFamily="34" charset="0"/>
                <a:ea typeface="+mn-lt" pitchFamily="34" charset="-122"/>
                <a:cs typeface="+mn-lt" pitchFamily="34" charset="-120"/>
              </a:rPr>
              <a:t>La dimensione non compare tra i criteri dell'IAU. Gli manca l'aver </a:t>
            </a:r>
            <a:pPr indent="0" marL="0">
              <a:lnSpc>
                <a:spcPct val="125000"/>
              </a:lnSpc>
              <a:buNone/>
            </a:pPr>
            <a:r>
              <a:rPr lang="en-US" sz="1750" b="1" dirty="0">
                <a:solidFill>
                  <a:schemeClr val="bg1"/>
                </a:solidFill>
                <a:latin typeface="+mn-lt" pitchFamily="34" charset="0"/>
                <a:ea typeface="+mn-lt" pitchFamily="34" charset="-122"/>
                <a:cs typeface="+mn-lt" pitchFamily="34" charset="-120"/>
              </a:rPr>
              <a:t>ripulito</a:t>
            </a:r>
            <a:pPr indent="0" marL="0">
              <a:lnSpc>
                <a:spcPct val="125000"/>
              </a:lnSpc>
              <a:buNone/>
            </a:pPr>
            <a:r>
              <a:rPr lang="en-US" sz="1750" dirty="0">
                <a:solidFill>
                  <a:srgbClr val="D8D6CF"/>
                </a:solidFill>
                <a:latin typeface="+mn-lt" pitchFamily="34" charset="0"/>
                <a:ea typeface="+mn-lt" pitchFamily="34" charset="-122"/>
                <a:cs typeface="+mn-lt" pitchFamily="34" charset="-120"/>
              </a:rPr>
              <a:t> la zona della propria orbita, che divide con una </a:t>
            </a:r>
            <a:pPr indent="0" marL="0">
              <a:lnSpc>
                <a:spcPct val="125000"/>
              </a:lnSpc>
              <a:buNone/>
            </a:pPr>
            <a:r>
              <a:rPr lang="en-US" sz="1750" b="1" dirty="0">
                <a:solidFill>
                  <a:schemeClr val="bg1"/>
                </a:solidFill>
                <a:latin typeface="+mn-lt" pitchFamily="34" charset="0"/>
                <a:ea typeface="+mn-lt" pitchFamily="34" charset="-122"/>
                <a:cs typeface="+mn-lt" pitchFamily="34" charset="-120"/>
              </a:rPr>
              <a:t>folla</a:t>
            </a:r>
            <a:pPr indent="0" marL="0">
              <a:lnSpc>
                <a:spcPct val="125000"/>
              </a:lnSpc>
              <a:buNone/>
            </a:pPr>
            <a:r>
              <a:rPr lang="en-US" sz="1750" dirty="0">
                <a:solidFill>
                  <a:srgbClr val="D8D6CF"/>
                </a:solidFill>
                <a:latin typeface="+mn-lt" pitchFamily="34" charset="0"/>
                <a:ea typeface="+mn-lt" pitchFamily="34" charset="-122"/>
                <a:cs typeface="+mn-lt" pitchFamily="34" charset="-120"/>
              </a:rPr>
              <a:t> di corpi trans-nettuniani.</a:t>
            </a:r>
            <a:endParaRPr lang="en-US" sz="175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rgbClr val="D7E4DF"/>
                </a:solidFill>
              </a:defRPr>
            </a:lvl1pPr>
          </a:lstStyle>
          <a:p>
            <a:pPr algn="r"/>
            <a:fld id="{F7021451-1387-4CA6-816F-3879F97B5CBC}" type="slidenum">
              <a:rPr b="0" lang="en-US"/>
              <a:t>16</a:t>
            </a:fld>
            <a:endParaRPr lang="en-US"/>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name="Slide 17">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6"/>
                </a:solidFill>
                <a:latin typeface="+mj-lt" pitchFamily="34" charset="0"/>
                <a:ea typeface="+mj-lt" pitchFamily="34" charset="-122"/>
                <a:cs typeface="+mj-lt" pitchFamily="34" charset="-120"/>
              </a:rPr>
              <a:t>METTITI ALLA PROVA · PER LA CLASSE</a:t>
            </a:r>
            <a:endParaRPr lang="en-US" sz="1300" dirty="0"/>
          </a:p>
        </p:txBody>
      </p:sp>
      <p:sp>
        <p:nvSpPr>
          <p:cNvPr id="3" name="Text 1"/>
          <p:cNvSpPr/>
          <p:nvPr/>
        </p:nvSpPr>
        <p:spPr>
          <a:xfrm>
            <a:off x="548640" y="960120"/>
            <a:ext cx="7863840" cy="914400"/>
          </a:xfrm>
          <a:prstGeom prst="rect">
            <a:avLst/>
          </a:prstGeom>
          <a:noFill/>
          <a:ln/>
        </p:spPr>
        <p:txBody>
          <a:bodyPr wrap="square" rtlCol="0" anchor="t"/>
          <a:lstStyle/>
          <a:p>
            <a:pPr indent="0" marL="0">
              <a:buNone/>
            </a:pPr>
            <a:r>
              <a:rPr lang="en-US" sz="3000" b="1" dirty="0">
                <a:solidFill>
                  <a:schemeClr val="tx1"/>
                </a:solidFill>
                <a:latin typeface="+mj-lt" pitchFamily="34" charset="0"/>
                <a:ea typeface="+mj-lt" pitchFamily="34" charset="-122"/>
                <a:cs typeface="+mj-lt" pitchFamily="34" charset="-120"/>
              </a:rPr>
              <a:t>Dove si trova la fascia principale degli asteroidi?</a:t>
            </a:r>
            <a:endParaRPr lang="en-US" sz="3000" dirty="0"/>
          </a:p>
        </p:txBody>
      </p:sp>
      <p:sp>
        <p:nvSpPr>
          <p:cNvPr id="4" name="Text 2"/>
          <p:cNvSpPr/>
          <p:nvPr/>
        </p:nvSpPr>
        <p:spPr>
          <a:xfrm>
            <a:off x="548640" y="2148840"/>
            <a:ext cx="6583680" cy="594360"/>
          </a:xfrm>
          <a:prstGeom prst="roundRect">
            <a:avLst>
              <a:gd name="adj" fmla="val 9231"/>
            </a:avLst>
          </a:prstGeom>
          <a:solidFill>
            <a:srgbClr val="F7EEDD"/>
          </a:solidFill>
          <a:ln/>
        </p:spPr>
        <p:txBody>
          <a:bodyPr wrap="square" rtlCol="0" anchor="ctr"/>
          <a:lstStyle/>
          <a:p>
            <a:pPr indent="0" marL="0">
              <a:buNone/>
            </a:pPr>
            <a:r>
              <a:rPr lang="en-US" sz="1800" b="1" dirty="0">
                <a:solidFill>
                  <a:schemeClr val="accent6"/>
                </a:solidFill>
                <a:latin typeface="+mj-lt" pitchFamily="34" charset="0"/>
                <a:ea typeface="+mj-lt" pitchFamily="34" charset="-122"/>
                <a:cs typeface="+mj-lt" pitchFamily="34" charset="-120"/>
              </a:rPr>
              <a:t>A</a:t>
            </a:r>
            <a:pPr indent="0" marL="0">
              <a:buNone/>
            </a:pPr>
            <a:r>
              <a:rPr lang="en-US" sz="1600" dirty="0">
                <a:solidFill>
                  <a:schemeClr val="tx1"/>
                </a:solidFill>
                <a:latin typeface="+mn-lt" pitchFamily="34" charset="0"/>
                <a:ea typeface="+mn-lt" pitchFamily="34" charset="-122"/>
                <a:cs typeface="+mn-lt" pitchFamily="34" charset="-120"/>
              </a:rPr>
              <a:t>   Oltre Nettuno</a:t>
            </a:r>
            <a:endParaRPr lang="en-US" sz="1800" dirty="0"/>
          </a:p>
        </p:txBody>
      </p:sp>
      <p:sp>
        <p:nvSpPr>
          <p:cNvPr id="5" name="Text 3"/>
          <p:cNvSpPr/>
          <p:nvPr/>
        </p:nvSpPr>
        <p:spPr>
          <a:xfrm>
            <a:off x="548640" y="2926080"/>
            <a:ext cx="6583680" cy="594360"/>
          </a:xfrm>
          <a:prstGeom prst="roundRect">
            <a:avLst>
              <a:gd name="adj" fmla="val 9231"/>
            </a:avLst>
          </a:prstGeom>
          <a:solidFill>
            <a:srgbClr val="F7EEDD"/>
          </a:solidFill>
          <a:ln/>
        </p:spPr>
        <p:txBody>
          <a:bodyPr wrap="square" rtlCol="0" anchor="ctr"/>
          <a:lstStyle/>
          <a:p>
            <a:pPr indent="0" marL="0">
              <a:buNone/>
            </a:pPr>
            <a:r>
              <a:rPr lang="en-US" sz="1800" b="1" dirty="0">
                <a:solidFill>
                  <a:schemeClr val="accent6"/>
                </a:solidFill>
                <a:latin typeface="+mj-lt" pitchFamily="34" charset="0"/>
                <a:ea typeface="+mj-lt" pitchFamily="34" charset="-122"/>
                <a:cs typeface="+mj-lt" pitchFamily="34" charset="-120"/>
              </a:rPr>
              <a:t>B</a:t>
            </a:r>
            <a:pPr indent="0" marL="0">
              <a:buNone/>
            </a:pPr>
            <a:r>
              <a:rPr lang="en-US" sz="1600" dirty="0">
                <a:solidFill>
                  <a:schemeClr val="tx1"/>
                </a:solidFill>
                <a:latin typeface="+mn-lt" pitchFamily="34" charset="0"/>
                <a:ea typeface="+mn-lt" pitchFamily="34" charset="-122"/>
                <a:cs typeface="+mn-lt" pitchFamily="34" charset="-120"/>
              </a:rPr>
              <a:t>   Tra Marte e Giove</a:t>
            </a:r>
            <a:endParaRPr lang="en-US" sz="1800" dirty="0"/>
          </a:p>
        </p:txBody>
      </p:sp>
      <p:sp>
        <p:nvSpPr>
          <p:cNvPr id="6" name="Text 4"/>
          <p:cNvSpPr/>
          <p:nvPr/>
        </p:nvSpPr>
        <p:spPr>
          <a:xfrm>
            <a:off x="548640" y="3703320"/>
            <a:ext cx="6583680" cy="594360"/>
          </a:xfrm>
          <a:prstGeom prst="roundRect">
            <a:avLst>
              <a:gd name="adj" fmla="val 9231"/>
            </a:avLst>
          </a:prstGeom>
          <a:solidFill>
            <a:srgbClr val="F7EEDD"/>
          </a:solidFill>
          <a:ln/>
        </p:spPr>
        <p:txBody>
          <a:bodyPr wrap="square" rtlCol="0" anchor="ctr"/>
          <a:lstStyle/>
          <a:p>
            <a:pPr indent="0" marL="0">
              <a:buNone/>
            </a:pPr>
            <a:r>
              <a:rPr lang="en-US" sz="1800" b="1" dirty="0">
                <a:solidFill>
                  <a:schemeClr val="accent6"/>
                </a:solidFill>
                <a:latin typeface="+mj-lt" pitchFamily="34" charset="0"/>
                <a:ea typeface="+mj-lt" pitchFamily="34" charset="-122"/>
                <a:cs typeface="+mj-lt" pitchFamily="34" charset="-120"/>
              </a:rPr>
              <a:t>C</a:t>
            </a:r>
            <a:pPr indent="0" marL="0">
              <a:buNone/>
            </a:pPr>
            <a:r>
              <a:rPr lang="en-US" sz="1600" dirty="0">
                <a:solidFill>
                  <a:schemeClr val="tx1"/>
                </a:solidFill>
                <a:latin typeface="+mn-lt" pitchFamily="34" charset="0"/>
                <a:ea typeface="+mn-lt" pitchFamily="34" charset="-122"/>
                <a:cs typeface="+mn-lt" pitchFamily="34" charset="-120"/>
              </a:rPr>
              <a:t>   Tra la Terra e Marte</a:t>
            </a:r>
            <a:endParaRPr lang="en-US" sz="18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17</a:t>
            </a:fld>
            <a:endParaRPr lang="en-US"/>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name="Slide 18">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rgbClr val="D7E4DF"/>
                </a:solidFill>
                <a:latin typeface="+mj-lt" pitchFamily="34" charset="0"/>
                <a:ea typeface="+mj-lt" pitchFamily="34" charset="-122"/>
                <a:cs typeface="+mj-lt" pitchFamily="34" charset="-120"/>
              </a:rPr>
              <a:t>E ADESSO, IL RIPASSO</a:t>
            </a:r>
            <a:endParaRPr lang="en-US" sz="1300" dirty="0"/>
          </a:p>
        </p:txBody>
      </p:sp>
      <p:sp>
        <p:nvSpPr>
          <p:cNvPr id="3" name="Text 1"/>
          <p:cNvSpPr/>
          <p:nvPr/>
        </p:nvSpPr>
        <p:spPr>
          <a:xfrm>
            <a:off x="548640" y="1463040"/>
            <a:ext cx="8046720" cy="1554480"/>
          </a:xfrm>
          <a:prstGeom prst="rect">
            <a:avLst/>
          </a:prstGeom>
          <a:noFill/>
          <a:ln/>
        </p:spPr>
        <p:txBody>
          <a:bodyPr wrap="square" rtlCol="0" anchor="b"/>
          <a:lstStyle/>
          <a:p>
            <a:pPr indent="0" marL="0">
              <a:lnSpc>
                <a:spcPct val="108000"/>
              </a:lnSpc>
              <a:buNone/>
            </a:pPr>
            <a:r>
              <a:rPr lang="en-US" sz="4000" b="1" dirty="0">
                <a:solidFill>
                  <a:schemeClr val="bg1"/>
                </a:solidFill>
                <a:latin typeface="+mj-lt" pitchFamily="34" charset="0"/>
                <a:ea typeface="+mj-lt" pitchFamily="34" charset="-122"/>
                <a:cs typeface="+mj-lt" pitchFamily="34" charset="-120"/>
              </a:rPr>
              <a:t>Chiaro in 30 secondi.</a:t>
            </a:r>
            <a:endParaRPr lang="en-US" sz="4000" dirty="0"/>
          </a:p>
          <a:p>
            <a:pPr indent="0" marL="0">
              <a:lnSpc>
                <a:spcPct val="108000"/>
              </a:lnSpc>
              <a:buNone/>
            </a:pPr>
            <a:r>
              <a:rPr lang="en-US" sz="4000" b="1" dirty="0">
                <a:solidFill>
                  <a:schemeClr val="bg1"/>
                </a:solidFill>
                <a:latin typeface="+mj-lt" pitchFamily="34" charset="0"/>
                <a:ea typeface="+mj-lt" pitchFamily="34" charset="-122"/>
                <a:cs typeface="+mj-lt" pitchFamily="34" charset="-120"/>
              </a:rPr>
              <a:t>Tuo in 10 minuti.</a:t>
            </a:r>
            <a:endParaRPr lang="en-US" sz="4000" dirty="0"/>
          </a:p>
        </p:txBody>
      </p:sp>
      <p:sp>
        <p:nvSpPr>
          <p:cNvPr id="4" name="Text 2"/>
          <p:cNvSpPr/>
          <p:nvPr/>
        </p:nvSpPr>
        <p:spPr>
          <a:xfrm>
            <a:off x="548640" y="3200400"/>
            <a:ext cx="8046720" cy="548640"/>
          </a:xfrm>
          <a:prstGeom prst="rect">
            <a:avLst/>
          </a:prstGeom>
          <a:noFill/>
          <a:ln/>
        </p:spPr>
        <p:txBody>
          <a:bodyPr wrap="square" rtlCol="0" anchor="ctr"/>
          <a:lstStyle/>
          <a:p>
            <a:pPr indent="0" marL="0">
              <a:buNone/>
            </a:pPr>
            <a:r>
              <a:rPr lang="en-US" sz="1700" dirty="0">
                <a:solidFill>
                  <a:srgbClr val="D7E4DF"/>
                </a:solidFill>
                <a:latin typeface="+mn-lt" pitchFamily="34" charset="0"/>
                <a:ea typeface="+mn-lt" pitchFamily="34" charset="-122"/>
                <a:cs typeface="+mn-lt" pitchFamily="34" charset="-120"/>
              </a:rPr>
              <a:t>Quiz da 5 domande e 8 flashcards: </a:t>
            </a:r>
            <a:pPr indent="0" marL="0">
              <a:buNone/>
            </a:pPr>
            <a:r>
              <a:rPr lang="en-US" sz="1700" b="1" dirty="0">
                <a:solidFill>
                  <a:schemeClr val="bg1"/>
                </a:solidFill>
                <a:latin typeface="+mn-lt" pitchFamily="34" charset="0"/>
                <a:ea typeface="+mn-lt" pitchFamily="34" charset="-122"/>
                <a:cs typeface="+mn-lt" pitchFamily="34" charset="-120"/>
              </a:rPr>
              <a:t>recaplica.com/it/scienza/sistema-solare/</a:t>
            </a:r>
            <a:endParaRPr lang="en-US" sz="1700" dirty="0"/>
          </a:p>
        </p:txBody>
      </p:sp>
      <p:sp>
        <p:nvSpPr>
          <p:cNvPr id="5" name="Text 3"/>
          <p:cNvSpPr/>
          <p:nvPr/>
        </p:nvSpPr>
        <p:spPr>
          <a:xfrm>
            <a:off x="548640" y="4251960"/>
            <a:ext cx="8046720" cy="685800"/>
          </a:xfrm>
          <a:prstGeom prst="rect">
            <a:avLst/>
          </a:prstGeom>
          <a:noFill/>
          <a:ln/>
        </p:spPr>
        <p:txBody>
          <a:bodyPr wrap="square" rtlCol="0" anchor="ctr"/>
          <a:lstStyle/>
          <a:p>
            <a:pPr indent="0" marL="0">
              <a:lnSpc>
                <a:spcPct val="125000"/>
              </a:lnSpc>
              <a:buNone/>
            </a:pPr>
            <a:r>
              <a:rPr lang="en-US" sz="1250" b="1" dirty="0">
                <a:solidFill>
                  <a:schemeClr val="tx1"/>
                </a:solidFill>
                <a:latin typeface="+mn-lt" pitchFamily="34" charset="0"/>
                <a:ea typeface="+mn-lt" pitchFamily="34" charset="-122"/>
                <a:cs typeface="+mn-lt" pitchFamily="34" charset="-120"/>
              </a:rPr>
              <a:t>Fonti: </a:t>
            </a:r>
            <a:pPr indent="0" marL="0">
              <a:lnSpc>
                <a:spcPct val="125000"/>
              </a:lnSpc>
              <a:buNone/>
            </a:pPr>
            <a:r>
              <a:rPr lang="en-US" sz="1250" dirty="0">
                <a:solidFill>
                  <a:schemeClr val="tx2"/>
                </a:solidFill>
                <a:latin typeface="+mn-lt" pitchFamily="34" charset="0"/>
                <a:ea typeface="+mn-lt" pitchFamily="34" charset="-122"/>
                <a:cs typeface="+mn-lt" pitchFamily="34" charset="-120"/>
              </a:rPr>
              <a:t>NASA Science · Unione Astronomica Internazionale · Caltech</a:t>
            </a:r>
            <a:endParaRPr lang="en-US" sz="1250" dirty="0"/>
          </a:p>
        </p:txBody>
      </p:sp>
    </p:spTree>
  </p:cSld>
  <p:clrMapOvr>
    <a:masterClrMapping/>
  </p:clrMapOvr>
</p:sld>
</file>

<file path=ppt/theme/theme1.xml><?xml version="1.0" encoding="utf-8"?>
<a:theme xmlns:a="http://schemas.openxmlformats.org/drawingml/2006/main" name="Recaplica">
  <a:themeElements>
    <a:clrScheme name="Recaplica">
      <a:dk1>
        <a:srgbClr val="161D27"/>
      </a:dk1>
      <a:lt1>
        <a:srgbClr val="FAF8F3"/>
      </a:lt1>
      <a:dk2>
        <a:srgbClr val="56616E"/>
      </a:dk2>
      <a:lt2>
        <a:srgbClr val="FFFFFF"/>
      </a:lt2>
      <a:accent1>
        <a:srgbClr val="0B6B5C"/>
      </a:accent1>
      <a:accent2>
        <a:srgbClr val="FFD435"/>
      </a:accent2>
      <a:accent3>
        <a:srgbClr val="2C4A9E"/>
      </a:accent3>
      <a:accent4>
        <a:srgbClr val="4F6414"/>
      </a:accent4>
      <a:accent5>
        <a:srgbClr val="A12B22"/>
      </a:accent5>
      <a:accent6>
        <a:srgbClr val="8A4B10"/>
      </a:accent6>
      <a:hlink>
        <a:srgbClr val="0B6B5C"/>
      </a:hlink>
      <a:folHlink>
        <a:srgbClr val="084F44"/>
      </a:folHlink>
    </a:clrScheme>
    <a:fontScheme name="Recaplica">
      <a:majorFont>
        <a:latin typeface="Bricolage Grotesque"/>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tkinson Hyperlegible"/>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0</Words>
  <Application>Microsoft Office PowerPoint</Application>
  <PresentationFormat>On-screen Show (16:9)</PresentationFormat>
  <Paragraphs>0</Paragraphs>
  <Slides>18</Slides>
  <Notes>18</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18</vt:i4>
      </vt:variant>
    </vt:vector>
  </HeadingPairs>
  <TitlesOfParts>
    <vt:vector size="21" baseType="lpstr">
      <vt:lpstr>Arial</vt:lpstr>
      <vt:lpstr>Calibri</vt:lpstr>
      <vt:lpstr>Office Theme</vt:lpstr>
      <vt:lpstr>Slide 1</vt:lpstr>
      <vt:lpstr>Slide 2</vt:lpstr>
      <vt:lpstr>Slide 3</vt:lpstr>
      <vt:lpstr>Slide 4</vt:lpstr>
      <vt:lpstr>Slide 5</vt:lpstr>
      <vt:lpstr>Slide 6</vt:lpstr>
      <vt:lpstr>Slide 7</vt:lpstr>
      <vt:lpstr>Slide 8</vt:lpstr>
      <vt:lpstr>Slide 9</vt:lpstr>
      <vt:lpstr>Slide 10</vt:lpstr>
      <vt:lpstr>Slide 11</vt:lpstr>
      <vt:lpstr>Slide 12</vt:lpstr>
      <vt:lpstr>Slide 13</vt:lpstr>
      <vt:lpstr>Slide 14</vt:lpstr>
      <vt:lpstr>Slide 15</vt:lpstr>
      <vt:lpstr>Slide 16</vt:lpstr>
      <vt:lpstr>Slide 17</vt:lpstr>
      <vt:lpstr>Slide 18</vt:lpstr>
    </vt:vector>
  </TitlesOfParts>
  <Company>recaplica.com</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Il sistema solare: i pianeti e cosa li tiene insieme — Recap</dc:title>
  <dc:subject>PptxGenJS Presentation</dc:subject>
  <dc:creator>Recaplica</dc:creator>
  <cp:lastModifiedBy>Recaplica</cp:lastModifiedBy>
  <cp:revision>1</cp:revision>
  <dcterms:created xsi:type="dcterms:W3CDTF">2026-09-20T19:29:27Z</dcterms:created>
  <dcterms:modified xsi:type="dcterms:W3CDTF">2026-09-20T19:29:27Z</dcterms:modified>
</cp:coreProperties>
</file>