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Default Extension="fntdata" ContentType="application/x-fontdata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notesMasterIdLst>
    <p:notesMasterId r:id="rId12"/>
  </p:notesMasterIdLst>
  <p:sldSz cx="9144000" cy="5143500"/>
  <p:notesSz cx="5143500" cy="9144000"/>
  <p:embeddedFontLst>
    <p:embeddedFont>
      <p:font typeface="Bricolage Grotesque"/>
      <p:regular r:id="rId17"/>
      <p:bold r:id="rId18"/>
    </p:embeddedFont>
    <p:embeddedFont>
      <p:font typeface="Atkinson Hyperlegible"/>
      <p:regular r:id="rId19"/>
      <p:bold r:id="rId20"/>
      <p:italic r:id="rId21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notesMaster" Target="notesMasters/notesMaster1.xml"/><Relationship Id="rId13" Type="http://schemas.openxmlformats.org/officeDocument/2006/relationships/presProps" Target="presProps.xml"/><Relationship Id="rId14" Type="http://schemas.openxmlformats.org/officeDocument/2006/relationships/viewProps" Target="viewProps.xml"/><Relationship Id="rId15" Type="http://schemas.openxmlformats.org/officeDocument/2006/relationships/theme" Target="theme/theme1.xml"/><Relationship Id="rId16" Type="http://schemas.openxmlformats.org/officeDocument/2006/relationships/tableStyles" Target="tableStyles.xml"/><Relationship Id="rId17" Type="http://schemas.openxmlformats.org/officeDocument/2006/relationships/font" Target="fonts/font1.fntdata"/><Relationship Id="rId18" Type="http://schemas.openxmlformats.org/officeDocument/2006/relationships/font" Target="fonts/font2.fntdata"/><Relationship Id="rId19" Type="http://schemas.openxmlformats.org/officeDocument/2006/relationships/font" Target="fonts/font3.fntdata"/><Relationship Id="rId20" Type="http://schemas.openxmlformats.org/officeDocument/2006/relationships/font" Target="fonts/font4.fntdata"/><Relationship Id="rId21" Type="http://schemas.openxmlformats.org/officeDocument/2006/relationships/font" Target="fonts/font5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Benvenuti. Oggi rispondiamo a una domanda sola: perché una massa fa cadere le cose, senza toccarle?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Risposta: la Terra curva lo spaziotempo intorno a sé, e la mela segue quella curvatura fino al suolo. È il cuore della relatività generale.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Quattro tappe, dal completamento della teoria nel 1915 fino ai satelliti di navigazione in orbita.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La relatività ristretta del 1905 riguarda spazio, tempo, massa ed energia, ma solo per un osservatore lontano da ogni fonte di gravità. È questo confine che Einstein supera con la relatività generale, completata dieci anni dopo.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Una massa collocata in una regione di spazio provoca una distorsione dello spaziotempo. In presenza di masse lo spaziotempo è curvo, e in uno spaziotempo curvo non esistono linee rette: i corpi seguono le geodetiche.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 fisico John Wheeler ha racchiuso l'idea in una frase diventata celebre: è la materia a decidere come si curva lo spaziotempo, ed è lo spaziotempo curvo a decidere come si muove la materia.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La teoria prevedeva che il Sole deviasse la luce delle stelle che gli passava vicino. Le osservazioni dell'eclissi del 1919, guidate da Arthur Eddington, mostrarono una deviazione compatibile con quella previsione: fu una delle eclissi più importanti nella storia della scienza, secondo l'ESA.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 satelliti GPS devono correggere i propri orologi tenendo conto di entrambe le teorie: guadagnano circa 38 microsecondi al giorno rispetto a un orologio a terra, e senza la correzione l'errore di posizione arriverebbe a circa 10 km al giorno.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La prima opzione è quella corretta. Seconda domanda per la classe: la missione Gravity Probe B della NASA ha misurato un effetto chiamato frame-dragging. Che cosa trascina, secondo questo effetto, un corpo che ruota come la Terra?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Grazie dell'attenzione: il Recap completo, con quiz e flashcard, resta su Recaplica per chi vuole ripassare.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3-1.png"/><Relationship Id="rId2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8-1.pn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OV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869180"/>
            <a:ext cx="9144000" cy="274320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35240" y="384048"/>
            <a:ext cx="1005840" cy="100584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LAIN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scripts/assets/deck-logo-til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4791456"/>
            <a:ext cx="201168" cy="20116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49808" y="4754880"/>
            <a:ext cx="1463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recaplica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HAPT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1004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ORTRAI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47472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1005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TRIPTYCH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048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3" name="Shape 1"/>
          <p:cNvSpPr/>
          <p:nvPr/>
        </p:nvSpPr>
        <p:spPr>
          <a:xfrm>
            <a:off x="3048000" y="0"/>
            <a:ext cx="3048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4" name="Shape 2"/>
          <p:cNvSpPr/>
          <p:nvPr/>
        </p:nvSpPr>
        <p:spPr>
          <a:xfrm>
            <a:off x="6096000" y="0"/>
            <a:ext cx="0" cy="514350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STATEMEN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1007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LOSING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4005072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005072"/>
            <a:ext cx="9144000" cy="64008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18120" y="384048"/>
            <a:ext cx="822960" cy="82296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SCIENZA ·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02920" y="2103120"/>
            <a:ext cx="813816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2000"/>
              </a:lnSpc>
              <a:buNone/>
            </a:pPr>
            <a:r>
              <a:rPr lang="en-US" sz="6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Relatività generale</a:t>
            </a:r>
            <a:endParaRPr lang="en-US" sz="6000" dirty="0"/>
          </a:p>
        </p:txBody>
      </p:sp>
      <p:sp>
        <p:nvSpPr>
          <p:cNvPr id="4" name="Text 2"/>
          <p:cNvSpPr/>
          <p:nvPr/>
        </p:nvSpPr>
        <p:spPr>
          <a:xfrm>
            <a:off x="548640" y="4114800"/>
            <a:ext cx="8046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La gravità di Einstein, raccontata come geometria dello spaziotempo</a:t>
            </a:r>
            <a:endParaRPr lang="en-US" sz="1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UNA MELA, NESSUNA MANO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1626006" y="2474824"/>
            <a:ext cx="2933700" cy="348691"/>
          </a:xfrm>
          <a:prstGeom prst="rect">
            <a:avLst/>
          </a:prstGeom>
          <a:solidFill>
            <a:srgbClr val="FFD435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1453896"/>
            <a:ext cx="7955280" cy="22677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Perché una mela cade senza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che nulla la tiri verso il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basso?</a:t>
            </a:r>
            <a:endParaRPr lang="en-US" sz="4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DA EINSTEIN A UN SATELLITE GPS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27101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1463040" y="123444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Dalla ristretta alla gravità</a:t>
            </a:r>
            <a:endParaRPr lang="en-US" sz="2300" dirty="0"/>
          </a:p>
        </p:txBody>
      </p:sp>
      <p:sp>
        <p:nvSpPr>
          <p:cNvPr id="5" name="Shape 3"/>
          <p:cNvSpPr/>
          <p:nvPr/>
        </p:nvSpPr>
        <p:spPr>
          <a:xfrm>
            <a:off x="548640" y="201168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48640" y="213969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1463040" y="210312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La gravità come curvatura</a:t>
            </a:r>
            <a:endParaRPr lang="en-US" sz="2300" dirty="0"/>
          </a:p>
        </p:txBody>
      </p:sp>
      <p:sp>
        <p:nvSpPr>
          <p:cNvPr id="8" name="Shape 6"/>
          <p:cNvSpPr/>
          <p:nvPr/>
        </p:nvSpPr>
        <p:spPr>
          <a:xfrm>
            <a:off x="548640" y="288036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48640" y="300837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1463040" y="297180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La prova del 1919</a:t>
            </a:r>
            <a:endParaRPr lang="en-US" sz="2300" dirty="0"/>
          </a:p>
        </p:txBody>
      </p:sp>
      <p:sp>
        <p:nvSpPr>
          <p:cNvPr id="11" name="Shape 9"/>
          <p:cNvSpPr/>
          <p:nvPr/>
        </p:nvSpPr>
        <p:spPr>
          <a:xfrm>
            <a:off x="548640" y="374904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8640" y="387705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1463040" y="384048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Effetti misurabili oggi</a:t>
            </a:r>
            <a:endParaRPr lang="en-US" sz="2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DAL 1905 AL 1915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1905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la relatività ristretta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vale solo lontano da ogni fonte di gravità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1915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la relatività generale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completata da Einstein il 25 novembre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DOVE FINISCONO LE LINEE RETTE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640080" y="2926080"/>
            <a:ext cx="7863840" cy="0"/>
          </a:xfrm>
          <a:prstGeom prst="line">
            <a:avLst/>
          </a:prstGeom>
          <a:noFill/>
          <a:ln w="31750">
            <a:solidFill>
              <a:schemeClr val="accent1"/>
            </a:solidFill>
            <a:prstDash val="sysDot"/>
          </a:ln>
        </p:spPr>
      </p:sp>
      <p:sp>
        <p:nvSpPr>
          <p:cNvPr id="4" name="Text 2"/>
          <p:cNvSpPr/>
          <p:nvPr/>
        </p:nvSpPr>
        <p:spPr>
          <a:xfrm>
            <a:off x="5166360" y="1325880"/>
            <a:ext cx="2743200" cy="8686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Niente linee rette</a:t>
            </a:r>
            <a:endParaRPr lang="en-US" sz="1600" dirty="0"/>
          </a:p>
          <a:p>
            <a:pPr algn="ctr" indent="0" marL="0">
              <a:lnSpc>
                <a:spcPct val="11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Come sulla superficie di una sfera</a:t>
            </a:r>
            <a:endParaRPr lang="en-US" sz="1600" dirty="0"/>
          </a:p>
        </p:txBody>
      </p:sp>
      <p:sp>
        <p:nvSpPr>
          <p:cNvPr id="5" name="Shape 3"/>
          <p:cNvSpPr/>
          <p:nvPr/>
        </p:nvSpPr>
        <p:spPr>
          <a:xfrm>
            <a:off x="52120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13716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Spazio senza masse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Lo spaziotempo resta piatto</a:t>
            </a:r>
            <a:endParaRPr lang="en-US" sz="1400" dirty="0"/>
          </a:p>
        </p:txBody>
      </p:sp>
      <p:sp>
        <p:nvSpPr>
          <p:cNvPr id="7" name="Shape 5"/>
          <p:cNvSpPr/>
          <p:nvPr/>
        </p:nvSpPr>
        <p:spPr>
          <a:xfrm>
            <a:off x="445312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347472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Una massa arriva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Lo spaziotempo intorno a essa si curva</a:t>
            </a:r>
            <a:endParaRPr lang="en-US" sz="1400" dirty="0"/>
          </a:p>
        </p:txBody>
      </p:sp>
      <p:sp>
        <p:nvSpPr>
          <p:cNvPr id="9" name="Shape 7"/>
          <p:cNvSpPr/>
          <p:nvPr/>
        </p:nvSpPr>
        <p:spPr>
          <a:xfrm>
            <a:off x="8385048" y="2807208"/>
            <a:ext cx="237744" cy="237744"/>
          </a:xfrm>
          <a:prstGeom prst="ellipse">
            <a:avLst/>
          </a:prstGeom>
          <a:solidFill>
            <a:schemeClr val="accent2"/>
          </a:solidFill>
          <a:ln w="25400">
            <a:solidFill>
              <a:schemeClr val="accent1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81228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Un corpo si muove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Segue la geodetica, la traiettoria più dritta possibile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E58278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FALSO MITO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371600"/>
            <a:ext cx="804672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5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Nessuna forza spinge la mela fuori rotta</a:t>
            </a:r>
            <a:endParaRPr lang="en-US" sz="5000" dirty="0"/>
          </a:p>
        </p:txBody>
      </p:sp>
      <p:sp>
        <p:nvSpPr>
          <p:cNvPr id="4" name="Text 2"/>
          <p:cNvSpPr/>
          <p:nvPr/>
        </p:nvSpPr>
        <p:spPr>
          <a:xfrm>
            <a:off x="548640" y="3474720"/>
            <a:ext cx="749808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La massa della Terra </a:t>
            </a:r>
            <a:pPr indent="0" marL="0">
              <a:lnSpc>
                <a:spcPct val="125000"/>
              </a:lnSpc>
              <a:buNone/>
            </a:pPr>
            <a:r>
              <a:rPr lang="en-US" sz="175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curva lo spaziotempo</a:t>
            </a:r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intorno a sé, e la mela resta sulla geodetica: in quella geometria incurvata, è già il percorso più dritto che esista.</a:t>
            </a:r>
            <a:endParaRPr lang="en-US" sz="17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L'ECLISSI CHE HA CONTATO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1919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29 maggio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l'eclissi solare che permise di osservare le stelle vicino al Sole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Eddington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l'astronomo di Cambridge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guidò le osservazioni che confermarono la deviazione della luce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OLTRE IL CONFINE DELLA RISTRETTA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AEDF0"/>
          </a:solidFill>
          <a:ln/>
        </p:spPr>
      </p:sp>
      <p:sp>
        <p:nvSpPr>
          <p:cNvPr id="4" name="Text 2"/>
          <p:cNvSpPr/>
          <p:nvPr/>
        </p:nvSpPr>
        <p:spPr>
          <a:xfrm>
            <a:off x="82296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47525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Relatività ristretta</a:t>
            </a:r>
            <a:endParaRPr lang="en-US" sz="2200" dirty="0"/>
          </a:p>
        </p:txBody>
      </p:sp>
      <p:sp>
        <p:nvSpPr>
          <p:cNvPr id="5" name="Shape 3"/>
          <p:cNvSpPr/>
          <p:nvPr/>
        </p:nvSpPr>
        <p:spPr>
          <a:xfrm>
            <a:off x="82296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82296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OGGETTO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82296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Spazio, tempo, energia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82296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82296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GRAVITÀ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82296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Assente</a:t>
            </a:r>
            <a:endParaRPr lang="en-US" sz="1600" dirty="0"/>
          </a:p>
        </p:txBody>
      </p:sp>
      <p:sp>
        <p:nvSpPr>
          <p:cNvPr id="11" name="Shape 9"/>
          <p:cNvSpPr/>
          <p:nvPr/>
        </p:nvSpPr>
        <p:spPr>
          <a:xfrm>
            <a:off x="470916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2F0EA"/>
          </a:solidFill>
          <a:ln/>
        </p:spPr>
      </p:sp>
      <p:sp>
        <p:nvSpPr>
          <p:cNvPr id="12" name="Text 10"/>
          <p:cNvSpPr/>
          <p:nvPr/>
        </p:nvSpPr>
        <p:spPr>
          <a:xfrm>
            <a:off x="498348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Relatività generale</a:t>
            </a:r>
            <a:endParaRPr lang="en-US" sz="2200" dirty="0"/>
          </a:p>
        </p:txBody>
      </p:sp>
      <p:sp>
        <p:nvSpPr>
          <p:cNvPr id="13" name="Shape 11"/>
          <p:cNvSpPr/>
          <p:nvPr/>
        </p:nvSpPr>
        <p:spPr>
          <a:xfrm>
            <a:off x="498348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98348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OGGETTO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498348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Aggiunge la gravità</a:t>
            </a:r>
            <a:endParaRPr lang="en-US" sz="1600" dirty="0"/>
          </a:p>
        </p:txBody>
      </p:sp>
      <p:sp>
        <p:nvSpPr>
          <p:cNvPr id="16" name="Shape 14"/>
          <p:cNvSpPr/>
          <p:nvPr/>
        </p:nvSpPr>
        <p:spPr>
          <a:xfrm>
            <a:off x="498348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98348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GRAVITÀ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498348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Curvatura dello spaziotempo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548640" y="3977640"/>
            <a:ext cx="80467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Le due teorie coprono due parti diverse della fisica di Einstein.</a:t>
            </a:r>
            <a:endParaRPr lang="en-US" sz="16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PROVA A RISPONDERE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960120"/>
            <a:ext cx="7863840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Perché i satelliti GPS devono correggere i propri orologi?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548640" y="214884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Per gli effetti combinati della relatività ristretta e generale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548640" y="292608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Perché orbitano troppo vicino al Sole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548640" y="370332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Perché i segnali radio viaggiano più lenti della luce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E ADESSO, IL RIPASSO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463040"/>
            <a:ext cx="8046720" cy="155448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Chiaro in 30 secondi.</a:t>
            </a:r>
            <a:endParaRPr lang="en-US" sz="4000" dirty="0"/>
          </a:p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Tuo in 10 minuti.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548640" y="3200400"/>
            <a:ext cx="80467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Rileggi il Recap completo su Recaplica </a:t>
            </a:r>
            <a:pPr indent="0" marL="0">
              <a:buNone/>
            </a:pPr>
            <a:r>
              <a:rPr lang="en-US" sz="170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recaplica.com/it/scienza/relativita-generale/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548640" y="4251960"/>
            <a:ext cx="804672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2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Fonti: </a:t>
            </a:r>
            <a:pPr indent="0" marL="0">
              <a:lnSpc>
                <a:spcPct val="12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NASA · ESA · Einstein Online · Stanford</a:t>
            </a:r>
            <a:endParaRPr lang="en-US" sz="12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Recaplica">
  <a:themeElements>
    <a:clrScheme name="Recaplica">
      <a:dk1>
        <a:srgbClr val="161D27"/>
      </a:dk1>
      <a:lt1>
        <a:srgbClr val="FAF8F3"/>
      </a:lt1>
      <a:dk2>
        <a:srgbClr val="56616E"/>
      </a:dk2>
      <a:lt2>
        <a:srgbClr val="FFFFFF"/>
      </a:lt2>
      <a:accent1>
        <a:srgbClr val="0B6B5C"/>
      </a:accent1>
      <a:accent2>
        <a:srgbClr val="FFD435"/>
      </a:accent2>
      <a:accent3>
        <a:srgbClr val="2C4A9E"/>
      </a:accent3>
      <a:accent4>
        <a:srgbClr val="4F6414"/>
      </a:accent4>
      <a:accent5>
        <a:srgbClr val="A12B22"/>
      </a:accent5>
      <a:accent6>
        <a:srgbClr val="8A4B10"/>
      </a:accent6>
      <a:hlink>
        <a:srgbClr val="0B6B5C"/>
      </a:hlink>
      <a:folHlink>
        <a:srgbClr val="084F44"/>
      </a:folHlink>
    </a:clrScheme>
    <a:fontScheme name="Recaplica">
      <a:majorFont>
        <a:latin typeface="Bricolage Grotesque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tkinson Hyperlegible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10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</vt:vector>
  </TitlesOfParts>
  <Company>recaplica.com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Relatività generale: come Einstein descrive la gravità — Recap</dc:title>
  <dc:subject>PptxGenJS Presentation</dc:subject>
  <dc:creator>Recaplica</dc:creator>
  <cp:lastModifiedBy>Recaplica</cp:lastModifiedBy>
  <cp:revision>1</cp:revision>
  <dcterms:created xsi:type="dcterms:W3CDTF">2026-10-19T08:28:41Z</dcterms:created>
  <dcterms:modified xsi:type="dcterms:W3CDTF">2026-10-19T08:28:41Z</dcterms:modified>
</cp:coreProperties>
</file>