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primi 1000 giorni di vita indicano il periodo che va dal concepimento al secondo compleanno del bambino. Organizzazione Mondiale della Sanità e ricerca scientifica lo individuano come una finestra particolarmente importante per lo sviluppo. In queste slide vediamo da dove nasce questa cornice, che cosa descrivono le fonti sul cervello e sulla nutrizione in questa fase, che cos'è il modello della cura premurosa e da quali popolazioni arrivano le cifre che si leggono in giro.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Dal concepimento al secondo compleanno del bambino, secondo la definizione usata dall'OMS e dagli editoriali scientifici consultati. Comprende quindi anche i nove mesi di gravidanza, non solo l'infanzia dopo la nascita. La linea guida OMS sullo sviluppo infantile precoce, pubblicata nel 2020, usa anche una finestra pratica leggermente più ampia, dalla gravidanza ai 3 anni, mentre lo sviluppo infantile precoce nel suo complesso viene definito fino agli 8 anni di età.</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L'espressione primi 1000 giorni di vita non nasce come metafora poetica, è una cornice di sanità pubblica. L'Organizzazione Mondiale della Sanità la usa per raccogliere in un unico pacchetto le proprie raccomandazioni nutrizionali materno-infantili, in un documento che si descrive come "a compact of WHO guidance on nutrition interventions targeting the first 1000 days of life". La finestra copre il periodo dal preconcepimento fino al secondo compleanno del bambino, gravidanza, parto e primi due anni di vita. Un editoriale pubblicato su Frontiers in Nutrition riprende la stessa definizione e la chiama una finestra critica per lo sviluppo del bambino, dalla concezione al secondo compleanno.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fonti consultate definiscono la finestra in modi leggermente diversi, a seconda dello scopo del documento. Il documento OMS Essential Nutrition Actions, del 2013, va dal preconcepimento ai 2 anni del bambino e raccoglie raccomandazioni nutrizionali materno-infantili. La linea guida OMS sullo sviluppo infantile precoce, del 2020, concentra le raccomandazioni pratiche sul periodo dalla gravidanza ai 3 anni e definisce lo sviluppo infantile precoce nel suo complesso come un processo che arriva fino agli 8 anni di età. I 1000 giorni sono quindi una cornice utile per comunicare l'urgenza dei primi interventi, non una scadenza assoluta oltre la quale nulla conta più.</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motivo per cui questa finestra riceve tanta attenzione riguarda soprattutto il cervello. L'editoriale su Frontiers in Nutrition descrive questo periodo come il momento in cui il cervello forma rapidamente nuove connessioni neurali, ponendo le basi per l'apprendimento che seguirà per il resto della vita. La stessa fonte collega la negligenza in questo periodo a conseguenze che descrive come potenzialmente durature, in alcuni casi irreversibili, come la crescita stentata. È un'associazione, non un automatismo garantito in ogni singolo caso, e le fonti parlano di tendenze osservate su intere popolazioni di bambini, non di un destino individuale scritto in anticipo.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editoriale pubblicato su Frontiers in Public Health riporta che quasi la metà dei decessi sotto i 5 anni nei paesi a basso e medio reddito è collegata alla malnutrizione, un dato riferito a quei paesi e non al mondo intero. Uno studio di Liu e colleghi, pubblicato sulla stessa rivista nel 2025, collega la carenza di iodio a un carico di disabilità intellettiva infantile circa 10 volte superiore nelle regioni a basso indice socio-demografico rispetto ai paesi ad alto indice, ed è una disparità specifica di quello studio, non una media mondiale. Sul fronte opposto, un editoriale riporta che in Cina un programma di supplementazione sistematica di vitamina D ha ridotto il tasso di carenza tra i bambini al 2,8%, segno che un intervento mirato è collegato a un cambiamento concreto e non a un destino fissato in partenza.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linea guida OMS sullo sviluppo infantile precoce inquadra gli interventi dei primi anni dentro un modello più ampio, il nurturing care, in italiano cura premurosa, costruito attorno a cinque componenti, salute e nutrizione ottimale, protezione del bambino da minacce, opportunità di apprendimento precoce, interazioni e relazioni affettuose, un ambiente stabile. L'alimentazione è una parte importante, ma è solo una delle cinque. Le fonti includono anche la gravidanza e la salute materna, quindi l'idea che i primi 1000 giorni riguardino solo la dieta del bambino dopo la nascita non regge.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cifre epidemiologiche citate, Zambia, Colombia, Etiopia e Cina rurale, si riferiscono a studi su popolazioni specifiche, non a un dato mondiale unico, e vanno lette nel loro contesto geografico. L'OMS propone la cornice dei primi 1000 giorni come quadro generale per la salute materno-infantile, applicabile ovunque, ma le cifre più allarmanti citate dagli editoriali consultati provengono da studi su contesti specifici a basso o medio reddito, comunità minerarie in Zambia, popolazioni indigene e afrodiscendenti in Colombia, aree rurali in Etiopia e in Cina. Sono dati di quei singoli studi, non un quadro valido per l'intera popolazione mondiale.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Sul Recap online ci sono il quiz da 5 domande e le 8 flashcards, con tutte le fonti complete in fondo alla pagina. Da ripetere anche qui, le cifre epidemiologiche viste in queste slide vengono da studi su popolazioni specifiche e vanno lette nel loro contesto geografico. E queste slide descrivono l'evidenza scientifica generale sul perché questa finestra conta, non indicazioni pratiche di nutrizione o puericultura per un bambino specifico, per le quali la fonte giusta resta il pediatra di famiglia o altri professionisti sanitari.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I primi 1000 giorni di vita</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Una cornice di sanità pubblica, dal concepimento al secondo compleanno</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LA DOMANDA DI PARTENZA</a:t>
            </a:r>
            <a:endParaRPr lang="en-US" sz="1300" dirty="0"/>
          </a:p>
        </p:txBody>
      </p:sp>
      <p:sp>
        <p:nvSpPr>
          <p:cNvPr id="3" name="Shape 1"/>
          <p:cNvSpPr/>
          <p:nvPr/>
        </p:nvSpPr>
        <p:spPr>
          <a:xfrm>
            <a:off x="503936" y="2106016"/>
            <a:ext cx="5682996"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Da quando a quando vanno i</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primi 1000 giorni di vita?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PERCORSO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Una cornice di sanità pubblica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cervello e le cifre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Non solo il cibo</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Da dove vengono i numeri</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 FINESTRA, SECONDO OMS ED EDITORIALI SCIENTIFICI</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23444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Perché esiste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per organizzare gli interventi</a:t>
            </a:r>
            <a:endParaRPr lang="en-US" sz="1600" dirty="0"/>
          </a:p>
        </p:txBody>
      </p:sp>
      <p:sp>
        <p:nvSpPr>
          <p:cNvPr id="5" name="Text 3"/>
          <p:cNvSpPr/>
          <p:nvPr/>
        </p:nvSpPr>
        <p:spPr>
          <a:xfrm>
            <a:off x="508772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Chi la usa</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OMS e ricerca scientifica</a:t>
            </a:r>
            <a:endParaRPr lang="en-US" sz="1600" dirty="0"/>
          </a:p>
        </p:txBody>
      </p:sp>
      <p:sp>
        <p:nvSpPr>
          <p:cNvPr id="6" name="Shape 4"/>
          <p:cNvSpPr/>
          <p:nvPr/>
        </p:nvSpPr>
        <p:spPr>
          <a:xfrm>
            <a:off x="99303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Concepimento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l'inizio della finestra</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Nascita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prima ci sono nove mesi</a:t>
            </a:r>
            <a:endParaRPr lang="en-US" sz="1400" dirty="0"/>
          </a:p>
        </p:txBody>
      </p:sp>
      <p:sp>
        <p:nvSpPr>
          <p:cNvPr id="10" name="Shape 8"/>
          <p:cNvSpPr/>
          <p:nvPr/>
        </p:nvSpPr>
        <p:spPr>
          <a:xfrm>
            <a:off x="791321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Secondo compleanno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 fine dei 1000 giorni</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 DOCUMENTI OMS, DUE FINESTRE LEGGERMENTE DIVERSE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Nutrizione, 2013</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LA FINESTRA</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Dal preconcepimento ai 2 anni</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LO SCOPO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Raccomandazioni nutrizionali</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Sviluppo precoce, 2020</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LA FINESTRA</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Dalla gravidanza ai 3 anni</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QUADRO AMPIO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Fino agli 8 anni di età</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Le fonti non tracciano una linea netta al secondo compleanno.</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IN QUESTA FINESTRA</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Connessioni</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Nuove</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Il cervello ne forma a ritmo elevato</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A COSA SERVE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200" b="1" dirty="0">
                <a:solidFill>
                  <a:schemeClr val="bg1"/>
                </a:solidFill>
                <a:latin typeface="+mj-lt" pitchFamily="34" charset="0"/>
                <a:ea typeface="+mj-lt" pitchFamily="34" charset="-122"/>
                <a:cs typeface="+mj-lt" pitchFamily="34" charset="-120"/>
              </a:rPr>
              <a:t>L'apprendimento</a:t>
            </a:r>
            <a:endParaRPr lang="en-US" sz="22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Le basi</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Per quello che il bambino imparerà dopo</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COME LO DICONO</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Le fonti</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3750" b="1" dirty="0">
                <a:solidFill>
                  <a:schemeClr val="accent1"/>
                </a:solidFill>
                <a:latin typeface="+mj-lt" pitchFamily="34" charset="0"/>
                <a:ea typeface="+mj-lt" pitchFamily="34" charset="-122"/>
                <a:cs typeface="+mj-lt" pitchFamily="34" charset="-120"/>
              </a:rPr>
              <a:t>Tendenze</a:t>
            </a:r>
            <a:endParaRPr lang="en-US" sz="375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Su popolazioni, non destini individuali</a:t>
            </a:r>
            <a:endParaRPr lang="en-US" sz="13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TRE CIFRE DEGLI EDITORIALI, OGNUNA COL SUO STUDIO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Metà</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quasi, dei decessi sotto i 5 anni</a:t>
            </a:r>
            <a:pPr indent="0" marL="0">
              <a:lnSpc>
                <a:spcPct val="120000"/>
              </a:lnSpc>
              <a:buNone/>
            </a:pPr>
            <a:r>
              <a:rPr lang="en-US" sz="1500" dirty="0">
                <a:solidFill>
                  <a:schemeClr val="tx2"/>
                </a:solidFill>
                <a:latin typeface="+mn-lt" pitchFamily="34" charset="0"/>
                <a:ea typeface="+mn-lt" pitchFamily="34" charset="-122"/>
                <a:cs typeface="+mn-lt" pitchFamily="34" charset="-120"/>
              </a:rPr>
              <a:t>: Legati alla malnutrizione, paesi a basso e medio reddito, Frontiers in Public Health</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 volte</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in più circa, per la carenza di iodio</a:t>
            </a:r>
            <a:pPr indent="0" marL="0">
              <a:lnSpc>
                <a:spcPct val="120000"/>
              </a:lnSpc>
              <a:buNone/>
            </a:pPr>
            <a:r>
              <a:rPr lang="en-US" sz="1500" dirty="0">
                <a:solidFill>
                  <a:schemeClr val="tx2"/>
                </a:solidFill>
                <a:latin typeface="+mn-lt" pitchFamily="34" charset="0"/>
                <a:ea typeface="+mn-lt" pitchFamily="34" charset="-122"/>
                <a:cs typeface="+mn-lt" pitchFamily="34" charset="-120"/>
              </a:rPr>
              <a:t>: Regioni a basso indice socio-demografico rispetto ai paesi ad alto indice, Liu et al., 2025</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2,8%</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 carenza di vitamina D nei bambini</a:t>
            </a:r>
            <a:pPr indent="0" marL="0">
              <a:lnSpc>
                <a:spcPct val="120000"/>
              </a:lnSpc>
              <a:buNone/>
            </a:pPr>
            <a:r>
              <a:rPr lang="en-US" sz="1500" dirty="0">
                <a:solidFill>
                  <a:schemeClr val="tx2"/>
                </a:solidFill>
                <a:latin typeface="+mn-lt" pitchFamily="34" charset="0"/>
                <a:ea typeface="+mn-lt" pitchFamily="34" charset="-122"/>
                <a:cs typeface="+mn-lt" pitchFamily="34" charset="-120"/>
              </a:rPr>
              <a:t>: In Cina, dopo un programma nazionale di supplementazione sistematica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 primi 1000 giorni non sono solo alimentazione.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La linea guida OMS usa il modello della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cura premurosa</a:t>
            </a:r>
            <a:pPr indent="0" marL="0">
              <a:lnSpc>
                <a:spcPct val="125000"/>
              </a:lnSpc>
              <a:buNone/>
            </a:pPr>
            <a:r>
              <a:rPr lang="en-US" sz="1750" dirty="0">
                <a:solidFill>
                  <a:srgbClr val="D8D6CF"/>
                </a:solidFill>
                <a:latin typeface="+mn-lt" pitchFamily="34" charset="0"/>
                <a:ea typeface="+mn-lt" pitchFamily="34" charset="-122"/>
                <a:cs typeface="+mn-lt" pitchFamily="34" charset="-120"/>
              </a:rPr>
              <a: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per inquadrare gli interventi</a:t>
            </a:r>
            <a:pPr indent="0" marL="0">
              <a:lnSpc>
                <a:spcPct val="125000"/>
              </a:lnSpc>
              <a:buNone/>
            </a:pPr>
            <a:r>
              <a:rPr lang="en-US" sz="1750" dirty="0">
                <a:solidFill>
                  <a:srgbClr val="D8D6CF"/>
                </a:solidFill>
                <a:latin typeface="+mn-lt" pitchFamily="34" charset="0"/>
                <a:ea typeface="+mn-lt" pitchFamily="34" charset="-122"/>
                <a:cs typeface="+mn-lt" pitchFamily="34" charset="-120"/>
              </a:rPr>
              <a:t>, salute e nutrizione ottimale, protezione da minacce, apprendimento precoce, relazioni affettive, un ambiente stabile.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DA DOVE VENGONO QUESTE CIFRE</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Nessuna di queste cifre è un dato mondiale unico.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Zambia, Colombia, Etiopia e Cina rurale sono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studi su popolazioni specifiche</a:t>
            </a:r>
            <a:pPr indent="0" marL="0">
              <a:lnSpc>
                <a:spcPct val="125000"/>
              </a:lnSpc>
              <a:buNone/>
            </a:pPr>
            <a:r>
              <a:rPr lang="en-US" sz="1750" dirty="0">
                <a:solidFill>
                  <a:srgbClr val="D8D6CF"/>
                </a:solidFill>
                <a:latin typeface="+mn-lt" pitchFamily="34" charset="0"/>
                <a:ea typeface="+mn-lt" pitchFamily="34" charset="-122"/>
                <a:cs typeface="+mn-lt" pitchFamily="34" charset="-120"/>
              </a:rPr>
              <a:t>, e vanno letti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nel loro contesto geografico</a:t>
            </a:r>
            <a:pPr indent="0" marL="0">
              <a:lnSpc>
                <a:spcPct val="125000"/>
              </a:lnSpc>
              <a:buNone/>
            </a:pPr>
            <a:r>
              <a:rPr lang="en-US" sz="1750" dirty="0">
                <a:solidFill>
                  <a:srgbClr val="D8D6CF"/>
                </a:solidFill>
                <a:latin typeface="+mn-lt" pitchFamily="34" charset="0"/>
                <a:ea typeface="+mn-lt" pitchFamily="34" charset="-122"/>
                <a:cs typeface="+mn-lt" pitchFamily="34" charset="-120"/>
              </a:rPr>
              <a:t>. Per il proprio bambino la fonte giusta resta il pediatra di famiglia.</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recaplica.com/it/scienza/primi-1000-giorni-di-vita/</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OMS · Frontiers in Nutrition · Frontiers in Public Health · Liu et al., 2025</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 primi 1000 giorni di vita: cosa sono e perché sono così importanti per lo sviluppo del bambino — Recap</dc:title>
  <dc:subject>PptxGenJS Presentation</dc:subject>
  <dc:creator>Recaplica</dc:creator>
  <cp:lastModifiedBy>Recaplica</cp:lastModifiedBy>
  <cp:revision>1</cp:revision>
  <dcterms:created xsi:type="dcterms:W3CDTF">2026-09-20T19:29:27Z</dcterms:created>
  <dcterms:modified xsi:type="dcterms:W3CDTF">2026-09-20T19:29:27Z</dcterms:modified>
</cp:coreProperties>
</file>