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Lst>
  <p:notesMasterIdLst>
    <p:notesMasterId r:id="rId12"/>
  </p:notesMasterIdLst>
  <p:sldSz cx="9144000" cy="5143500"/>
  <p:notesSz cx="5143500" cy="9144000"/>
  <p:embeddedFontLst>
    <p:embeddedFont>
      <p:font typeface="Bricolage Grotesque"/>
      <p:regular r:id="rId17"/>
      <p:bold r:id="rId18"/>
    </p:embeddedFont>
    <p:embeddedFont>
      <p:font typeface="Atkinson Hyperlegible"/>
      <p:regular r:id="rId19"/>
      <p:bold r:id="rId20"/>
      <p:italic r:id="rId21"/>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notesMaster" Target="notesMasters/notesMaster1.xml"/><Relationship Id="rId13" Type="http://schemas.openxmlformats.org/officeDocument/2006/relationships/presProps" Target="presProps.xml"/><Relationship Id="rId14" Type="http://schemas.openxmlformats.org/officeDocument/2006/relationships/viewProps" Target="viewProps.xml"/><Relationship Id="rId15" Type="http://schemas.openxmlformats.org/officeDocument/2006/relationships/theme" Target="theme/theme1.xml"/><Relationship Id="rId16" Type="http://schemas.openxmlformats.org/officeDocument/2006/relationships/tableStyles" Target="tableStyles.xml"/><Relationship Id="rId17" Type="http://schemas.openxmlformats.org/officeDocument/2006/relationships/font" Target="fonts/font1.fntdata"/><Relationship Id="rId18" Type="http://schemas.openxmlformats.org/officeDocument/2006/relationships/font" Target="fonts/font2.fntdata"/><Relationship Id="rId19" Type="http://schemas.openxmlformats.org/officeDocument/2006/relationships/font" Target="fonts/font3.fntdata"/><Relationship Id="rId20" Type="http://schemas.openxmlformats.org/officeDocument/2006/relationships/font" Target="fonts/font4.fntdata"/><Relationship Id="rId21"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 primavera è la stagione dei risvegli, compresa tra l'inverno e l'estate. Nasce dall'equinozio di marzo, il momento in cui il centro del Sole attraversa il piano dell'equatore terrestre. Vediamo perché esiste, perché esistono due calendari diversi per misurarla, cosa succede in natura e cosa succede al corpo umano.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Sembra un controsenso, ma è un fatto verificabile, secondo la NASA, quando nell'emisfero boreale inizia la primavera, con l'equinozio di marzo, nell'emisfero australe inizia l'autunno, nello stesso istante esatto. Le due stagioni sono sempre invertite tra i due emisferi, i ruoli si scambiano puntualmente all'equinozio di settembre.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Secondo la NASA, l'equinozio di marzo è l'inizio astronomico della primavera nell'emisfero boreale, il momento in cui il centro del Sole attraversa il piano dell'equatore terrestre. Quel giorno la Terra riceve luce quasi uguale in entrambi gli emisferi, circa 12 ore di luce e 12 di buio all'equatore. Nel 2026 l'equinozio di marzo cade il 20 marzo alle 14:46 UTC, secondo NASA Science. Le stagioni astronomiche, definite da equinozi e solstizi, durano tra 89 e 93 giorni, perché l'orbita terrestre attorno al Sole è leggermente ellittica.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Secondo NOAA/NCEI, esistono due modi di definire le stagioni, quelle astronomiche, basate sulla posizione della Terra rispetto al Sole e delimitate da due equinozi e due solstizi, e quelle meteorologiche, che meteorologi e climatologi raggruppano in blocchi di tre mesi basati sul ciclo annuale della temperatura. Le stagioni astronomiche durano tra 89 e 93 giorni, mentre quelle meteorologiche comprendono sempre marzo, aprile e maggio nell'emisfero boreale, una durata fissa che rende più semplice confrontare le statistiche climatiche di un anno con quelle di un altro.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Secondo la USA National Phenology Network, la fenologia è lo studio della tempistica e dei pattern ciclici degli eventi naturali legati ai cicli vitali di piante e animali, il germoglio delle foglie, l'arrivo degli uccelli migratori, la fioritura delle piante, l'inizio della maturazione dei frutti. Con i primi fiori si accende la prima rete alimentare della stagione, api native, mosche e coleotteri si nutrono di nettare e polline, e diventano a loro volta cibo per uccelli e altra fauna che esce dall'inverno.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Secondo un'analisi del CDC basata sul National Health Interview Survey 2024, il 31,7% degli adulti statunitensi ha una condizione allergica diagnosticata, stagionale, eczema o alimentare; la sola componente da pollini riguarda il 25,2% degli adulti, con una differenza di genere marcata, 29,5% delle donne contro 20,7% degli uomini. Secondo l'AAAAI, in primavera i maggiori responsabili sono gli alberi, betulla, cedro, pioppo e pino; il polline irrita naso, palato, gola e occhi, provocando starnuti, congestione e occhi che lacrimano.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 disturbo affettivo stagionale (SAD), descritto dal NIMH come una forma di depressione con andamento stagionale ricorrente, è noto soprattutto nella sua versione invernale, con sintomi che iniziano in tardo autunno e si risolvono in primavera o in estate. Esiste però anche un pattern meno comune, che si manifesta proprio in primavera o in estate, con sintomi opposti, insonnia invece di ipersonnia, scarso appetito invece di fame di carboidrati, irrequietezza e agitazione invece di ritiro sociale. Il NIMH indica tra le cause biologiche comuni ai due pattern la riduzione dei livelli di serotonina, l'alterata produzione di melatonina e, in alcuni casi, una carenza di vitamina 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 pattern più comune del disturbo affettivo stagionale inizia davvero in tardo autunno o a inizio inverno, ma il NIMH descrive anche un pattern meno frequente che inizia in primavera o estate, con sintomi opposti, insonnia invece di sonnolenza, scarso appetito invece di fame di carboidrati e agitazione invece di ritiro sociale. Il disturbo colpisce più spesso le donne e chi vive a latitudini settentrionali.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Per ripassare, sul Recap online ci sono il quiz da 5 domande e le 7 flashcards, con tutte le fonti complete in fondo alla pagina.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0.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SCIENZA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Primavera</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La stagione che nasce da un equinozio, non da un calendario</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LA DOMANDA CHE SPIAZZA</a:t>
            </a:r>
            <a:endParaRPr lang="en-US" sz="1300" dirty="0"/>
          </a:p>
        </p:txBody>
      </p:sp>
      <p:sp>
        <p:nvSpPr>
          <p:cNvPr id="3" name="Shape 1"/>
          <p:cNvSpPr/>
          <p:nvPr/>
        </p:nvSpPr>
        <p:spPr>
          <a:xfrm>
            <a:off x="503936" y="1737208"/>
            <a:ext cx="5845048" cy="348691"/>
          </a:xfrm>
          <a:prstGeom prst="rect">
            <a:avLst/>
          </a:prstGeom>
          <a:solidFill>
            <a:srgbClr val="FFD435"/>
          </a:solidFill>
          <a:ln/>
        </p:spPr>
      </p:sp>
      <p:sp>
        <p:nvSpPr>
          <p:cNvPr id="4" name="Text 2"/>
          <p:cNvSpPr/>
          <p:nvPr/>
        </p:nvSpPr>
        <p:spPr>
          <a:xfrm>
            <a:off x="548640" y="1453896"/>
            <a:ext cx="7955280" cy="2267712"/>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Due stagioni opposte,</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eppure lo stesso istante,</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perché?</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COME PROCEDIAMO</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Un equinozio, due emisferi</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Due calendari per una stagione</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Il risveglio della natura</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Cosa succede al corpo</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L'ISTANTE CHE APRE LA PRIMAVERA</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12h</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luce e buio, quasi in equilibrio</a:t>
            </a:r>
            <a:pPr indent="0" marL="0">
              <a:lnSpc>
                <a:spcPct val="120000"/>
              </a:lnSpc>
              <a:buNone/>
            </a:pPr>
            <a:r>
              <a:rPr lang="en-US" sz="1500" dirty="0">
                <a:solidFill>
                  <a:schemeClr val="tx2"/>
                </a:solidFill>
                <a:latin typeface="+mn-lt" pitchFamily="34" charset="0"/>
                <a:ea typeface="+mn-lt" pitchFamily="34" charset="-122"/>
                <a:cs typeface="+mn-lt" pitchFamily="34" charset="-120"/>
              </a:rPr>
              <a:t>: in ogni punto della Terra, quel giorno</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89-93</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giorni, la durata delle stagioni astronomiche</a:t>
            </a:r>
            <a:pPr indent="0" marL="0">
              <a:lnSpc>
                <a:spcPct val="120000"/>
              </a:lnSpc>
              <a:buNone/>
            </a:pPr>
            <a:r>
              <a:rPr lang="en-US" sz="1500" dirty="0">
                <a:solidFill>
                  <a:schemeClr val="tx2"/>
                </a:solidFill>
                <a:latin typeface="+mn-lt" pitchFamily="34" charset="0"/>
                <a:ea typeface="+mn-lt" pitchFamily="34" charset="-122"/>
                <a:cs typeface="+mn-lt" pitchFamily="34" charset="-120"/>
              </a:rPr>
              <a:t>: varia perché l'orbita terrestre è ellittica</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20 marzo</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equinozio di primavera 2026</a:t>
            </a:r>
            <a:pPr indent="0" marL="0">
              <a:lnSpc>
                <a:spcPct val="120000"/>
              </a:lnSpc>
              <a:buNone/>
            </a:pPr>
            <a:r>
              <a:rPr lang="en-US" sz="1500" dirty="0">
                <a:solidFill>
                  <a:schemeClr val="tx2"/>
                </a:solidFill>
                <a:latin typeface="+mn-lt" pitchFamily="34" charset="0"/>
                <a:ea typeface="+mn-lt" pitchFamily="34" charset="-122"/>
                <a:cs typeface="+mn-lt" pitchFamily="34" charset="-120"/>
              </a:rPr>
              <a:t>: ore 14:46 UTC, secondo NASA Science</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DUE MODI DI MISURARE LA STESSA STAGIONE</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Primavera astronomica</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DEFINITA DA</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equinozi e solstizi</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DURATA</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89-93 giorni, variabile</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Primavera meteorologica</a:t>
            </a:r>
            <a:endParaRPr lang="en-US" sz="21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DEFINITA DA</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calendario, tre mesi fissi</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VANTAGGIO</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più facile da confrontare</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Meno variazione, statistiche più semplici da confrontare</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IL CALENDARIO NASCOSTO DELLA NATURA</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Text 2"/>
          <p:cNvSpPr/>
          <p:nvPr/>
        </p:nvSpPr>
        <p:spPr>
          <a:xfrm>
            <a:off x="1627632"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La fenologia</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la studia scientificamente</a:t>
            </a:r>
            <a:endParaRPr lang="en-US" sz="1600" dirty="0"/>
          </a:p>
        </p:txBody>
      </p:sp>
      <p:sp>
        <p:nvSpPr>
          <p:cNvPr id="5" name="Text 3"/>
          <p:cNvSpPr/>
          <p:nvPr/>
        </p:nvSpPr>
        <p:spPr>
          <a:xfrm>
            <a:off x="5166360"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Indicatore climatico</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segnala il riscaldamento globale</a:t>
            </a:r>
            <a:endParaRPr lang="en-US" sz="1600" dirty="0"/>
          </a:p>
        </p:txBody>
      </p:sp>
      <p:sp>
        <p:nvSpPr>
          <p:cNvPr id="6" name="Shape 4"/>
          <p:cNvSpPr/>
          <p:nvPr/>
        </p:nvSpPr>
        <p:spPr>
          <a:xfrm>
            <a:off x="914400"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Prime gemme</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le piante si risvegliano</a:t>
            </a:r>
            <a:endParaRPr lang="en-US" sz="1400" dirty="0"/>
          </a:p>
        </p:txBody>
      </p:sp>
      <p:sp>
        <p:nvSpPr>
          <p:cNvPr id="8" name="Shape 6"/>
          <p:cNvSpPr/>
          <p:nvPr/>
        </p:nvSpPr>
        <p:spPr>
          <a:xfrm>
            <a:off x="4453128" y="2807208"/>
            <a:ext cx="237744" cy="237744"/>
          </a:xfrm>
          <a:prstGeom prst="ellipse">
            <a:avLst/>
          </a:prstGeom>
          <a:solidFill>
            <a:schemeClr val="accent1"/>
          </a:solidFill>
          <a:ln w="12700">
            <a:solidFill>
              <a:schemeClr val="accent1"/>
            </a:solidFill>
            <a:prstDash val="solid"/>
          </a:ln>
        </p:spPr>
      </p:sp>
      <p:sp>
        <p:nvSpPr>
          <p:cNvPr id="9" name="Text 7"/>
          <p:cNvSpPr/>
          <p:nvPr/>
        </p:nvSpPr>
        <p:spPr>
          <a:xfrm>
            <a:off x="347472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Fioritura e migrazioni</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insetti, uccelli, nettare</a:t>
            </a:r>
            <a:endParaRPr lang="en-US" sz="1400" dirty="0"/>
          </a:p>
        </p:txBody>
      </p:sp>
      <p:sp>
        <p:nvSpPr>
          <p:cNvPr id="10" name="Shape 8"/>
          <p:cNvSpPr/>
          <p:nvPr/>
        </p:nvSpPr>
        <p:spPr>
          <a:xfrm>
            <a:off x="7991856" y="2807208"/>
            <a:ext cx="237744" cy="237744"/>
          </a:xfrm>
          <a:prstGeom prst="ellipse">
            <a:avLst/>
          </a:prstGeom>
          <a:solidFill>
            <a:schemeClr val="accent2"/>
          </a:solidFill>
          <a:ln w="25400">
            <a:solidFill>
              <a:schemeClr val="accent1"/>
            </a:solidFill>
            <a:prstDash val="solid"/>
          </a:ln>
        </p:spPr>
      </p:sp>
      <p:sp>
        <p:nvSpPr>
          <p:cNvPr id="11" name="Text 9"/>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Rete alimentare attiva</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la fauna esce dall'inverno</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UN'ALLERGIA SU QUATTRO, NEGLI STATI UNITI</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31,7%</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adulti USA con una condizione allergica diagnosticata</a:t>
            </a:r>
            <a:pPr indent="0" marL="0">
              <a:lnSpc>
                <a:spcPct val="120000"/>
              </a:lnSpc>
              <a:buNone/>
            </a:pPr>
            <a:r>
              <a:rPr lang="en-US" sz="1500" dirty="0">
                <a:solidFill>
                  <a:schemeClr val="tx2"/>
                </a:solidFill>
                <a:latin typeface="+mn-lt" pitchFamily="34" charset="0"/>
                <a:ea typeface="+mn-lt" pitchFamily="34" charset="-122"/>
                <a:cs typeface="+mn-lt" pitchFamily="34" charset="-120"/>
              </a:rPr>
              <a:t>: stagionale, eczema o alimentare, CDC 2024</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25,2%</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adulti USA con allergia stagionale, ai pollini</a:t>
            </a:r>
            <a:pPr indent="0" marL="0">
              <a:lnSpc>
                <a:spcPct val="120000"/>
              </a:lnSpc>
              <a:buNone/>
            </a:pPr>
            <a:r>
              <a:rPr lang="en-US" sz="1500" dirty="0">
                <a:solidFill>
                  <a:schemeClr val="tx2"/>
                </a:solidFill>
                <a:latin typeface="+mn-lt" pitchFamily="34" charset="0"/>
                <a:ea typeface="+mn-lt" pitchFamily="34" charset="-122"/>
                <a:cs typeface="+mn-lt" pitchFamily="34" charset="-120"/>
              </a:rPr>
              <a:t>: colpa soprattutto di betulla, cedro, pioppo e pino</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29,5%</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delle donne, contro il 20,7% degli uomini</a:t>
            </a:r>
            <a:pPr indent="0" marL="0">
              <a:lnSpc>
                <a:spcPct val="120000"/>
              </a:lnSpc>
              <a:buNone/>
            </a:pPr>
            <a:r>
              <a:rPr lang="en-US" sz="1500" dirty="0">
                <a:solidFill>
                  <a:schemeClr val="tx2"/>
                </a:solidFill>
                <a:latin typeface="+mn-lt" pitchFamily="34" charset="0"/>
                <a:ea typeface="+mn-lt" pitchFamily="34" charset="-122"/>
                <a:cs typeface="+mn-lt" pitchFamily="34" charset="-120"/>
              </a:rPr>
              <a:t>: la differenza di genere più marcata, CDC 2024</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NON SOLO D'INVERNO</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4-5</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mesi l'anno, la durata tipica dei sintomi SAD</a:t>
            </a:r>
            <a:pPr indent="0" marL="0">
              <a:lnSpc>
                <a:spcPct val="120000"/>
              </a:lnSpc>
              <a:buNone/>
            </a:pPr>
            <a:r>
              <a:rPr lang="en-US" sz="1500" dirty="0">
                <a:solidFill>
                  <a:schemeClr val="tx2"/>
                </a:solidFill>
                <a:latin typeface="+mn-lt" pitchFamily="34" charset="0"/>
                <a:ea typeface="+mn-lt" pitchFamily="34" charset="-122"/>
                <a:cs typeface="+mn-lt" pitchFamily="34" charset="-120"/>
              </a:rPr>
              <a:t>: secondo il National Institute of Mental Health</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Estivo</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il pattern meno comune del disturbo</a:t>
            </a:r>
            <a:pPr indent="0" marL="0">
              <a:lnSpc>
                <a:spcPct val="120000"/>
              </a:lnSpc>
              <a:buNone/>
            </a:pPr>
            <a:r>
              <a:rPr lang="en-US" sz="1500" dirty="0">
                <a:solidFill>
                  <a:schemeClr val="tx2"/>
                </a:solidFill>
                <a:latin typeface="+mn-lt" pitchFamily="34" charset="0"/>
                <a:ea typeface="+mn-lt" pitchFamily="34" charset="-122"/>
                <a:cs typeface="+mn-lt" pitchFamily="34" charset="-120"/>
              </a:rPr>
              <a:t>: sintomi in primavera-estate, non in inverno</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Donne</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colpite più spesso, secondo il NIMH</a:t>
            </a:r>
            <a:pPr indent="0" marL="0">
              <a:lnSpc>
                <a:spcPct val="120000"/>
              </a:lnSpc>
              <a:buNone/>
            </a:pPr>
            <a:r>
              <a:rPr lang="en-US" sz="1500" dirty="0">
                <a:solidFill>
                  <a:schemeClr val="tx2"/>
                </a:solidFill>
                <a:latin typeface="+mn-lt" pitchFamily="34" charset="0"/>
                <a:ea typeface="+mn-lt" pitchFamily="34" charset="-122"/>
                <a:cs typeface="+mn-lt" pitchFamily="34" charset="-120"/>
              </a:rPr>
              <a:t>: soprattutto a latitudini settentrionali</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FALSO MITO</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Il disturbo affettivo stagionale colpisce solo d'inverno.</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Esiste anche un </a:t>
            </a:r>
            <a:pPr indent="0" marL="0">
              <a:lnSpc>
                <a:spcPct val="125000"/>
              </a:lnSpc>
              <a:buNone/>
            </a:pPr>
            <a:r>
              <a:rPr lang="en-US" sz="1750" b="1" dirty="0">
                <a:solidFill>
                  <a:schemeClr val="bg1"/>
                </a:solidFill>
                <a:latin typeface="+mn-lt" pitchFamily="34" charset="0"/>
                <a:ea typeface="+mn-lt" pitchFamily="34" charset="-122"/>
                <a:cs typeface="+mn-lt" pitchFamily="34" charset="-120"/>
              </a:rPr>
              <a:t>pattern meno comune</a:t>
            </a:r>
            <a:pPr indent="0" marL="0">
              <a:lnSpc>
                <a:spcPct val="125000"/>
              </a:lnSpc>
              <a:buNone/>
            </a:pPr>
            <a:r>
              <a:rPr lang="en-US" sz="1750" dirty="0">
                <a:solidFill>
                  <a:srgbClr val="D8D6CF"/>
                </a:solidFill>
                <a:latin typeface="+mn-lt" pitchFamily="34" charset="0"/>
                <a:ea typeface="+mn-lt" pitchFamily="34" charset="-122"/>
                <a:cs typeface="+mn-lt" pitchFamily="34" charset="-120"/>
              </a:rPr>
              <a:t>, che inizia in primavera o estate, con insonnia e agitazione al posto di sonnolenza, secondo il NIMH.</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E ADESSO, IL RIPASSO</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Chiaro in 30 secondi.</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Tuo in 10 minuti.</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Quiz da 5 domande e 7 flashcards: </a:t>
            </a:r>
            <a:pPr indent="0" marL="0">
              <a:buNone/>
            </a:pPr>
            <a:r>
              <a:rPr lang="en-US" sz="1700" b="1" dirty="0">
                <a:solidFill>
                  <a:schemeClr val="bg1"/>
                </a:solidFill>
                <a:latin typeface="+mn-lt" pitchFamily="34" charset="0"/>
                <a:ea typeface="+mn-lt" pitchFamily="34" charset="-122"/>
                <a:cs typeface="+mn-lt" pitchFamily="34" charset="-120"/>
              </a:rPr>
              <a:t>recaplica.com/it/scienza/primavera-stagione-clima-effetti/</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Fonti: </a:t>
            </a:r>
            <a:pPr indent="0" marL="0">
              <a:lnSpc>
                <a:spcPct val="125000"/>
              </a:lnSpc>
              <a:buNone/>
            </a:pPr>
            <a:r>
              <a:rPr lang="en-US" sz="1250" dirty="0">
                <a:solidFill>
                  <a:schemeClr val="tx2"/>
                </a:solidFill>
                <a:latin typeface="+mn-lt" pitchFamily="34" charset="0"/>
                <a:ea typeface="+mn-lt" pitchFamily="34" charset="-122"/>
                <a:cs typeface="+mn-lt" pitchFamily="34" charset="-120"/>
              </a:rPr>
              <a:t>NASA · NOAA · USA NPN · AAAAI · CDC · NIMH</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10</Slides>
  <Notes>10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vt:i4>
      </vt:variant>
    </vt:vector>
  </HeadingPairs>
  <TitlesOfParts>
    <vt:vector size="1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Primavera: cos'è e quando inizia, tra equinozio e clima — Recap</dc:title>
  <dc:subject>PptxGenJS Presentation</dc:subject>
  <dc:creator>Recaplica</dc:creator>
  <cp:lastModifiedBy>Recaplica</cp:lastModifiedBy>
  <cp:revision>1</cp:revision>
  <dcterms:created xsi:type="dcterms:W3CDTF">2026-09-20T19:29:27Z</dcterms:created>
  <dcterms:modified xsi:type="dcterms:W3CDTF">2026-09-20T19:29:27Z</dcterms:modified>
</cp:coreProperties>
</file>