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cioccolato si scioglie in bocca per merito del burro di cacao, il grasso che costituisce circa il 30% della tavoletta e che fonde attorno ai 34 °C, appena sotto la temperatura del corpo. Le sue molecole possono impilarsi in sei forme cristalline diverse, ognuna con il suo punto di fusione, e solo la forma V regala lucentezza, rottura croccante e fusione perfetta sulla lingua. Per ottenerla i cioccolatieri usano il temperaggio, un ciclo controllato di temperature che guida la cristallizzazione. Quando la struttura cambia da sola, in superficie affiora la patina bianca del fat bloom.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segreto non sta nello zucchero né nel cacao in polvere, ma nel burro di cacao, il grasso estratto dai semi dell'albero Theobroma cacao, che da solo costituisce circa il 30% di una tavoletta. La sua caratteristica più preziosa è il tempismo, perché fonde attorno ai 34 °C, sopra la temperatura di una stanza ma sotto i 37 °C del corpo umano. Sulla mensola della cucina il cioccolato è un solido che scrocchia; sulla lingua, pochi secondi dopo, è una crema. La saliva e la masticazione aiutano, ma il fenomeno è tutto nel grasso.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burro di cacao è il grasso estratto dai semi dell'albero Theobroma cacao e da solo costituisce circa il 30% di una tavoletta. È un lipide, la stessa famiglia di molecole che forma le membrane delle cellule, e l'albero del cacao lo accumula nei semi come riserva di energia, costruendolo a partire dagli zuccheri prodotti con la fotosintesi. Il punto di fusione della forma V, circa 34 °C, cade esattamente tra la temperatura di casa e i 37 °C del corpo. Nel cioccolato bianco il burro di cacao è circa un quinto del peso.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burro di cacao è fatto di trigliceridi, molecole di grasso composte da tre acidi grassi, nel cacao soprattutto stearico, oleico e palmitico, agganciati a un'impalcatura di glicerolo. Quando il cioccolato fuso si raffredda, questi trigliceridi si impilano in un reticolo cristallino, come mattoni accatastati in un magazzino. Gli stessi mattoni si possono accatastare in sei modi diversi, e i chimici numerano le forme da I a VI. La composizione chimica è identica; cambiano l'ordine e la compattezza della pila, e con loro il punto di fusione, la durezza e l'aspetto.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 sei pile possibili, solo una dà al cioccolato tutte le qualità che ci aspettiamo. La forma V è compatta al punto giusto, rende la superficie lucida, fa spezzare la tavoletta con uno «snap» netto e fonde a 33,8 °C. Le forme più instabili fondono già a temperatura ambiente, dalla I a 17,3 °C alla IV a 27,3 °C, passando per 23,3 e 25,5 °C. La forma VI, al contrario, fonde a 36,3 °C, si scioglie troppo lentamente in bocca e lascia una sensazione cerosa.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Lasciato a sé stesso, il burro di cacao fuso cristallizza un po' come gli capita, mescolando forme instabili. Il temperaggio serve a impedirlo, ed è un ciclo di temperature che costringe il grasso a impilarsi solo nella forma V. La sequenza tipica descritta dalla Royal Society of Chemistry parte da una fusione completa attorno ai 40 °C, in cui ogni cristallo preesistente scompare; scende gradualmente verso i 28 °C, dove cominciano a formarsi i primi cristalli, sia buoni sia instabili; risale a circa 32 °C, e le forme da I a IV, che fondono tutte sotto questa soglia, si sciolgono di nuovo, mentre sopravvivono solo i semi di forma V. Nella colata negli stampi il resto del burro di cacao si modella sui semi rimasti e copia la loro struttura. È lo stesso principio dei cristalli di zucchero o di sale che crescono attorno a un germe iniziale.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Senza i semi di forma V le molecole si impilano nelle forme instabili, che fondono a temperature più basse e si trasformano male col tempo, così l'aspetto e la consistenza peggiorano anche se gli ingredienti non sono cambiati, e la patina bianca arriva presto. Prova pratica, spezza una tavoletta appena comprata, fa «snap» e la superficie riflette la luce; prova poi con una tavoletta che si era sciolta in borsa ed è risolidificata da sola, si piega quasi senza rumore ed è opaca. Ingredienti identici, cristalli diversi.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forma V ha un difetto, non è la più stabile. Nel giro di mesi, o molto più in fretta se il cioccolato prende caldo, i cristalli si riorganizzano lentamente nella forma VI. Parte del grasso fonde, migra verso la superficie e lì ricristallizza in una patina bianco-grigiastra, il fat bloom o affioramento dei grassi. Non è muffa e non rende il cioccolato pericoloso, è lo stesso burro di cacao di prima, solo accatastato peggio e nel posto sbagliato. La tavoletta perde lucentezza, diventa più dura e si scioglie meno volentieri, quindi conviene consumarla prima che accada.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7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Perché il cioccolato si scioglie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 grasso, sei cristalli, una sola forma giusta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DI PARTENZA</a:t>
            </a:r>
            <a:endParaRPr lang="en-US" sz="1300" dirty="0"/>
          </a:p>
        </p:txBody>
      </p:sp>
      <p:sp>
        <p:nvSpPr>
          <p:cNvPr id="3" name="Shape 1"/>
          <p:cNvSpPr/>
          <p:nvPr/>
        </p:nvSpPr>
        <p:spPr>
          <a:xfrm>
            <a:off x="5353761" y="2106016"/>
            <a:ext cx="238160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si scioglie in bocca 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non sulla mensola?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grasso dal tempismo perfetto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Sei modi di impilare i mattoni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temperaggio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Quando il cristallo cambia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SEGRETO NON È LO ZUCCHERO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burro di cacao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grasso estratto dai semi di Theobroma cacao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≈34 °C</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punto di fusione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della forma V, il cristallo del cioccolato ben temperato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 °C</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temperatura del corpo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burro di cacao fonde appena sotto questa soglia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GLI STESSI MATTONI, ACCATASTATI IN SEI MODI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 forme cristalline</a:t>
            </a:r>
            <a:pPr indent="0" marL="0">
              <a:lnSpc>
                <a:spcPct val="120000"/>
              </a:lnSpc>
              <a:buNone/>
            </a:pPr>
            <a:r>
              <a:rPr lang="en-US" sz="1500" dirty="0">
                <a:solidFill>
                  <a:schemeClr val="tx2"/>
                </a:solidFill>
                <a:latin typeface="+mn-lt" pitchFamily="34" charset="0"/>
                <a:ea typeface="+mn-lt" pitchFamily="34" charset="-122"/>
                <a:cs typeface="+mn-lt" pitchFamily="34" charset="-120"/>
              </a:rPr>
              <a:t>: in cui può solidificare il burro di cacao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gli acidi grassi</a:t>
            </a:r>
            <a:pPr indent="0" marL="0">
              <a:lnSpc>
                <a:spcPct val="120000"/>
              </a:lnSpc>
              <a:buNone/>
            </a:pPr>
            <a:r>
              <a:rPr lang="en-US" sz="1500" dirty="0">
                <a:solidFill>
                  <a:schemeClr val="tx2"/>
                </a:solidFill>
                <a:latin typeface="+mn-lt" pitchFamily="34" charset="0"/>
                <a:ea typeface="+mn-lt" pitchFamily="34" charset="-122"/>
                <a:cs typeface="+mn-lt" pitchFamily="34" charset="-120"/>
              </a:rPr>
              <a:t>: stearico, oleico e palmitico, sul glicerolo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sola composizione chimica</a:t>
            </a:r>
            <a:pPr indent="0" marL="0">
              <a:lnSpc>
                <a:spcPct val="120000"/>
              </a:lnSpc>
              <a:buNone/>
            </a:pPr>
            <a:r>
              <a:rPr lang="en-US" sz="1500" dirty="0">
                <a:solidFill>
                  <a:schemeClr val="tx2"/>
                </a:solidFill>
                <a:latin typeface="+mn-lt" pitchFamily="34" charset="0"/>
                <a:ea typeface="+mn-lt" pitchFamily="34" charset="-122"/>
                <a:cs typeface="+mn-lt" pitchFamily="34" charset="-120"/>
              </a:rPr>
              <a:t>: cambia l'impilamento, i chimici lo chiamano polimorfismo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LE INSTABILI</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Forme I-IV</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a:t>
            </a:r>
            <a:pPr indent="0" marL="0">
              <a:buNone/>
            </a:pPr>
            <a:r>
              <a:rPr lang="en-US" sz="1600" b="1" dirty="0">
                <a:solidFill>
                  <a:schemeClr val="bg1"/>
                </a:solidFill>
                <a:latin typeface="+mj-lt" pitchFamily="34" charset="0"/>
                <a:ea typeface="+mj-lt" pitchFamily="34" charset="-122"/>
                <a:cs typeface="+mj-lt" pitchFamily="34" charset="-120"/>
              </a:rPr>
              <a:t> forme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Fondono tra 17,3 e 27,3 °C</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QUELLA GIUSTA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Forma V</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33,8</a:t>
            </a:r>
            <a:pPr indent="0" marL="0">
              <a:buNone/>
            </a:pPr>
            <a:r>
              <a:rPr lang="en-US" sz="1600" b="1" dirty="0">
                <a:solidFill>
                  <a:schemeClr val="bg1"/>
                </a:solidFill>
                <a:latin typeface="+mj-lt" pitchFamily="34" charset="0"/>
                <a:ea typeface="+mj-lt" pitchFamily="34" charset="-122"/>
                <a:cs typeface="+mj-lt" pitchFamily="34" charset="-120"/>
              </a:rPr>
              <a:t> °C</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Lucida, croccante, fonde in bocca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LA PIÙ STABILE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Forma VI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36,3</a:t>
            </a:r>
            <a:pPr indent="0" marL="0">
              <a:buNone/>
            </a:pPr>
            <a:r>
              <a:rPr lang="en-US" sz="1600" b="1" dirty="0">
                <a:solidFill>
                  <a:schemeClr val="accent1"/>
                </a:solidFill>
                <a:latin typeface="+mj-lt" pitchFamily="34" charset="0"/>
                <a:ea typeface="+mj-lt" pitchFamily="34" charset="-122"/>
                <a:cs typeface="+mj-lt" pitchFamily="34" charset="-120"/>
              </a:rPr>
              <a:t> °C</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Dura, opaca, lenta a sciogliersi</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GUIDARE LA CRISTALLIZZAZIONE VERSO LA FORMA V</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Si riparte da zero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nessun cristallo resta</a:t>
            </a:r>
            <a:endParaRPr lang="en-US" sz="1600" dirty="0"/>
          </a:p>
        </p:txBody>
      </p:sp>
      <p:sp>
        <p:nvSpPr>
          <p:cNvPr id="5" name="Text 3"/>
          <p:cNvSpPr/>
          <p:nvPr/>
        </p:nvSpPr>
        <p:spPr>
          <a:xfrm>
            <a:off x="4615891"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Risalita a circa 32 °C</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restano i semi di forma V</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Fusione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attorno ai 40 °C</a:t>
            </a:r>
            <a:endParaRPr lang="en-US" sz="1400" dirty="0"/>
          </a:p>
        </p:txBody>
      </p:sp>
      <p:sp>
        <p:nvSpPr>
          <p:cNvPr id="8" name="Shape 6"/>
          <p:cNvSpPr/>
          <p:nvPr/>
        </p:nvSpPr>
        <p:spPr>
          <a:xfrm>
            <a:off x="4059936"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08152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Discesa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graduale, verso i 28 °C</a:t>
            </a:r>
            <a:endParaRPr lang="en-US" sz="1400" dirty="0"/>
          </a:p>
        </p:txBody>
      </p:sp>
      <p:sp>
        <p:nvSpPr>
          <p:cNvPr id="10" name="Shape 8"/>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Colata negli stampi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resto copia i semi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SENZA TEMPERAGGIO, E CON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Non temperato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CRISTALLI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Forme instabili miste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SI PRESENTA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Opaco e molle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Temperato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CRISTALLI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Solo semi di forma V</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SI PRESENTA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Lucido, e fa snap</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Gli ingredienti sono gli stessi, la struttura no.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 patina bianca non è muffa.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È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burro di cacao affiorato</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superficie e ricristallizzato nella forma VI, più stabile ma opaca. Il cioccolato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resta commestibile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flashcards: </a:t>
            </a:r>
            <a:pPr indent="0" marL="0">
              <a:buNone/>
            </a:pPr>
            <a:r>
              <a:rPr lang="en-US" sz="1700" b="1" dirty="0">
                <a:solidFill>
                  <a:schemeClr val="bg1"/>
                </a:solidFill>
                <a:latin typeface="+mn-lt" pitchFamily="34" charset="0"/>
                <a:ea typeface="+mn-lt" pitchFamily="34" charset="-122"/>
                <a:cs typeface="+mn-lt" pitchFamily="34" charset="-120"/>
              </a:rPr>
              <a:t>recaplica.com/it/scienza/perche-il-cioccolato-si-scioglie/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Royal Society of Chemistry · Nature Communications · Compound Interest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Perché il cioccolato si scioglie in bocca: la scienza del burro di cacao — Recap</dc:title>
  <dc:subject>PptxGenJS Presentation</dc:subject>
  <dc:creator>Recaplica</dc:creator>
  <cp:lastModifiedBy>Recaplica</cp:lastModifiedBy>
  <cp:revision>1</cp:revision>
  <dcterms:created xsi:type="dcterms:W3CDTF">2026-09-20T19:29:27Z</dcterms:created>
  <dcterms:modified xsi:type="dcterms:W3CDTF">2026-09-20T19:29:27Z</dcterms:modified>
</cp:coreProperties>
</file>