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fentanil, in Italia commercializzato anche come Fentanest, è un oppioide sintetico usato nelle terapie intensive neonatali per alleviare il dolore e sedare i neonati sottoposti a ventilazione meccanica o a procedure invasive. Le linee guida della Società Italiana di Neonatologia e le raccomandazioni della SARNePI lo includono tra i farmaci disponibili per l'analgosedazione neonatale, sempre gestito e titolato da personale medico e infermieristico specializzato in base a scale del dolore validate. Queste slide spiegano cos'è il farmaco, perché viene scelto in reparto e cosa dicono davvero gli studi, senza indicazioni di dosaggio, che restano sempre una decisione clinica dell'équipe medica.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scale di valutazione validate. In Italia la legge 38/2010 (art. 7) classifica il dolore come quinto parametro vitale, da rilevare e registrare in cartella clinica per ogni procedura ritenuta dolorosa, esattamente come si fa con la frequenza cardiaca o la saturazione. Per tradurre in un numero un dolore che il neonato non può descrivere a parole, la ricerca ha sviluppato scale comportamentali e fisiologiche come PIPP, DAN/APN, NIPS ed EDIN, che assegnano un punteggio a segnali come la mimica facciale, il pianto, la frequenza cardiaca e la saturazione.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revisione di Cavallaro e colleghi, pubblicata su Frontiers in Pediatrics nel 2026, un neonato ricoverato in terapia intensiva neonatale è esposto in media a 7-17 procedure dolorose al giorno, spesso senza un'analgesia adeguata a coprirle. La legge 38/2010 classifica il dolore come quinto parametro vitale, da registrare in cartella per ogni procedura ritenuta dolorosa. Le linee guida SIN del 2016 segnalano però che la letteratura citata nel documento riporta un uso sistematico delle scale solo tra l'11 e il 35% dei professionisti, uno scarto degno di nota tra raccomandazioni che esistono da anni e la loro applicazione nei reparti.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raccomandazioni SARNePI del 2012 collocano il fentanil insieme ad alfentanil, remifentanil e sufentanil in una famiglia di oppiacei sintetici con una potenza d'azione stimata attorno a 100 volte quella della morfina. Rispetto alla morfina il fentanil è molto più liposolubile, quindi attraversa più rapidamente le membrane cellulari, con un effetto che inizia prima ma dura anche meno a lungo. In Italia è commercializzato come Fentanest e compare nelle linee guida SIN del 2016 tra gli oppioidi utilizzabili per il dolore procedurale. Secondo la SARNePI è l'oppioide più usato per la sedazione continua dei neonati in ventilazione meccanica, grazie alla buona stabilità cardiocircolatoria e ai ridotti effetti collaterali rispetto ad altre opzioni, anche se nelle infusioni prolungate porta a uno sviluppo di dipendenza più rapido di quello della morfina. Le stesse raccomandazioni lo indicano con un grado di evidenza B nel paziente con instabilità cardiocircolatoria, e nel neonato in particolare in caso di ipertensione polmonare persistente.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rischio più citato in letteratura per il fentanil nel neonato è la rigidità della parete toracica. La SARNePI la descrive come un effetto collaterale importante, che compare soprattutto dopo un'infusione rapida, insieme al laringospasmo. La revisione di Cavallaro et al. del 2026 descrive questa rigidità, legata alla dose e alla velocità di somministrazione, come il rischio principale associato in particolare al remifentanil, presente anche col fentanil, un irrigidimento della muscolatura respiratoria che può interferire con la meccanica del respiro. Come tutti gli oppioidi a dosi equianalgesiche, il fentanil condivide effetti collaterali di classe, tra cui depressione respiratoria, depressione del riflesso della tosse, nausea, miosi, prurito, ipotensione, rallentamento del transito intestinale e ritenzione urinaria. La SARNePI segnala che questi effetti sono generalmente gestibili con altri farmaci di supporto, antiemetici, antistaminici, lassativi, o, per la depressione respiratoria più marcata, con naloxone. Anche questi interventi restano decisioni cliniche del team di reparto.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SARNePI segnala il fentanil come non licenziato all'uso sotto i 2 anni fin dal giugno 2000, quindi il suo impiego in un neonato è off-label rispetto alla scheda tecnica italiana. Off-label non significa sperimentale, significa che l'autorizzazione ufficiale non copre quella fascia d'età, spesso perché mancano trial registrativi condotti su neonati e bambini piccoli. La stessa SARNePI descrive il paziente pediatrico come un orfano terapeutico, e prevede che l'uso di un farmaco off-label richieda una scelta terapeutica del medico e il consenso informato scritto dei genitori. Sul secondo fronte, la revisione di Cavallaro et al. del 2026 riporta che l'uso routinario di oppioidi, non guidato da una valutazione del dolore, non migliora né la durata della ventilazione né la mortalità. Sul terzo, gli esiti a lungo termine sullo sviluppo neurologico restano incoerenti tra gli studi, alcune ricerche osservazionali riportano associazioni tra l'esposizione a oppioidi e quozienti di sviluppo più bassi o una coordinazione occhio-mano compromessa a 24 mesi, ma le revisioni sistematiche più rigorose trovano un'evidenza di certezza molto bassa, con un forte confondimento legato alla gravità della malattia di base.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maggio 2019 e dicembre 2020 la terapia intensiva neonatale del Mount Sinai Hospital di Toronto ha sperimentato il fentanil per via intranasale come analgesia procedurale in neonati pretermine privi di un accesso endovenoso. Cheng e colleghi hanno analizzato in modo retrospettivo 22 somministrazioni su 13 neonati, di età gestazionale mediana 27 settimane, usate soprattutto prima di una puntura lombare, 12 occasioni su 22, dell'inserimento di un catetere epicutaneo-cavale, 6 occasioni, o di un'intubazione, 4 occasioni. Il punteggio di dolore PIPP è sceso in media dopo la procedura, una differenza statisticamente significativa. Su 22 somministrazioni si sono verificati 2 eventi avversi respiratori, un episodio di apnea risolto con ventilazione a pressione positiva e un episodio di desaturazione gestito con un aumento temporaneo dell'ossigeno. Gli stessi autori descrivono la propria esperienza come limitata e la presentano come un'opzione possibile quando manca un accesso venoso. Uno studio su 13 pazienti non permette conclusioni definitive.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esiste una quantità fissa uguale per tutti, ed è una decisione che spetta interamente al team medico e infermieristico, che titola il farmaco in base al punteggio della scala usata e alle condizioni cliniche del singolo neonato. Questo Recap ha scopo divulgativo e descrive cosa dice la ricerca scientifica in generale, non sostituisce in alcun modo il parere del team di neonatologia che segue il caso specifico. Per qualunque dubbio sulla terapia del dolore, sulla sedazione o sulle condizioni cliniche di un neonato ricoverato, l'interlocutore corretto resta sempre il neonatologo o il personale infermieristico del reparto.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Da ripetere anche qui, queste slide descrivono cosa dice la ricerca scientifica, senza indicazioni di dosaggio, che restano sempre una decisione clinica dell'équipe medica.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Fentanil in terapia intensiva neonatale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Perché si usa, come si decide, che cosa dice la ricerca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1737208"/>
            <a:ext cx="428320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misura un dolore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il neonato non può</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raccontare?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dolore da misurare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proprio il fentanil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rischi conosciuti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dice la ricerca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DOLORE IN TIN, MISURATO MENO DI QUANTO SI POTREBBE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procedure dolorose al giorno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media, per un neonato ricoverato in TIN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11-35%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professionisti, secondo la SIN</a:t>
            </a:r>
            <a:pPr indent="0" marL="0">
              <a:lnSpc>
                <a:spcPct val="120000"/>
              </a:lnSpc>
              <a:buNone/>
            </a:pPr>
            <a:r>
              <a:rPr lang="en-US" sz="1500" dirty="0">
                <a:solidFill>
                  <a:schemeClr val="tx2"/>
                </a:solidFill>
                <a:latin typeface="+mn-lt" pitchFamily="34" charset="0"/>
                <a:ea typeface="+mn-lt" pitchFamily="34" charset="-122"/>
                <a:cs typeface="+mn-lt" pitchFamily="34" charset="-120"/>
              </a:rPr>
              <a:t>: Usa le scale del dolore in modo sistematico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legge italiana sul dolore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dolore, quinto parametro vitale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COS'È, E PERCHÉ ARRIVA IN REPARTO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la potenza della morfina,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Un oppioide sintetico, secondo la SARNePI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Rapido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l'inizio dell'effetto</a:t>
            </a:r>
            <a:pPr indent="0" marL="0">
              <a:lnSpc>
                <a:spcPct val="120000"/>
              </a:lnSpc>
              <a:buNone/>
            </a:pPr>
            <a:r>
              <a:rPr lang="en-US" sz="1500" dirty="0">
                <a:solidFill>
                  <a:schemeClr val="tx2"/>
                </a:solidFill>
                <a:latin typeface="+mn-lt" pitchFamily="34" charset="0"/>
                <a:ea typeface="+mn-lt" pitchFamily="34" charset="-122"/>
                <a:cs typeface="+mn-lt" pitchFamily="34" charset="-120"/>
              </a:rPr>
              <a:t>: Alta liposolubilità, durata più breve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Stabile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sul piano cardiocircolatorio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questo è il più usato in ventilazione; in infusione prolungata dà dipendenza più in fretta della morfina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PIÙ SEGNALATO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Parete toracica</a:t>
            </a:r>
            <a:endParaRPr lang="en-US" sz="24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Rigidità</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Soprattutto dopo un'infusione rapida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EFFETTI DI CLASSE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150" b="1" dirty="0">
                <a:solidFill>
                  <a:schemeClr val="bg1"/>
                </a:solidFill>
                <a:latin typeface="+mj-lt" pitchFamily="34" charset="0"/>
                <a:ea typeface="+mj-lt" pitchFamily="34" charset="-122"/>
                <a:cs typeface="+mj-lt" pitchFamily="34" charset="-120"/>
              </a:rPr>
              <a:t>Come gli oppioidi</a:t>
            </a:r>
            <a:endParaRPr lang="en-US" sz="21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Respiro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Depressione respiratoria, transito lento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CHE COSA SI FA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850" b="1" dirty="0">
                <a:solidFill>
                  <a:schemeClr val="accent1"/>
                </a:solidFill>
                <a:latin typeface="+mj-lt" pitchFamily="34" charset="0"/>
                <a:ea typeface="+mj-lt" pitchFamily="34" charset="-122"/>
                <a:cs typeface="+mj-lt" pitchFamily="34" charset="-120"/>
              </a:rPr>
              <a:t>Farmaci di supporto</a:t>
            </a:r>
            <a:endParaRPr lang="en-US" sz="18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Team</a:t>
            </a:r>
            <a:pPr indent="0" marL="0">
              <a:buNone/>
            </a:pPr>
            <a:r>
              <a:rPr lang="en-US" sz="1600" b="1" dirty="0">
                <a:solidFill>
                  <a:schemeClr val="accent1"/>
                </a:solidFill>
                <a:latin typeface="+mj-lt" pitchFamily="34" charset="0"/>
                <a:ea typeface="+mj-lt" pitchFamily="34" charset="-122"/>
                <a:cs typeface="+mj-lt" pitchFamily="34" charset="-120"/>
              </a:rPr>
              <a:t> decide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Antiemetici, antistaminici, lassativi</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PUNTI CHE LA RICERCA DICHIARA APERTAMENTE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Off-label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Non licenziato sotto i 2 anni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sperimentale, come tanti in pediatria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Uso routinario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 non guidato dal dolore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migliora ventilazione né mortalità</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Lungo termine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Esiti neurologici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Studi incoerenti, certezza molto bassa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FENTANIL INTRANASALE, UN'ESPERIENZA DEFINITA LIMITATA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neonati pretermine, a Toronto</a:t>
            </a:r>
            <a:pPr indent="0" marL="0">
              <a:lnSpc>
                <a:spcPct val="120000"/>
              </a:lnSpc>
              <a:buNone/>
            </a:pPr>
            <a:r>
              <a:rPr lang="en-US" sz="1500" dirty="0">
                <a:solidFill>
                  <a:schemeClr val="tx2"/>
                </a:solidFill>
                <a:latin typeface="+mn-lt" pitchFamily="34" charset="0"/>
                <a:ea typeface="+mn-lt" pitchFamily="34" charset="-122"/>
                <a:cs typeface="+mn-lt" pitchFamily="34" charset="-120"/>
              </a:rPr>
              <a:t>: Tra il maggio 2019 e il dicembre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PIPP</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punteggio di dolore</a:t>
            </a:r>
            <a:pPr indent="0" marL="0">
              <a:lnSpc>
                <a:spcPct val="120000"/>
              </a:lnSpc>
              <a:buNone/>
            </a:pPr>
            <a:r>
              <a:rPr lang="en-US" sz="1500" dirty="0">
                <a:solidFill>
                  <a:schemeClr val="tx2"/>
                </a:solidFill>
                <a:latin typeface="+mn-lt" pitchFamily="34" charset="0"/>
                <a:ea typeface="+mn-lt" pitchFamily="34" charset="-122"/>
                <a:cs typeface="+mn-lt" pitchFamily="34" charset="-120"/>
              </a:rPr>
              <a:t>: Sceso in media, in modo significativo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eventi avversi su 22 somministrazioni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Un'apnea e una desaturazione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PUNTO FERMO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quantità la decide il team di reparto, neonato per neonato.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fentanil viene sempre gestito e titolato da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personale medico e infermieristico specializzato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base a scale del dolore validate,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mai in autosomministrazione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ogni dubbio l'interlocutore resta il neonatologo o il personale infermieristico del reparto.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recaplica.com/it/scienza/fentanest-terapia-intensiva-neonatale/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SARNePI · SIN · Cavallaro et al., 2026 · Cheng et al., 2022</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Fentanil in terapia intensiva neonatale: perché si usa e cosa dice la ricerca — Recap</dc:title>
  <dc:subject>PptxGenJS Presentation</dc:subject>
  <dc:creator>Recaplica</dc:creator>
  <cp:lastModifiedBy>Recaplica</cp:lastModifiedBy>
  <cp:revision>1</cp:revision>
  <dcterms:created xsi:type="dcterms:W3CDTF">2026-09-20T19:29:25Z</dcterms:created>
  <dcterms:modified xsi:type="dcterms:W3CDTF">2026-09-20T19:29:25Z</dcterms:modified>
</cp:coreProperties>
</file>