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L'estate è la stagione più calda dell'anno, compresa tra la primavera e l'autunno. Nasce dall'inclinazione di 23,5 gradi dell'asse terrestre, non da una presunta vicinanza al Sole: il suo riferimento astronomico è il solstizio d'estate, il giorno con più ore di luce dell'anno. Vediamo perché esiste, come cambia tra i due emisferi, cosa produce sul piano climatico e cosa succede al corpo umano quando il caldo si fa intenso.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Sembra un controsenso, ma è un fatto verificabile: secondo la NASA, durante l'estate dell'emisfero Nord la Terra si trova nel punto della sua orbita più lontano dal Sole, l'afelio, a circa 94,5 milioni di miglia; in inverno, invece, è nel punto più vicino, il perielio, a circa 91,4 milioni di miglia. Il caldo estivo non dipende dalla distanza dal Sole: dipende dall'inclinazione di 23,5 gradi dell'asse terrestre, che fa arrivare i raggi solari più diretti su quell'emisfero in quel periodo dell'anno.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solstizio d'estate segna, secondo la NOAA, il giorno con più ore di luce e la notte più breve dell'anno per l'emisfero interessato. Nell'emisfero boreale cade intorno al 21 giugno, quando il Polo Nord riceve 24 ore di luce continua e il Polo Sud resta al buio; per lo stesso meccanismo, invertito, nell'emisfero australe il solstizio d'estate cade fra il 21 e il 22 dicembre, quando è il Polo Sud a restare illuminato tutto il giorno.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Met Office britannico, i meteorologi preferiscono un blocco fisso di tre mesi, giugno-luglio-agosto nell'emisfero boreale, perché rende i dati climatici più facilmente confrontabili anno su anno; è la definizione usata per tutte le statistiche climatiche ufficiali. Gli astronomi, invece, misurano l'estate dal solstizio, intorno al 21 giugno, all'equinozio d'autunno, approssimativamente fra il 22 e il 23 settembre, una finestra che slitta leggermente di anno in anno perché il calendario civile e l'anno solare non sono perfettamente allineati.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Met Office lega la persistenza delle ondate di calore alla presenza di anticicloni, aree di alta pressione che bloccano il ricambio d'aria per diversi giorni consecutivi, permettendo al calore di accumularsi invece di disperdersi. L'OMS definisce l'ondata di calore come un periodo in cui il calore si accumula per una sequenza di giorni e notti insolitamente caldi, con una durata minima di due o tre giorni e un impatto misurabile sulle attività umane: un singolo giorno caldo non basta.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l'ISPRA, in Italia gli ultimi cinquant'anni mostrano un aumento strutturale dei giorni estivi, delle notti tropicali e della durata delle ondate di calore. Nelle città, l'isola di calore urbana può alzare le temperature fino a 3°C rispetto alle campagne circostanti. Il 2023, con circa 29 giorni di ondate di calore in più rispetto alla media 1991-2020, si è collocato al terzo posto tra gli anni più caldi della serie storica italiana; il 2025 ha registrato una temperatura del mare italiano superiore di 1,18°C rispetto alla stessa media, il secondo valore più alto dal 1982.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Sembra assurdo, ma è quello che mostrano i dati della NASA: durante l'estate dell'emisfero Nord la Terra si trova all'afelio, il punto della sua orbita più lontano dal Sole, a circa 94,5 milioni di miglia; durante l'inverno boreale, invece, è al perielio, il punto più vicino, a circa 91,4 milioni di miglia. Il caldo estivo dipende dall'inclinazione di 23,5 gradi dell'asse terrestre, che fa arrivare i raggi del Sole più diretti su quell'emisfero in quel periodo, non dalla distanza dalla stella.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l'OMS, lo stress da calore mette sotto pressione il sistema cardiovascolare, aumentando la frequenza cardiaca e riducendo la perfusione cerebrale; può aggravare malattie cardiovascolari, respiratorie, il diabete e i disturbi di salute mentale. Tra il 2000 e il 2019 si sono stimati circa 489.000 decessi l'anno nel mondo legati al calore, il 45% in Asia e il 36% in Europa; la mortalità per caldo negli over 65 è aumentata dell'85% confrontando il periodo 2000-2004 con il 2017-2021, e l'OMS prevede che frequenza, durata e intensità delle ondate di calore continuino a crescere nel corso del ventunesimo secolo.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Estate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stagione che nasce da un'inclinazione, non da una vicinanza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CHE SPIAZZA</a:t>
            </a:r>
            <a:endParaRPr lang="en-US" sz="1300" dirty="0"/>
          </a:p>
        </p:txBody>
      </p:sp>
      <p:sp>
        <p:nvSpPr>
          <p:cNvPr id="3" name="Shape 1"/>
          <p:cNvSpPr/>
          <p:nvPr/>
        </p:nvSpPr>
        <p:spPr>
          <a:xfrm>
            <a:off x="503936" y="2106016"/>
            <a:ext cx="525998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Più lontani dal Sole, eppure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più caldo, perché?</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PROCEDIAMO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pianeta inclinato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giorno più lungo dell'anno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Ondate di calore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succede al corpo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STESSO PERIODO, STAGIONI OPPOSTE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Emisfero boreale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SOLSTIZIO D'ESTATE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il 21 giugno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 POLO NORD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24 ore di luce continua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Emisfero australe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SOLSTIZIO D'ESTATE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il 21-22 dicembre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 POLO SUD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24 ore di luce continua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Quando in uno è estate, nell'altro è inverno.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MISURARE L'ESTATE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giu</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inizio dell'estate meteorologica</a:t>
            </a:r>
            <a:pPr indent="0" marL="0">
              <a:lnSpc>
                <a:spcPct val="120000"/>
              </a:lnSpc>
              <a:buNone/>
            </a:pPr>
            <a:r>
              <a:rPr lang="en-US" sz="1500" dirty="0">
                <a:solidFill>
                  <a:schemeClr val="tx2"/>
                </a:solidFill>
                <a:latin typeface="+mn-lt" pitchFamily="34" charset="0"/>
                <a:ea typeface="+mn-lt" pitchFamily="34" charset="-122"/>
                <a:cs typeface="+mn-lt" pitchFamily="34" charset="-120"/>
              </a:rPr>
              <a:t>: blocco fisso di tre mesi, fino al 31 agosto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21 giu</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inizio approssimativo dell'estate astronomica</a:t>
            </a:r>
            <a:pPr indent="0" marL="0">
              <a:lnSpc>
                <a:spcPct val="120000"/>
              </a:lnSpc>
              <a:buNone/>
            </a:pPr>
            <a:r>
              <a:rPr lang="en-US" sz="1500" dirty="0">
                <a:solidFill>
                  <a:schemeClr val="tx2"/>
                </a:solidFill>
                <a:latin typeface="+mn-lt" pitchFamily="34" charset="0"/>
                <a:ea typeface="+mn-lt" pitchFamily="34" charset="-122"/>
                <a:cs typeface="+mn-lt" pitchFamily="34" charset="-120"/>
              </a:rPr>
              <a:t>: la data esatta slitta leggermente di anno in anno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22-23 set</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fine dell'estate astronomica boreale</a:t>
            </a:r>
            <a:pPr indent="0" marL="0">
              <a:lnSpc>
                <a:spcPct val="120000"/>
              </a:lnSpc>
              <a:buNone/>
            </a:pPr>
            <a:r>
              <a:rPr lang="en-US" sz="1500" dirty="0">
                <a:solidFill>
                  <a:schemeClr val="tx2"/>
                </a:solidFill>
                <a:latin typeface="+mn-lt" pitchFamily="34" charset="0"/>
                <a:ea typeface="+mn-lt" pitchFamily="34" charset="-122"/>
                <a:cs typeface="+mn-lt" pitchFamily="34" charset="-120"/>
              </a:rPr>
              <a:t>: coincide con l'equinozio d'autunno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FORMA UN'ONDATA DI CALORE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Serve persistenza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non basta un giorno caldo isolato</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Alta pressione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 anticiclone blocca l'aria</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calore si accumula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 giorni e notti insolitamente caldi</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Ondata di calore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impatto misurabile sulla salute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L'ITALIA SI SCALDA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isola di calore urbana</a:t>
            </a:r>
            <a:pPr indent="0" marL="0">
              <a:lnSpc>
                <a:spcPct val="120000"/>
              </a:lnSpc>
              <a:buNone/>
            </a:pPr>
            <a:r>
              <a:rPr lang="en-US" sz="1500" dirty="0">
                <a:solidFill>
                  <a:schemeClr val="tx2"/>
                </a:solidFill>
                <a:latin typeface="+mn-lt" pitchFamily="34" charset="0"/>
                <a:ea typeface="+mn-lt" pitchFamily="34" charset="-122"/>
                <a:cs typeface="+mn-lt" pitchFamily="34" charset="-120"/>
              </a:rPr>
              <a:t>: le città possono essere più calde delle campagne, secondo l'ISPRA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 di ondate di calore in più nel 2023</a:t>
            </a:r>
            <a:pPr indent="0" marL="0">
              <a:lnSpc>
                <a:spcPct val="120000"/>
              </a:lnSpc>
              <a:buNone/>
            </a:pPr>
            <a:r>
              <a:rPr lang="en-US" sz="1500" dirty="0">
                <a:solidFill>
                  <a:schemeClr val="tx2"/>
                </a:solidFill>
                <a:latin typeface="+mn-lt" pitchFamily="34" charset="0"/>
                <a:ea typeface="+mn-lt" pitchFamily="34" charset="-122"/>
                <a:cs typeface="+mn-lt" pitchFamily="34" charset="-120"/>
              </a:rPr>
              <a:t>: rispetto alla media 1991-2020, terzo anno più caldo in Italia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temperatura del mare italiano nel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sopra la media 1991-2020, secondo anno più caldo dal 1982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estate la Terra è più lontana dal Sole, non più vicina.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t>
            </a:r>
            <a:pPr indent="0" marL="0">
              <a:lnSpc>
                <a:spcPct val="125000"/>
              </a:lnSpc>
              <a:buNone/>
            </a:pPr>
            <a:r>
              <a:rPr lang="en-US" sz="1750" b="1" dirty="0">
                <a:solidFill>
                  <a:schemeClr val="bg1"/>
                </a:solidFill>
                <a:latin typeface="+mn-lt" pitchFamily="34" charset="0"/>
                <a:ea typeface="+mn-lt" pitchFamily="34" charset="-122"/>
                <a:cs typeface="+mn-lt" pitchFamily="34" charset="-120"/>
              </a:rPr>
              <a:t>afelio</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punto dell'orbita più lontano dal Sole, cade proprio durante l'estate dell'emisfero Nord, il caldo dipende dall'</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inclinazione dell'asse</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dalla distanza dalla stella.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CONTO DEL CALDO ESTREMO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quei decessi avviene in Asia</a:t>
            </a:r>
            <a:pPr indent="0" marL="0">
              <a:lnSpc>
                <a:spcPct val="120000"/>
              </a:lnSpc>
              <a:buNone/>
            </a:pPr>
            <a:r>
              <a:rPr lang="en-US" sz="1500" dirty="0">
                <a:solidFill>
                  <a:schemeClr val="tx2"/>
                </a:solidFill>
                <a:latin typeface="+mn-lt" pitchFamily="34" charset="0"/>
                <a:ea typeface="+mn-lt" pitchFamily="34" charset="-122"/>
                <a:cs typeface="+mn-lt" pitchFamily="34" charset="-120"/>
              </a:rPr>
              <a:t>: il 36% in Europa, il resto nel mondo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aumento della mortalità over-65 per caldo</a:t>
            </a:r>
            <a:pPr indent="0" marL="0">
              <a:lnSpc>
                <a:spcPct val="120000"/>
              </a:lnSpc>
              <a:buNone/>
            </a:pPr>
            <a:r>
              <a:rPr lang="en-US" sz="1500" dirty="0">
                <a:solidFill>
                  <a:schemeClr val="tx2"/>
                </a:solidFill>
                <a:latin typeface="+mn-lt" pitchFamily="34" charset="0"/>
                <a:ea typeface="+mn-lt" pitchFamily="34" charset="-122"/>
                <a:cs typeface="+mn-lt" pitchFamily="34" charset="-120"/>
              </a:rPr>
              <a:t>: confrontando 2000-2004 con 2017-2021</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489.000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decessi l'anno nel mondo, stimati</a:t>
            </a:r>
            <a:pPr indent="0" marL="0">
              <a:lnSpc>
                <a:spcPct val="120000"/>
              </a:lnSpc>
              <a:buNone/>
            </a:pPr>
            <a:r>
              <a:rPr lang="en-US" sz="1500" dirty="0">
                <a:solidFill>
                  <a:schemeClr val="tx2"/>
                </a:solidFill>
                <a:latin typeface="+mn-lt" pitchFamily="34" charset="0"/>
                <a:ea typeface="+mn-lt" pitchFamily="34" charset="-122"/>
                <a:cs typeface="+mn-lt" pitchFamily="34" charset="-120"/>
              </a:rPr>
              <a:t>: legati al calore tra il 2000 e il 2019, secondo l'OMS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recaplica.com/it/scienza/estate-stagione-clima-effetti/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 Met Office · OMS · ISPRA · NASA · Eurostat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Estate: perché esiste, quando inizia e gli effetti del caldo sul corpo — Recap</dc:title>
  <dc:subject>PptxGenJS Presentation</dc:subject>
  <dc:creator>Recaplica</dc:creator>
  <cp:lastModifiedBy>Recaplica</cp:lastModifiedBy>
  <cp:revision>1</cp:revision>
  <dcterms:created xsi:type="dcterms:W3CDTF">2026-09-20T19:29:25Z</dcterms:created>
  <dcterms:modified xsi:type="dcterms:W3CDTF">2026-09-20T19:29:25Z</dcterms:modified>
</cp:coreProperties>
</file>