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DNA è il manuale di istruzioni della vita: una lunghissima molecola a forma di doppia elica, scritta con un alfabeto di sole quattro lettere e custodita nel nucleo di ogni cellula. Oggi vediamo la forma a scala a chiocciola, la biblioteca di geni e cromosomi, come il DNA si copia e dirige le proteine, e perché due persone qualsiasi sono uguali al 99,9% e uniche.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Sì. L'intero manuale è scritto con un alfabeto di quattro lettere, le basi azotate adenina, timina, citosina e guanina, ripetute e combinate per 3 miliardi di posizioni. L'italiano scrive tutto con 21 lettere; il DNA scrive un essere umano con 4. Come in una lingua, non conta quante lettere hai ma in che ordine le metti: GAT-TAC-A dice una cosa, TAC-GAT-A un'altra.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1953 James Watson e Francis Crick, con i dati decisivi di Rosalind Franklin, capirono la forma del DNA: una doppia elica, due filamenti avvolti a spirale come i corrimano di una scala a chiocciola. I gradini sono coppie di basi azotate, e l'intero manuale è scritto con quell'alfabeto di quattro lettere, ripetute e combinate per 3 miliardi di posizioni.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parole che si confondono spesso, e una gerarchia semplice: il gene è la singola ricetta del manuale, un segmento di DNA che dice alla cellula come assemblare una specifica proteina; il cromosoma è il volume che contiene molte ricette; il genoma è la biblioteca completa. L'essere umano ha 46 cromosomi in 23 coppie: per ogni coppia, un volume arriva dalla madre e uno dal padre. È per questo che assomigli a entrambi, e ogni figlio mescola le carte in modo unico.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Srotolato, il DNA di una sola cellula è lungo circa 2 metri, ma sta in un nucleo di pochi millesimi di millimetro. È come comprimere 40 chilometri di filo sottilissimo dentro una pallina da tennis: l'impacchettamento nei cromosomi serve esattamente a questo.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regola dell'appaiamento, che è ferrea: A si lega solo con T, C solo con G. Se apri la scala in due come una cerniera lampo, ogni metà contiene l'informazione per ricostruire l'altra: ogni filamento fa da stampo. È esattamente ciò che accade quando una cellula si prepara a dividersi: il DNA si copia con una fedeltà impressionante.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DNA non costruisce nulla in prima persona: dirige. Quando alla cellula serve una proteina (un enzima per digerire, il collagene per la pelle, l'emoglobina per il sangue), il gene giusto viene copiato in un messaggio, l'RNA messaggero, che esce dal nucleo e raggiunge i ribosomi, le catene di montaggio che assemblano la proteina pezzo per pezzo. Tutto ciò che sei, biologicamente, passa dal flusso DNA → RNA → proteine: i biologi lo chiamano il dogma centrale della biologia.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esseri umani qualsiasi, un islandese e un keniota, tu e il tuo vicino, condividono il 99,9% del DNA. Tutta la varietà umana sta in quello 0,1%: milioni di piccole differenze che regolano statura, tratti del viso, gruppo sanguigno, predisposizioni. Quando la copia del DNA sbaglia una lettera nasce una mutazione: quasi sempre innocua, a volte dannosa, molto raramente vantaggiosa. Su tempi lunghissimi le rare varianti utili si accumulano: sono il carburante dell'evoluzione.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DNA è una ricetta, non un destino: alimentazione, esperienze e ambiente influenzano quali geni si accendono e quanto (è il campo dell'epigenetica). Identici per DNA, due gemelli sviluppano comunque differenze. C'è un secondo falso mito legato a questo: quasi tutti i tratti (statura, colore della pelle, predisposizioni) dipendono dall'interazione di molti geni tra loro e con l'ambiente, e i casi «un gene, un carattere» sono l'eccezione, non la regola.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46 cromosomi organizzati in 23 coppie: di ogni coppia, un cromosoma viene dalla madre e uno dal padre. Fanno eccezione i gameti (ovuli e spermatozoi), che ne hanno 23. Se c'è tempo, seconda domanda dal quiz del Recap: come si appaiano le quattro basi? (A con T, C con G: l'adenina lega sempre la timina, la citosina sempre la guanina.)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DNA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manuale di istruzioni della vita, scritto con quattro lettere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2886659" y="2106016"/>
            <a:ext cx="408929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Bastano quattro lettere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scrivere un essere umano?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scala a chiocciola molecolare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biblioteca in ordine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fa il DNA tutto il giorno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Uguali al 99,9%, unici per sempre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Una scala a chiocciola molecolare</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filamenti, quattro lettere, una regola ferrea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CORRIMANO, GRADINI DI BASI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filamenti</a:t>
            </a:r>
            <a:pPr indent="0" marL="0">
              <a:lnSpc>
                <a:spcPct val="120000"/>
              </a:lnSpc>
              <a:buNone/>
            </a:pPr>
            <a:r>
              <a:rPr lang="en-US" sz="1500" dirty="0">
                <a:solidFill>
                  <a:schemeClr val="tx2"/>
                </a:solidFill>
                <a:latin typeface="+mn-lt" pitchFamily="34" charset="0"/>
                <a:ea typeface="+mn-lt" pitchFamily="34" charset="-122"/>
                <a:cs typeface="+mn-lt" pitchFamily="34" charset="-120"/>
              </a:rPr>
              <a:t>: avvolti a spirale, i corrimano della scala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lettere</a:t>
            </a:r>
            <a:pPr indent="0" marL="0">
              <a:lnSpc>
                <a:spcPct val="120000"/>
              </a:lnSpc>
              <a:buNone/>
            </a:pPr>
            <a:r>
              <a:rPr lang="en-US" sz="1500" dirty="0">
                <a:solidFill>
                  <a:schemeClr val="tx2"/>
                </a:solidFill>
                <a:latin typeface="+mn-lt" pitchFamily="34" charset="0"/>
                <a:ea typeface="+mn-lt" pitchFamily="34" charset="-122"/>
                <a:cs typeface="+mn-lt" pitchFamily="34" charset="-120"/>
              </a:rPr>
              <a:t>: le basi adenina, timina, citosina e guanina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scoperta</a:t>
            </a:r>
            <a:pPr indent="0" marL="0">
              <a:lnSpc>
                <a:spcPct val="120000"/>
              </a:lnSpc>
              <a:buNone/>
            </a:pPr>
            <a:r>
              <a:rPr lang="en-US" sz="1500" dirty="0">
                <a:solidFill>
                  <a:schemeClr val="tx2"/>
                </a:solidFill>
                <a:latin typeface="+mn-lt" pitchFamily="34" charset="0"/>
                <a:ea typeface="+mn-lt" pitchFamily="34" charset="-122"/>
                <a:cs typeface="+mn-lt" pitchFamily="34" charset="-120"/>
              </a:rPr>
              <a:t>: Watson e Crick, coi dati decisivi di Rosalind Franklin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La biblioteca in ordine</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Gene, cromosoma, genoma, dalla ricetta alla biblioteca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LA RICETTA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Gene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proteina</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Un tratto di DNA con le istruzioni per una proteina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VOLUME RILEGATO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Cromosoma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46</a:t>
            </a:r>
            <a:pPr indent="0" marL="0">
              <a:buNone/>
            </a:pPr>
            <a:r>
              <a:rPr lang="en-US" sz="1600" b="1" dirty="0">
                <a:solidFill>
                  <a:schemeClr val="bg1"/>
                </a:solidFill>
                <a:latin typeface="+mj-lt" pitchFamily="34" charset="0"/>
                <a:ea typeface="+mj-lt" pitchFamily="34" charset="-122"/>
                <a:cs typeface="+mj-lt" pitchFamily="34" charset="-120"/>
              </a:rPr>
              <a:t> nell'uomo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In 23 coppie, metà da ciascun genitore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 BIBLIOTECA COMPLETA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Genoma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 mld</a:t>
            </a:r>
            <a:pPr indent="0" marL="0">
              <a:buNone/>
            </a:pPr>
            <a:r>
              <a:rPr lang="en-US" sz="1600" b="1" dirty="0">
                <a:solidFill>
                  <a:schemeClr val="accent1"/>
                </a:solidFill>
                <a:latin typeface="+mj-lt" pitchFamily="34" charset="0"/>
                <a:ea typeface="+mj-lt" pitchFamily="34" charset="-122"/>
                <a:cs typeface="+mj-lt" pitchFamily="34" charset="-120"/>
              </a:rPr>
              <a:t> coppie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Tutto il DNA di un organismo</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L'IMPACCHETTAMENTO NEI CROMOSOMI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 metri</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DNA srotolato</a:t>
            </a:r>
            <a:pPr indent="0" marL="0">
              <a:lnSpc>
                <a:spcPct val="120000"/>
              </a:lnSpc>
              <a:buNone/>
            </a:pPr>
            <a:r>
              <a:rPr lang="en-US" sz="1500" dirty="0">
                <a:solidFill>
                  <a:schemeClr val="tx2"/>
                </a:solidFill>
                <a:latin typeface="+mn-lt" pitchFamily="34" charset="0"/>
                <a:ea typeface="+mn-lt" pitchFamily="34" charset="-122"/>
                <a:cs typeface="+mn-lt" pitchFamily="34" charset="-120"/>
              </a:rPr>
              <a:t>: in un nucleo di pochi millesimi di millimetro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 km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filo in una pallina da tennis</a:t>
            </a:r>
            <a:pPr indent="0" marL="0">
              <a:lnSpc>
                <a:spcPct val="120000"/>
              </a:lnSpc>
              <a:buNone/>
            </a:pPr>
            <a:r>
              <a:rPr lang="en-US" sz="1500" dirty="0">
                <a:solidFill>
                  <a:schemeClr val="tx2"/>
                </a:solidFill>
                <a:latin typeface="+mn-lt" pitchFamily="34" charset="0"/>
                <a:ea typeface="+mn-lt" pitchFamily="34" charset="-122"/>
                <a:cs typeface="+mn-lt" pitchFamily="34" charset="-120"/>
              </a:rPr>
              <a:t>: l'equivalente di quell'impacchettamento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Cosa fa il DNA tutto il giorno</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Come si copia e come dirige le catene di montaggio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2754224" y="2106016"/>
            <a:ext cx="218323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Qual è il segreto della vita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che si replica?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DOGMA CENTRALE DELLA BIOLOGIA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Ribosomi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le catene di montaggio della cellula</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gene giusto, nel nucleo</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RNA messaggero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messaggio esce dal nucleo</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Proteina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assemblata pezzo per pezzo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Uguali al 99,9%, unici per sempre</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 piccole differenze, le mutazioni e un falso mito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TUTTA LA VARIETÀ UMANA IN UNO 0,1%</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DNA in comune</a:t>
            </a:r>
            <a:pPr indent="0" marL="0">
              <a:lnSpc>
                <a:spcPct val="120000"/>
              </a:lnSpc>
              <a:buNone/>
            </a:pPr>
            <a:r>
              <a:rPr lang="en-US" sz="1500" dirty="0">
                <a:solidFill>
                  <a:schemeClr val="tx2"/>
                </a:solidFill>
                <a:latin typeface="+mn-lt" pitchFamily="34" charset="0"/>
                <a:ea typeface="+mn-lt" pitchFamily="34" charset="-122"/>
                <a:cs typeface="+mn-lt" pitchFamily="34" charset="-120"/>
              </a:rPr>
              <a:t>: tra due esseri umani qualsiasi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differenze</a:t>
            </a:r>
            <a:pPr indent="0" marL="0">
              <a:lnSpc>
                <a:spcPct val="120000"/>
              </a:lnSpc>
              <a:buNone/>
            </a:pPr>
            <a:r>
              <a:rPr lang="en-US" sz="1500" dirty="0">
                <a:solidFill>
                  <a:schemeClr val="tx2"/>
                </a:solidFill>
                <a:latin typeface="+mn-lt" pitchFamily="34" charset="0"/>
                <a:ea typeface="+mn-lt" pitchFamily="34" charset="-122"/>
                <a:cs typeface="+mn-lt" pitchFamily="34" charset="-120"/>
              </a:rPr>
              <a:t>: statura, tratti del viso, gruppo sanguigno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lettera sbagliata</a:t>
            </a:r>
            <a:pPr indent="0" marL="0">
              <a:lnSpc>
                <a:spcPct val="120000"/>
              </a:lnSpc>
              <a:buNone/>
            </a:pPr>
            <a:r>
              <a:rPr lang="en-US" sz="1500" dirty="0">
                <a:solidFill>
                  <a:schemeClr val="tx2"/>
                </a:solidFill>
                <a:latin typeface="+mn-lt" pitchFamily="34" charset="0"/>
                <a:ea typeface="+mn-lt" pitchFamily="34" charset="-122"/>
                <a:cs typeface="+mn-lt" pitchFamily="34" charset="-120"/>
              </a:rPr>
              <a:t>: nasce una mutazione, quasi sempre innocua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DNA è una ricetta, non un destino.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Alimentazione, esperienze e ambiente influenzano quali geni si accendono e quanto, è il campo dell'</a:t>
            </a:r>
            <a:pPr indent="0" marL="0">
              <a:lnSpc>
                <a:spcPct val="125000"/>
              </a:lnSpc>
              <a:buNone/>
            </a:pPr>
            <a:r>
              <a:rPr lang="en-US" sz="1750" b="1" dirty="0">
                <a:solidFill>
                  <a:schemeClr val="bg1"/>
                </a:solidFill>
                <a:latin typeface="+mn-lt" pitchFamily="34" charset="0"/>
                <a:ea typeface="+mn-lt" pitchFamily="34" charset="-122"/>
                <a:cs typeface="+mn-lt" pitchFamily="34" charset="-120"/>
              </a:rPr>
              <a:t>epigenetica</a:t>
            </a:r>
            <a:pPr indent="0" marL="0">
              <a:lnSpc>
                <a:spcPct val="125000"/>
              </a:lnSpc>
              <a:buNone/>
            </a:pPr>
            <a:r>
              <a:rPr lang="en-US" sz="1750" dirty="0">
                <a:solidFill>
                  <a:srgbClr val="D8D6CF"/>
                </a:solidFill>
                <a:latin typeface="+mn-lt" pitchFamily="34" charset="0"/>
                <a:ea typeface="+mn-lt" pitchFamily="34" charset="-122"/>
                <a:cs typeface="+mn-lt" pitchFamily="34" charset="-120"/>
              </a:rPr>
              <a:t>. Identici per DNA, due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gemelli</a:t>
            </a:r>
            <a:pPr indent="0" marL="0">
              <a:lnSpc>
                <a:spcPct val="125000"/>
              </a:lnSpc>
              <a:buNone/>
            </a:pPr>
            <a:r>
              <a:rPr lang="en-US" sz="1750" dirty="0">
                <a:solidFill>
                  <a:srgbClr val="D8D6CF"/>
                </a:solidFill>
                <a:latin typeface="+mn-lt" pitchFamily="34" charset="0"/>
                <a:ea typeface="+mn-lt" pitchFamily="34" charset="-122"/>
                <a:cs typeface="+mn-lt" pitchFamily="34" charset="-120"/>
              </a:rPr>
              <a:t> sviluppano comunque differenze.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Quanti cromosomi ha una cellula umana normale?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46, in 23 coppie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23 in tutto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92, in 46 coppie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recaplica.com/it/scienza/dna/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NIH/NHGRI — A Brief Guide to Genomics · Genetics vs. Genomics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DNA: cos'è, com'è fatto e a cosa serve — Recap</dc:title>
  <dc:subject>PptxGenJS Presentation</dc:subject>
  <dc:creator>Recaplica</dc:creator>
  <cp:lastModifiedBy>Recaplica</cp:lastModifiedBy>
  <cp:revision>1</cp:revision>
  <dcterms:created xsi:type="dcterms:W3CDTF">2026-09-20T19:29:25Z</dcterms:created>
  <dcterms:modified xsi:type="dcterms:W3CDTF">2026-09-20T19:29:25Z</dcterms:modified>
</cp:coreProperties>
</file>