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elicottero sta in aria grazie a pale che sono piccole ali in rotazione. Vediamo come nasce la portanza, come si pilota, perché serve il rotore di coda e che cosa succede se il motore si ferma.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aereo deve correre perché l'aria scorra sulle ali. L'elicottero l'aria sulle pale la fa scorrere girandole: la portanza nasce anche senza avanzare, e così la macchina può restare sospesa e decollare senza pista.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Sul dorso curvo l'aria accelera e la pressione cala: la differenza con la faccia inferiore spinge la pala verso l'alto, come descrive il principio di Bernoulli. In più l'aria che colpisce il ventre della pala viene deviata in basso e, per la terza legge di Newton, restituisce una spinta verso l'alto. La pressione atmosferica da sola non basta, perché preme uguale sopra e sotto.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Alzando il collettivo cresce il passo di tutte le pale e l'elicottero sale, con i giri del rotore costanti. Il ciclico inclina il disco del rotore dove si vuole andare. I pedali cambiano il passo del rotore di coda e quindi la direzione del muso. In hovering ogni correzione su un comando obbliga a ritoccare gli altri due.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motore fa girare il rotore in un verso e la fusoliera tende a girare al contrario, per la terza legge di Newton. Più potenza vuol dire più coppia, quindi più spinta dal rotore di coda. Tandem e coassiali invece usano due rotori che girano in versi opposti e si annullano la coppia a vicenda.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Vicino al suolo, fino a circa un diametro del rotore, restare sospesi richiede meno potenza: l'effetto è massimo su superfici lisce e dure. Il rotore principale gira di solito tra 320 e 500 giri al minuto. Accelerando, tra 16 e 24 nodi, circa 30-44 km/h, il disco si lascia dietro i propri vortici e lavora in aria pulita.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le punte delle pale a circa 400 nodi e l'elicottero in volo a 100 nodi, la pala che avanza incontra aria a 500 nodi e quella che arretra a 300. La pala che avanza si solleva e il suo angolo d'attacco cala, quella che arretra si abbassa e il suo angolo cresce. Se si accelera troppo, la pala che arretra stalla: è uno dei fattori che fissano la velocità da non superare.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Una ruota libera lascia girare il rotore anche a motore fermo. La discesa si controlla con la velocità e i giri del rotore; è più lenta intorno ai 50-60 nodi, a seconda del modello. Vicino al suolo l'unica energia per frenare è quella accumulata nelle pale che girano.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le fonti, il quiz, le flashcard e la mappa concettuale per ripassare.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Come vola un elicottero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Portanza, comandi e autorotazione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PER COMINCIARE</a:t>
            </a:r>
            <a:endParaRPr lang="en-US" sz="1300" dirty="0"/>
          </a:p>
        </p:txBody>
      </p:sp>
      <p:sp>
        <p:nvSpPr>
          <p:cNvPr id="3" name="Shape 1"/>
          <p:cNvSpPr/>
          <p:nvPr/>
        </p:nvSpPr>
        <p:spPr>
          <a:xfrm>
            <a:off x="2619553" y="2843632"/>
            <a:ext cx="1748485"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Come fa un elicottero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restare fermo a mezz'aria?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Un'ala che gira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tre comandi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coppia e la coda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Avanti e senza motore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NASCE LA PORTANZA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Bernoulli</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velocità e pressione</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Newton</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aria spinta in basso</a:t>
            </a:r>
            <a:endParaRPr lang="en-US" sz="1600" dirty="0"/>
          </a:p>
        </p:txBody>
      </p:sp>
      <p:sp>
        <p:nvSpPr>
          <p:cNvPr id="6" name="Shape 4"/>
          <p:cNvSpPr/>
          <p:nvPr/>
        </p:nvSpPr>
        <p:spPr>
          <a:xfrm>
            <a:off x="52120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 pala gira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l'aria scorre sul profilo</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Pressione diversa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più bassa sul dorso</a:t>
            </a:r>
            <a:endParaRPr lang="en-US" sz="1400" dirty="0"/>
          </a:p>
        </p:txBody>
      </p:sp>
      <p:sp>
        <p:nvSpPr>
          <p:cNvPr id="10" name="Shape 8"/>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Portanza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perpendicolare al disco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MANO SINISTRA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Collettivo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Su</a:t>
            </a:r>
            <a:pPr indent="0" marL="0">
              <a:buNone/>
            </a:pPr>
            <a:r>
              <a:rPr lang="en-US" sz="1600" b="1" dirty="0">
                <a:solidFill>
                  <a:schemeClr val="bg1"/>
                </a:solidFill>
                <a:latin typeface="+mj-lt" pitchFamily="34" charset="0"/>
                <a:ea typeface="+mj-lt" pitchFamily="34" charset="-122"/>
                <a:cs typeface="+mj-lt" pitchFamily="34" charset="-120"/>
              </a:rPr>
              <a:t> giù</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Passo di tutte le pale insieme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TRA LE GAMBE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Ciclico</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150" b="1" dirty="0">
                <a:solidFill>
                  <a:schemeClr val="bg1"/>
                </a:solidFill>
                <a:latin typeface="+mj-lt" pitchFamily="34" charset="0"/>
                <a:ea typeface="+mj-lt" pitchFamily="34" charset="-122"/>
                <a:cs typeface="+mj-lt" pitchFamily="34" charset="-120"/>
              </a:rPr>
              <a:t>Inclina</a:t>
            </a:r>
            <a:pPr indent="0" marL="0">
              <a:buNone/>
            </a:pPr>
            <a:r>
              <a:rPr lang="en-US" sz="1600" b="1" dirty="0">
                <a:solidFill>
                  <a:schemeClr val="bg1"/>
                </a:solidFill>
                <a:latin typeface="+mj-lt" pitchFamily="34" charset="0"/>
                <a:ea typeface="+mj-lt" pitchFamily="34" charset="-122"/>
                <a:cs typeface="+mj-lt" pitchFamily="34" charset="-120"/>
              </a:rPr>
              <a:t> disco</a:t>
            </a:r>
            <a:endParaRPr lang="en-US" sz="415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Avanti, indietro, di lato</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AI PIEDI</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Pedali</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Coda</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Direzione del muso</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CONTRO LA COPPIA DI REAZIONE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Rotore di coda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Spinta contraria alla coppia</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Il suo passo si regola coi pedali.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Fenestron</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Pale dentro la coda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Pale chiuse in un condotto circolare.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NOTAR</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Aria dalla trave di coda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Fino al 60% dell'anticoppia in hovering.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NUMERI PER CAPIRE IL ROTORE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diametro del rotore</a:t>
            </a:r>
            <a:pPr indent="0" marL="0">
              <a:lnSpc>
                <a:spcPct val="120000"/>
              </a:lnSpc>
              <a:buNone/>
            </a:pPr>
            <a:r>
              <a:rPr lang="en-US" sz="1500" dirty="0">
                <a:solidFill>
                  <a:schemeClr val="tx2"/>
                </a:solidFill>
                <a:latin typeface="+mn-lt" pitchFamily="34" charset="0"/>
                <a:ea typeface="+mn-lt" pitchFamily="34" charset="-122"/>
                <a:cs typeface="+mn-lt" pitchFamily="34" charset="-120"/>
              </a:rPr>
              <a:t>: l'altezza fino a cui aiuta l'effetto suolo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16-24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nodi</a:t>
            </a:r>
            <a:pPr indent="0" marL="0">
              <a:lnSpc>
                <a:spcPct val="120000"/>
              </a:lnSpc>
              <a:buNone/>
            </a:pPr>
            <a:r>
              <a:rPr lang="en-US" sz="1500" dirty="0">
                <a:solidFill>
                  <a:schemeClr val="tx2"/>
                </a:solidFill>
                <a:latin typeface="+mn-lt" pitchFamily="34" charset="0"/>
                <a:ea typeface="+mn-lt" pitchFamily="34" charset="-122"/>
                <a:cs typeface="+mn-lt" pitchFamily="34" charset="-120"/>
              </a:rPr>
              <a:t>: entra in gioco la portanza traslazionale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320-500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giri al minuto</a:t>
            </a:r>
            <a:pPr indent="0" marL="0">
              <a:lnSpc>
                <a:spcPct val="120000"/>
              </a:lnSpc>
              <a:buNone/>
            </a:pPr>
            <a:r>
              <a:rPr lang="en-US" sz="1500" dirty="0">
                <a:solidFill>
                  <a:schemeClr val="tx2"/>
                </a:solidFill>
                <a:latin typeface="+mn-lt" pitchFamily="34" charset="0"/>
                <a:ea typeface="+mn-lt" pitchFamily="34" charset="-122"/>
                <a:cs typeface="+mn-lt" pitchFamily="34" charset="-120"/>
              </a:rPr>
              <a:t>: la rotazione tipica del rotore principale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DISSIMMETRIA DELLA PORTANZA</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Pala che avanza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500 nodi</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Sale, meno portanza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Pala che arretra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400 - 100 = 300 nodi</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FLAPPEGGIO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Scende, più portanza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Flappeggio e ciclico rimettono in pari</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COLPO DI 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Senza motore, il rotore continua a girare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L'aria che sale attraverso il rotore</a:t>
            </a:r>
            <a:pPr indent="0" marL="0">
              <a:lnSpc>
                <a:spcPct val="125000"/>
              </a:lnSpc>
              <a:buNone/>
            </a:pPr>
            <a:r>
              <a:rPr lang="en-US" sz="1750" dirty="0">
                <a:solidFill>
                  <a:srgbClr val="D8D6CF"/>
                </a:solidFill>
                <a:latin typeface="+mn-lt" pitchFamily="34" charset="0"/>
                <a:ea typeface="+mn-lt" pitchFamily="34" charset="-122"/>
                <a:cs typeface="+mn-lt" pitchFamily="34" charset="-120"/>
              </a:rPr>
              <a:t> tiene le pale in rotazione e il pilota atterra in autorotazione. Per il manuale FAA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ogni elicottero deve dimostrarlo</a:t>
            </a:r>
            <a:pPr indent="0" marL="0">
              <a:lnSpc>
                <a:spcPct val="125000"/>
              </a:lnSpc>
              <a:buNone/>
            </a:pPr>
            <a:r>
              <a:rPr lang="en-US" sz="1750" dirty="0">
                <a:solidFill>
                  <a:srgbClr val="D8D6CF"/>
                </a:solidFill>
                <a:latin typeface="+mn-lt" pitchFamily="34" charset="0"/>
                <a:ea typeface="+mn-lt" pitchFamily="34" charset="-122"/>
                <a:cs typeface="+mn-lt" pitchFamily="34" charset="-120"/>
              </a:rPr>
              <a:t> per essere certificato.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RIPASSARE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flashcard e mappa concettuale nel Recap completo </a:t>
            </a:r>
            <a:pPr indent="0" marL="0">
              <a:buNone/>
            </a:pPr>
            <a:r>
              <a:rPr lang="en-US" sz="1700" b="1" dirty="0">
                <a:solidFill>
                  <a:schemeClr val="bg1"/>
                </a:solidFill>
                <a:latin typeface="+mn-lt" pitchFamily="34" charset="0"/>
                <a:ea typeface="+mn-lt" pitchFamily="34" charset="-122"/>
                <a:cs typeface="+mn-lt" pitchFamily="34" charset="-120"/>
              </a:rPr>
              <a:t>recaplica.com/it/scienza/come-vola-un-elicottero/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FAA · ASME · Treccani · Museo Scienza Milano · Smithsonian · Leonardo · NASA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Come vola un elicottero: portanza, comandi e autorotazione — Recap</dc:title>
  <dc:subject>PptxGenJS Presentation</dc:subject>
  <dc:creator>Recaplica</dc:creator>
  <cp:lastModifiedBy>Recaplica</cp:lastModifiedBy>
  <cp:revision>1</cp:revision>
  <dcterms:created xsi:type="dcterms:W3CDTF">2026-09-20T19:29:25Z</dcterms:created>
  <dcterms:modified xsi:type="dcterms:W3CDTF">2026-09-20T19:29:25Z</dcterms:modified>
</cp:coreProperties>
</file>