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tromba d'aria, chiamata tornado nei paesi anglosassoni, è una colonna d'aria che ruota con violenza e tocca contemporaneamente il suolo e la nube da cui nasce. In questa presentazione vediamo gli ingredienti della sua formazione, il ruolo della supercella e del mesociclone, i tipi di vortice, la scala che ne misura la forza e i falsi miti più diffusi.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più intuitiva, dal basso verso l'alto della nuvola verso il suolo, è sbagliata. Osservazioni dirette, video, radar mobile e modelli numerici mostrano che il vortice nasce vicino al suolo e si estende verso l'alto: la nuvola non "manda giù" nulla.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meteorologi cercano quattro ingredienti per stimare la probabilità di un tornado: umidità, instabilità dell'atmosfera, un meccanismo che solleva l'aria, e wind shear, cioè il cambio di direzione e velocità del vento con la quota. Il wind shear crea una rotazione orizzontale nell'aria, che il forte updraft del temporale può inclinare fino a renderla verticale: è così che nasce il mesociclone di una supercella. Attenzione, condizioni simili possono anche non produrre nulla: non è una ricetta deterministica.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mesociclone in corso non basta da solo: secondo la ricerca VORTEX, una volta avviato il mesociclone, la formazione del tornado sembra legata alle variazioni di temperatura al bordo dell'aria discendente, il downdraft, che avvolge il mesociclone. Quando (e se) la rotazione si stringe abbastanza vicino al suolo, nasce il vortice vero e proprio, che di solito dura meno di 10 minuti e percorre in media circa 5,6 chilometri.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tornado più violenti e distruttivi nascono da una supercella, un temporale che contiene un mesociclone. La tromba marina, invece, è quasi sempre di origine non supercellulare: si forma spesso da nubi cumuliformi in accrescimento su acque calde, senza il grande mesociclone delle supercelle terrestri, ed è generalmente più piccola e più debole, pur restando pericolosa per chi si trova vicino.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Enhanced Fujita Scale, operativa dal 1° febbraio 2007, ha sostituito la scala Fujita originale per allineare meglio le velocità del vento stimate ai danni osservati davvero, tenendo conto di come sono costruite le strutture moderne. Incorpora 28 indicatori di danno su edifici, strutture e alberi, perché i tornado quasi mai vengono misurati con un anemometro: si va da EF0 (65-85 mph, circa 105-137 km/h) a EF5 (oltre 200 mph, oltre 322 km/h).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L'immagine più diffusa, una proboscide che si allunga dalla nuvola fino a toccare terra, non corrisponde a come succede davvero. Le osservazioni dirette, i video, il radar mobile e la modellistica numerica mostrano che il vortice nasce vicino al suolo e si estende verso l'alto. La proboscide visibile è solo condensazione dovuta alla bassa pressione al centro del vortice, e dipende dall'umidità dell'aria: un tornado può non averla affatto.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Tornado e tromba d'aria indicano la stessa colonna d'aria in violenta rotazione; cambia solo la parola usata in una lingua o area geografica. Se c'è tempo, seconda domanda dal quiz del Recap, cosa misura la scala Enhanced Fujita? (La velocità del vento stimata a partire dai danni osservati.)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Come si forma una tromba d'aria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 temporale al vortice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PRIMA DOMANDA</a:t>
            </a:r>
            <a:endParaRPr lang="en-US" sz="1300" dirty="0"/>
          </a:p>
        </p:txBody>
      </p:sp>
      <p:sp>
        <p:nvSpPr>
          <p:cNvPr id="3" name="Shape 1"/>
          <p:cNvSpPr/>
          <p:nvPr/>
        </p:nvSpPr>
        <p:spPr>
          <a:xfrm>
            <a:off x="503936" y="2106016"/>
            <a:ext cx="638987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Da dove nasce davvero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vortice che tocca terra?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PROCEDIAMO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Gli ingredienti della formazione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 mesociclone al vortice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Tipi di vortice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Quanto può essere forte</a:t>
            </a:r>
            <a:endParaRPr lang="en-US" sz="2300" dirty="0"/>
          </a:p>
        </p:txBody>
      </p:sp>
      <p:sp>
        <p:nvSpPr>
          <p:cNvPr id="14" name="Shape 12"/>
          <p:cNvSpPr/>
          <p:nvPr/>
        </p:nvSpPr>
        <p:spPr>
          <a:xfrm>
            <a:off x="548640" y="4617720"/>
            <a:ext cx="8046720" cy="0"/>
          </a:xfrm>
          <a:prstGeom prst="line">
            <a:avLst/>
          </a:prstGeom>
          <a:noFill/>
          <a:ln w="12700">
            <a:solidFill>
              <a:srgbClr val="E3DDCF"/>
            </a:solidFill>
            <a:prstDash val="solid"/>
          </a:ln>
        </p:spPr>
      </p:sp>
      <p:sp>
        <p:nvSpPr>
          <p:cNvPr id="15" name="Text 13"/>
          <p:cNvSpPr/>
          <p:nvPr/>
        </p:nvSpPr>
        <p:spPr>
          <a:xfrm>
            <a:off x="548640" y="474573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05</a:t>
            </a:r>
            <a:endParaRPr lang="en-US" sz="2000" dirty="0"/>
          </a:p>
        </p:txBody>
      </p:sp>
      <p:sp>
        <p:nvSpPr>
          <p:cNvPr id="16" name="Text 14"/>
          <p:cNvSpPr/>
          <p:nvPr/>
        </p:nvSpPr>
        <p:spPr>
          <a:xfrm>
            <a:off x="1463040" y="470916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falsi miti da lasciare a casa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00" b="1" dirty="0">
                <a:solidFill>
                  <a:schemeClr val="tx1"/>
                </a:solidFill>
                <a:latin typeface="+mj-lt" pitchFamily="34" charset="0"/>
                <a:ea typeface="+mj-lt" pitchFamily="34" charset="-122"/>
                <a:cs typeface="+mj-lt" pitchFamily="34" charset="-120"/>
              </a:rPr>
              <a:t>Gli ingredienti della formazione</a:t>
            </a:r>
            <a:endParaRPr lang="en-US" sz="2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Umidità, instabilità, sollevamento, wind shear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SI ARRIVA AL VORTICE (IN GENERE)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Zona grigia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Meccanismo non ancora del tutto chiaro</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Ingredienti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Umidità, instabilità, sollevamento, wind shear</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Supercella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Mesociclone rotante rilevato dal radar</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Vortice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Nasce dal suolo verso l'alto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Dal mesociclone al vortice</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downdraft, la proboscide, il verso giusto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QUANTO DURA, QUANTO SI SPOSTA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&lt;10 min</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durata media</a:t>
            </a:r>
            <a:pPr indent="0" marL="0">
              <a:lnSpc>
                <a:spcPct val="120000"/>
              </a:lnSpc>
              <a:buNone/>
            </a:pPr>
            <a:r>
              <a:rPr lang="en-US" sz="1500" dirty="0">
                <a:solidFill>
                  <a:schemeClr val="tx2"/>
                </a:solidFill>
                <a:latin typeface="+mn-lt" pitchFamily="34" charset="0"/>
                <a:ea typeface="+mn-lt" pitchFamily="34" charset="-122"/>
                <a:cs typeface="+mn-lt" pitchFamily="34" charset="-120"/>
              </a:rPr>
              <a:t>: la maggior parte finisce prima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5,6 km</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percorso medio</a:t>
            </a:r>
            <a:pPr indent="0" marL="0">
              <a:lnSpc>
                <a:spcPct val="120000"/>
              </a:lnSpc>
              <a:buNone/>
            </a:pPr>
            <a:r>
              <a:rPr lang="en-US" sz="1500" dirty="0">
                <a:solidFill>
                  <a:schemeClr val="tx2"/>
                </a:solidFill>
                <a:latin typeface="+mn-lt" pitchFamily="34" charset="0"/>
                <a:ea typeface="+mn-lt" pitchFamily="34" charset="-122"/>
                <a:cs typeface="+mn-lt" pitchFamily="34" charset="-120"/>
              </a:rPr>
              <a:t>: secondo i dati storici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Tipi di vortice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Tornado, landspout, tromba marina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SUPERCELLA CONTRO NON SUPERCELLA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Tornado da supercella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ORIGINE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Mesociclone di un temporale rotante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FORZA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 genere il tipo più violento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1850" b="1" dirty="0">
                <a:solidFill>
                  <a:schemeClr val="accent1"/>
                </a:solidFill>
                <a:latin typeface="+mj-lt" pitchFamily="34" charset="0"/>
                <a:ea typeface="+mj-lt" pitchFamily="34" charset="-122"/>
                <a:cs typeface="+mj-lt" pitchFamily="34" charset="-120"/>
              </a:rPr>
              <a:t>Tromba marina (waterspout)</a:t>
            </a:r>
            <a:endParaRPr lang="en-US" sz="185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ORIGINE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 norma non supercellulare, sull'acqua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FORZA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Più piccola e più debole, ma pericolosa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Stesso principio fisico, contesti e intensità diversi.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Quanto può essere forte</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scala Enhanced Fujita, dal 2007</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SCALA ENHANCED FUJITA (DAL 2007)</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EF0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circa 105-137 km/h</a:t>
            </a:r>
            <a:pPr indent="0" marL="0">
              <a:lnSpc>
                <a:spcPct val="120000"/>
              </a:lnSpc>
              <a:buNone/>
            </a:pPr>
            <a:r>
              <a:rPr lang="en-US" sz="1500" dirty="0">
                <a:solidFill>
                  <a:schemeClr val="tx2"/>
                </a:solidFill>
                <a:latin typeface="+mn-lt" pitchFamily="34" charset="0"/>
                <a:ea typeface="+mn-lt" pitchFamily="34" charset="-122"/>
                <a:cs typeface="+mn-lt" pitchFamily="34" charset="-120"/>
              </a:rPr>
              <a:t>: danni lievi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EF5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oltre 322 km/h</a:t>
            </a:r>
            <a:pPr indent="0" marL="0">
              <a:lnSpc>
                <a:spcPct val="120000"/>
              </a:lnSpc>
              <a:buNone/>
            </a:pPr>
            <a:r>
              <a:rPr lang="en-US" sz="1500" dirty="0">
                <a:solidFill>
                  <a:schemeClr val="tx2"/>
                </a:solidFill>
                <a:latin typeface="+mn-lt" pitchFamily="34" charset="0"/>
                <a:ea typeface="+mn-lt" pitchFamily="34" charset="-122"/>
                <a:cs typeface="+mn-lt" pitchFamily="34" charset="-120"/>
              </a:rPr>
              <a:t>: danni catastrofici, rarissimo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indicatori di danno</a:t>
            </a:r>
            <a:pPr indent="0" marL="0">
              <a:lnSpc>
                <a:spcPct val="120000"/>
              </a:lnSpc>
              <a:buNone/>
            </a:pPr>
            <a:r>
              <a:rPr lang="en-US" sz="1500" dirty="0">
                <a:solidFill>
                  <a:schemeClr val="tx2"/>
                </a:solidFill>
                <a:latin typeface="+mn-lt" pitchFamily="34" charset="0"/>
                <a:ea typeface="+mn-lt" pitchFamily="34" charset="-122"/>
                <a:cs typeface="+mn-lt" pitchFamily="34" charset="-120"/>
              </a:rPr>
              <a:t>: usati per stimare il vento dai danni osservati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05</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I falsi miti da lasciare a casa</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Finestre, parole, direzione del vortice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IL VERSO GIUSTO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vortice nasce dal basso, non scende dalla nuvola.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Video, radar mobile e modelli numerici confermano che la rotazione si stringe prima vicino al suolo e poi si estende verso l'alto, non il contrario.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differenza c'è, dal punto di vista fisico, tra tornado e tromba d'aria?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Nessuna, sono lo stesso fenomeno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Il tornado è sempre più forte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La tromba d'aria si forma solo sull'acqua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recaplica.com/it/scienza/come-si-forma-una-tromba-daria/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NOAA · NWS Norman · Met Office · MeteoWeb</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Come si forma una tromba d'aria: dal temporale al vortice — Recap</dc:title>
  <dc:subject>PptxGenJS Presentation</dc:subject>
  <dc:creator>Recaplica</dc:creator>
  <cp:lastModifiedBy>Recaplica</cp:lastModifiedBy>
  <cp:revision>1</cp:revision>
  <dcterms:created xsi:type="dcterms:W3CDTF">2026-09-20T19:29:24Z</dcterms:created>
  <dcterms:modified xsi:type="dcterms:W3CDTF">2026-09-20T19:29:24Z</dcterms:modified>
</cp:coreProperties>
</file>