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 vediamo come si calcola davvero una probabilità, e tre casi in cui chi ragiona a intuito sbaglia sistematicamente.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no: resta al 50%, perché una moneta equa non ha memoria dei lanci precedenti. È la gambler's fallacy, e la vediamo tra poco.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dado equo, la probabilità di un numero almeno pari a cinque è 2/6, perché i risultati favorevoli sono due su sei possibili. Questa è la probabilità classica: si calcola in anticipo, senza lanciare nulla.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legge dei grandi numeri dice che aumentando le ripetizioni di un esperimento, la frequenza relativa osservata si avvicina sempre di più alla probabilità teorica calcolata in anticipo. Con il dado, la frequenza osservata su tante prove converge verso lo stesso 2/6 della probabilità classica.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gambler's fallacy: credere che il risultato di un evento indipendente dal passato sia influenzato dagli esiti precedenti della stessa sequenza. Il lancio successivo non sa nulla dei lanci prima di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23 persone in una stanza, la probabilità che almeno due condividano il compleanno supera il 50%. Con 57 persone si supera il 99%. L'intuito sottostima perché pensa a confrontare una persona con le altre, mentre il calcolo controlla tutte le coppie possibili, che crescono molto più in fretta del numero di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problema classico usato per misurare la base-rate fallacy presenta una descrizione stereotipata di una persona pescata a caso da un gruppo di 30 ingegneri e 70 avvocati, con la descrizione che corrisponde allo stereotipo del gruppo più piccolo. I partecipanti tendono a ignorare la proporzione 30/70 e a giudicare solo sulla descrizione: è la base-rate fallacy, la tendenza a non integrare le probabilità a priori con le nuove informazioni.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la proporzione 30/70 è un'informazione da integrare, non da scartare. Seconda domanda per la classe: perché con 23 persone l'intuito sottostima la probabilità di una coincidenza di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formule di base bastano per calcolare una probabilità classica o frequentista. I casi difficili sono quelli in cui l'intuito prende una scorciatoia sbagliata: la gambler's fallacy, il paradosso del compleanno, la base-rate fallacy.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Calcolo della probabilità</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formule di base, e dove l'intuito inganna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4352950" y="2474824"/>
            <a:ext cx="368863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Dopo cinque teste di fila, 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sesto lancio è più probabile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la croce?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DADO ALLA BASE-RATE FALLACY</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probabilità classica, con un dado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probabilità frequentista, con tante prove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Eventi indipendenti e le loro regole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casi in cui l'intuito sbaglia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NUMERO ALMENO PARI A CINQUE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favorevoli</a:t>
            </a:r>
            <a:pPr indent="0" marL="0">
              <a:lnSpc>
                <a:spcPct val="120000"/>
              </a:lnSpc>
              <a:buNone/>
            </a:pPr>
            <a:r>
              <a:rPr lang="en-US" sz="1500" dirty="0">
                <a:solidFill>
                  <a:schemeClr val="tx2"/>
                </a:solidFill>
                <a:latin typeface="+mn-lt" pitchFamily="34" charset="0"/>
                <a:ea typeface="+mn-lt" pitchFamily="34" charset="-122"/>
                <a:cs typeface="+mn-lt" pitchFamily="34" charset="-120"/>
              </a:rPr>
              <a:t>: ottenere un 5 o un 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casi possibili</a:t>
            </a:r>
            <a:pPr indent="0" marL="0">
              <a:lnSpc>
                <a:spcPct val="120000"/>
              </a:lnSpc>
              <a:buNone/>
            </a:pPr>
            <a:r>
              <a:rPr lang="en-US" sz="1500" dirty="0">
                <a:solidFill>
                  <a:schemeClr val="tx2"/>
                </a:solidFill>
                <a:latin typeface="+mn-lt" pitchFamily="34" charset="0"/>
                <a:ea typeface="+mn-lt" pitchFamily="34" charset="-122"/>
                <a:cs typeface="+mn-lt" pitchFamily="34" charset="-120"/>
              </a:rPr>
              <a:t>: le facce del dado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probabilità</a:t>
            </a:r>
            <a:pPr indent="0" marL="0">
              <a:lnSpc>
                <a:spcPct val="120000"/>
              </a:lnSpc>
              <a:buNone/>
            </a:pPr>
            <a:r>
              <a:rPr lang="en-US" sz="1500" dirty="0">
                <a:solidFill>
                  <a:schemeClr val="tx2"/>
                </a:solidFill>
                <a:latin typeface="+mn-lt" pitchFamily="34" charset="0"/>
                <a:ea typeface="+mn-lt" pitchFamily="34" charset="-122"/>
                <a:cs typeface="+mn-lt" pitchFamily="34" charset="-120"/>
              </a:rPr>
              <a:t>: il rapporto tra i due numeri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TEORIA ALL'OSSERVAZIONE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Poche prove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frequenza osservata oscilla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Molte prove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frequenza si stabilizza</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Tantissime prove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frequenza converge al valore teorico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Una croce non è mai dovuta.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Anche dopo cinque teste di fila, la probabilità del sesto lancio resta al 50%, perché i lanci sono eventi indipendenti.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23 PERSONE CONTRO 57 PERSONE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23 persone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PROBABILITÀ DI COINCIDENZA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 il 50%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INTUITO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 l'aspetta molto più bassa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57 persone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PROBABILITÀ DI COINCIDENZA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supera il 99%</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coppie possibili crescono in fretta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calcolo confronta tutte le coppie possibili dentro il gruppo intero.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30 INGEGNERI, 70 AVVOCATI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ingegneri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gruppo più piccolo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avvocati</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gruppo più grande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proporzione usata</a:t>
            </a:r>
            <a:pPr indent="0" marL="0">
              <a:lnSpc>
                <a:spcPct val="120000"/>
              </a:lnSpc>
              <a:buNone/>
            </a:pPr>
            <a:r>
              <a:rPr lang="en-US" sz="1500" dirty="0">
                <a:solidFill>
                  <a:schemeClr val="tx2"/>
                </a:solidFill>
                <a:latin typeface="+mn-lt" pitchFamily="34" charset="0"/>
                <a:ea typeface="+mn-lt" pitchFamily="34" charset="-122"/>
                <a:cs typeface="+mn-lt" pitchFamily="34" charset="-120"/>
              </a:rPr>
              <a:t>: molti ignorano il 30 contro 70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Se un gruppo è composto da 30 ingegneri e 70 avvocati, cosa conviene guardare prima di giudicare una descrizione stereotipata?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proporzione reale tra i due gruppi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Solo quanto la descrizione somiglia allo stereotipo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numero totale di persone nel gruppo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le formule e le trappole dell'intuito </a:t>
            </a:r>
            <a:pPr indent="0" marL="0">
              <a:buNone/>
            </a:pPr>
            <a:r>
              <a:rPr lang="en-US" sz="1700" b="1" dirty="0">
                <a:solidFill>
                  <a:schemeClr val="bg1"/>
                </a:solidFill>
                <a:latin typeface="+mn-lt" pitchFamily="34" charset="0"/>
                <a:ea typeface="+mn-lt" pitchFamily="34" charset="-122"/>
                <a:cs typeface="+mn-lt" pitchFamily="34" charset="-120"/>
              </a:rPr>
              <a:t>recaplica.com/it/scienza/calcolo-della-probabilita/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OpenStax · OnlineStatBook · Harvey Mudd College · PMC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Calcolo della probabilità: le formule di base e dove inganna l'intuito — Recap</dc:title>
  <dc:subject>PptxGenJS Presentation</dc:subject>
  <dc:creator>Recaplica</dc:creator>
  <cp:lastModifiedBy>Recaplica</cp:lastModifiedBy>
  <cp:revision>1</cp:revision>
  <dcterms:created xsi:type="dcterms:W3CDTF">2026-10-14T06:50:38Z</dcterms:created>
  <dcterms:modified xsi:type="dcterms:W3CDTF">2026-10-14T06:50:38Z</dcterms:modified>
</cp:coreProperties>
</file>