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embeddedFontLst>
    <p:embeddedFont>
      <p:font typeface="Bricolage Grotesque"/>
      <p:regular r:id="rId24"/>
      <p:bold r:id="rId25"/>
    </p:embeddedFont>
    <p:embeddedFont>
      <p:font typeface="Atkinson Hyperlegible"/>
      <p:regular r:id="rId26"/>
      <p:bold r:id="rId27"/>
      <p: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Luigi Pirandello è stato uno scrittore e drammaturgo siciliano, nato ad Agrigento nel 1867 e morto a Roma nel 1936, tra i nomi più importanti della letteratura italiana del Novecento. Oggi vediamo la sua vita, il saggio da cui nasce tutta la sua scrittura, il teatro che ha cambiato le regole della scena e il Nobel del 1934.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È la domanda che Uno, nessuno e centomila, il romanzo del 1926, porta alle estreme conseguenze. Al centro dell'opera di Pirandello c'è il contrasto tra la forma, cioè la maschera imposta da società, famiglia e convenzioni, e la vita, che muta di continuo e smentisce ogni ruolo fisso.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Nasce il 28 giugno 1867 a Girgenti, oggi Agrigento, in una contrada di campagna chiamata Caos, dove la madre si era rifugiata per sfuggire all'epidemia di colera. Studia tra Palermo, Roma e Bonn, dove nel 1891 discute una dissertazione sul dialetto della sua città natale. Nel 1894 sposa Antonietta Portulano, un matrimonio combinato dalle famiglie, e dal 1897 al 1922 insegna estetica e stilistica in un istituto romano.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1903 è lo spartiacque, l'impresa mineraria del padre crolla e il patrimonio di famiglia ne esce gravemente intaccato. Da lì in avanti Pirandello scrive non solo per vocazione ma per necessità. Il titolo Novelle per un anno dichiara il progetto, una novella per ogni giorno dell'anno, trecentosessantacinque in tutto, un piano rimasto incompiuto.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saggio del 1908 la distinzione è precisa, ed è quella che si chiede a ogni verifica. Davanti a una vecchia signora goffamente truccata e vestita da giovane, la prima reazione è la risata, il comico, che Pirandello chiama avvertimento del contrario, cioè l'accorgersi d'istinto che qualcosa stona. Se la riflessione ci porta a chiederci perché lo faccia, magari nell'illusione dolorosa di trattenere l'affetto di un marito più giovane, il riso si mescola alla comprensione, ed è il sentimento del contrario, l'umorismo vero.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Ogni persona si costruisce una forma, una maschera fatta di ruoli e abitudini con cui affronta il mondo, ma la vita, che cambia di continuo, prima o poi la smentisce e ne rivela la contraddizione. È il filo che tiene insieme romanzi, novelle e teatro. Nel fu Mattia Pascal, del 1904, un uomo approfitta di un equivoco burocratico per farsi credere morto e ricominciare altrove, salvo scoprire che sfuggire alla propria identità è più complicato del previsto.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Sei figure rimaste senza una storia compiuta irrompono nel teatro dove una compagnia sta provando un altro spettacolo, e chiedono al capocomico di dare loro la forma drammatica che l'autore che le ha immaginate non ha mai finito di scrivere. Lo spettatore osserva il tentativo, messo in scena davanti a lui, di costruire una storia ancora incompiuta, con attori, regista e quinte visibili. È così che Pirandello inventa il teatro nel teatro, ripreso poi in Ciascuno a suo modo, del 1924, e in Questa sera si recita a soggetto, del 1930.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prima di Sei personaggi in cerca d'autore, il 9 maggio 1921 al Teatro Valle di Roma con la compagnia di Dario Niccodemi, è un disastro. Il pubblico contesta duramente lo spettacolo, che sovverte regole della messinscena considerate fino a quel momento intoccabili, e la produzione resiste solo quattro serate. Il giudizio cambia in fretta con le repliche di Bologna e poi di Milano, il 27 settembre 1921, fino al trionfo che consacra la stagione 1921-1922. Da lì la fama cresce anche fuori dall'Italia.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comitato premia il lavoro sul teatro nel suo complesso, non un singolo libro. Il fu Mattia Pascal resta il capolavoro narrativo, ma è un'opera di trent'anni prima del riconoscimento e riguarda un genere diverso. La cerimonia si tiene a Stoccolma il 10 dicembre 1934, e il premio viene consegnato dalle mani del re di Svezia Gustavo V.</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1924 Pirandello si era iscritto al Partito Nazionale Fascista, un gesto che a suo tempo suscitò un pubblico scandalo. Muore a Roma il 10 dicembre 1936, la stessa data della cerimonia di Stoccolma, due anni esatti dopo. La casa dove nacque è una Casa Museo, dichiarata monumento nazionale nel 1949 e acquisita dalla Regione Siciliana dal 1952, riaperta il 10 dicembre 2021 con un percorso multimediale e la voce narrante dell'attore Leo Gullotta.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B. Il fu Mattia Pascal, pubblicato nel 1904, è considerato il suo capolavoro narrativo; Uno, nessuno e centomila, del 1926, è un altro romanzo importante, ma successivo. Se c'è tempo, seconda domanda dal quiz del Recap, vero o falso, la prima di Sei personaggi in cerca d'autore fu accolta con entusiasmo dal pubblico romano. Falso, fu un fiasco clamoroso e lo spettacolo resistette solo quattro sere.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LETTERATURA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Luigi Pirandello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La maschera, la vita e un teatro che si mostra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IL NODO DI TUTTA LA SUA OPERA</a:t>
            </a:r>
            <a:endParaRPr lang="en-US" sz="1300" dirty="0"/>
          </a:p>
        </p:txBody>
      </p:sp>
      <p:sp>
        <p:nvSpPr>
          <p:cNvPr id="3" name="Shape 1"/>
          <p:cNvSpPr/>
          <p:nvPr/>
        </p:nvSpPr>
        <p:spPr>
          <a:xfrm>
            <a:off x="4984394" y="1737208"/>
            <a:ext cx="2116734"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Quante persone diverse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siamo, a seconda di chi ci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guarda?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 contrada Caos a Roma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maschera e la vita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teatro che si mostra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Nobel e l'eredità</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00" b="1" dirty="0">
                <a:solidFill>
                  <a:schemeClr val="tx1"/>
                </a:solidFill>
                <a:latin typeface="+mj-lt" pitchFamily="34" charset="0"/>
                <a:ea typeface="+mj-lt" pitchFamily="34" charset="-122"/>
                <a:cs typeface="+mj-lt" pitchFamily="34" charset="-120"/>
              </a:rPr>
              <a:t>Da contrada Caos a Roma</a:t>
            </a:r>
            <a:endParaRPr lang="en-US" sz="32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Le miniere di zolfo, un crollo, la scrittura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LA VITA</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Luigi Pirandello</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1867 – 1936</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1867</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Nasce a Girgenti, nella contrada Caos</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1891</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 Bonn, una tesi sul dialetto di Girgenti</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1903</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Crollano le miniere di zolfo di famiglia</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1936</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Muore a Roma, il 10 dicembre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DOPO IL 1903, SCRIVERE DIVENTA UN MESTIERE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romanzi</a:t>
            </a:r>
            <a:pPr indent="0" marL="0">
              <a:lnSpc>
                <a:spcPct val="120000"/>
              </a:lnSpc>
              <a:buNone/>
            </a:pPr>
            <a:r>
              <a:rPr lang="en-US" sz="1500" dirty="0">
                <a:solidFill>
                  <a:schemeClr val="tx2"/>
                </a:solidFill>
                <a:latin typeface="+mn-lt" pitchFamily="34" charset="0"/>
                <a:ea typeface="+mn-lt" pitchFamily="34" charset="-122"/>
                <a:cs typeface="+mn-lt" pitchFamily="34" charset="-120"/>
              </a:rPr>
              <a:t>: da L'esclusa a Uno, nessuno e centomila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novelle</a:t>
            </a:r>
            <a:pPr indent="0" marL="0">
              <a:lnSpc>
                <a:spcPct val="120000"/>
              </a:lnSpc>
              <a:buNone/>
            </a:pPr>
            <a:r>
              <a:rPr lang="en-US" sz="1500" dirty="0">
                <a:solidFill>
                  <a:schemeClr val="tx2"/>
                </a:solidFill>
                <a:latin typeface="+mn-lt" pitchFamily="34" charset="0"/>
                <a:ea typeface="+mn-lt" pitchFamily="34" charset="-122"/>
                <a:cs typeface="+mn-lt" pitchFamily="34" charset="-120"/>
              </a:rPr>
              <a:t>: raccolte in Novelle per un anno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opere teatrali</a:t>
            </a:r>
            <a:pPr indent="0" marL="0">
              <a:lnSpc>
                <a:spcPct val="120000"/>
              </a:lnSpc>
              <a:buNone/>
            </a:pPr>
            <a:r>
              <a:rPr lang="en-US" sz="1500" dirty="0">
                <a:solidFill>
                  <a:schemeClr val="tx2"/>
                </a:solidFill>
                <a:latin typeface="+mn-lt" pitchFamily="34" charset="0"/>
                <a:ea typeface="+mn-lt" pitchFamily="34" charset="-122"/>
                <a:cs typeface="+mn-lt" pitchFamily="34" charset="-120"/>
              </a:rPr>
              <a:t>: circa, tra commedia borghese e tragedia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La maschera e la vita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Il saggio del 1908 da cui nasce il resto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DISTINZIONE DEL SAGGIO L'UMORISMO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Il comico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COME SI CHIAMA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Avvertimento del contrario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REAZIONE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Si ride, d'istinto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L'umorismo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COME SI CHIAMA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Sentimento del contrario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REAZIONE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Riso e comprensione insieme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La vecchia signora truccata da giovane, prima si ride, poi si capisce.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CHIEDILO ALLA CLASSE</a:t>
            </a:r>
            <a:endParaRPr lang="en-US" sz="1300" dirty="0"/>
          </a:p>
        </p:txBody>
      </p:sp>
      <p:sp>
        <p:nvSpPr>
          <p:cNvPr id="3" name="Shape 1"/>
          <p:cNvSpPr/>
          <p:nvPr/>
        </p:nvSpPr>
        <p:spPr>
          <a:xfrm>
            <a:off x="5224120" y="2843632"/>
            <a:ext cx="281188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Che cosa succede quando la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vita smentisce la maschera?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Il teatro che si mostra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Dalla commedia borghese alla scena smontata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SEI PERSONAGGI IN CERCA D'AUTORE, 1921</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 personaggi</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Sei, rimasti senza autore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Chiedono una forma drammatica compiuta</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Il capocomico</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Sta provando un altro spettacolo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È a lui che i sei si rivolgono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Le quinte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Attori, regista, retroscena</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Restano visibili, e la finzione si mostra</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FIASCO AL TRIONFO, IN POCHI MESI</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99852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Quattro serate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al Teatro Valle, e basta</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La fama cresce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anche fuori dall'Italia</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Roma, 9 maggio 1921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pubblico contesta</a:t>
            </a:r>
            <a:endParaRPr lang="en-US" sz="1400" dirty="0"/>
          </a:p>
        </p:txBody>
      </p:sp>
      <p:sp>
        <p:nvSpPr>
          <p:cNvPr id="8" name="Shape 6"/>
          <p:cNvSpPr/>
          <p:nvPr/>
        </p:nvSpPr>
        <p:spPr>
          <a:xfrm>
            <a:off x="4610405"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631997"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Milano, 27 settembre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1921, il giudizio cambia</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Stagione 1921-1922</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trionfo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Il Nobel e l'eredità</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Stoccolma 1934, e la casa di contrada Caos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Nobel non è per Il fu Mattia Pascal.</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La motivazione ufficiale del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1934</a:t>
            </a:r>
            <a:pPr indent="0" marL="0">
              <a:lnSpc>
                <a:spcPct val="125000"/>
              </a:lnSpc>
              <a:buNone/>
            </a:pPr>
            <a:r>
              <a:rPr lang="en-US" sz="1750" dirty="0">
                <a:solidFill>
                  <a:srgbClr val="D8D6CF"/>
                </a:solidFill>
                <a:latin typeface="+mn-lt" pitchFamily="34" charset="0"/>
                <a:ea typeface="+mn-lt" pitchFamily="34" charset="-122"/>
                <a:cs typeface="+mn-lt" pitchFamily="34" charset="-120"/>
              </a:rPr>
              <a:t> non cita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nessun titolo</a:t>
            </a:r>
            <a:pPr indent="0" marL="0">
              <a:lnSpc>
                <a:spcPct val="125000"/>
              </a:lnSpc>
              <a:buNone/>
            </a:pPr>
            <a:r>
              <a:rPr lang="en-US" sz="1750" dirty="0">
                <a:solidFill>
                  <a:srgbClr val="D8D6CF"/>
                </a:solidFill>
                <a:latin typeface="+mn-lt" pitchFamily="34" charset="0"/>
                <a:ea typeface="+mn-lt" pitchFamily="34" charset="-122"/>
                <a:cs typeface="+mn-lt" pitchFamily="34" charset="-120"/>
              </a:rPr>
              <a:t>, premia il rinnovamento audace e ingegnoso dell'arte drammatica e scenica.</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PRIMA E DOPO STOCCOLMA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1929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Accademico d'Italia</a:t>
            </a:r>
            <a:pPr indent="0" marL="0">
              <a:lnSpc>
                <a:spcPct val="120000"/>
              </a:lnSpc>
              <a:buNone/>
            </a:pPr>
            <a:r>
              <a:rPr lang="en-US" sz="1500" dirty="0">
                <a:solidFill>
                  <a:schemeClr val="tx2"/>
                </a:solidFill>
                <a:latin typeface="+mn-lt" pitchFamily="34" charset="0"/>
                <a:ea typeface="+mn-lt" pitchFamily="34" charset="-122"/>
                <a:cs typeface="+mn-lt" pitchFamily="34" charset="-120"/>
              </a:rPr>
              <a:t>: cinque anni prima del Nobel</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1934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Nobel</a:t>
            </a:r>
            <a:pPr indent="0" marL="0">
              <a:lnSpc>
                <a:spcPct val="120000"/>
              </a:lnSpc>
              <a:buNone/>
            </a:pPr>
            <a:r>
              <a:rPr lang="en-US" sz="1500" dirty="0">
                <a:solidFill>
                  <a:schemeClr val="tx2"/>
                </a:solidFill>
                <a:latin typeface="+mn-lt" pitchFamily="34" charset="0"/>
                <a:ea typeface="+mn-lt" pitchFamily="34" charset="-122"/>
                <a:cs typeface="+mn-lt" pitchFamily="34" charset="-120"/>
              </a:rPr>
              <a:t>: cerimonia a Stoccolma, il 10 dicembre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1949</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monumento nazionale</a:t>
            </a:r>
            <a:pPr indent="0" marL="0">
              <a:lnSpc>
                <a:spcPct val="120000"/>
              </a:lnSpc>
              <a:buNone/>
            </a:pPr>
            <a:r>
              <a:rPr lang="en-US" sz="1500" dirty="0">
                <a:solidFill>
                  <a:schemeClr val="tx2"/>
                </a:solidFill>
                <a:latin typeface="+mn-lt" pitchFamily="34" charset="0"/>
                <a:ea typeface="+mn-lt" pitchFamily="34" charset="-122"/>
                <a:cs typeface="+mn-lt" pitchFamily="34" charset="-120"/>
              </a:rPr>
              <a:t>: la casa natale di contrada Caos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Qual è il romanzo considerato il capolavoro narrativo di Pirandello?</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Uno, nessuno e centomila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Il fu Mattia Pascal</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L'esclusa</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recaplica.com/it/letteratura/luigi-pirandello/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NobelPrize.org · Treccani · Britannica · Istituto di Studi Pirandelliani · Regione Siciliana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Luigi Pirandello: vita, opere e il Nobel del 1934 — Recap</dc:title>
  <dc:subject>PptxGenJS Presentation</dc:subject>
  <dc:creator>Recaplica</dc:creator>
  <cp:lastModifiedBy>Recaplica</cp:lastModifiedBy>
  <cp:revision>1</cp:revision>
  <dcterms:created xsi:type="dcterms:W3CDTF">2026-09-20T19:29:23Z</dcterms:created>
  <dcterms:modified xsi:type="dcterms:W3CDTF">2026-09-20T19:29:23Z</dcterms:modified>
</cp:coreProperties>
</file>