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Gattopardo, di Giuseppe Tomasi di Lampedusa, racconta il tramonto dell'aristocrazia siciliana durante l'Unità d'Italia. Oggi vediamo la trama, la storia editoriale del romanzo, il gattopardismo e il film di Visconti.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principe Fabrizio Corbera di Salina assiste, senza opporsi apertamente, al passaggio del potere dalla sua classe, la vecchia aristocrazia siciliana, alla nuova borghesia in ascesa rappresentata da don Calogero Sedara.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romanzo è ambientato in Sicilia tra il 1860, l'anno dello sbarco dei Mille, e il primo decennio del Novecento. Tancredi Falconeri sposa Angelica, figlia del borghese arricchito don Calogero Sedara: un'unione che segna il passaggio del potere dall'aristocrazia alla nuova classe dirigente.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matrimonio tra Tancredi Falconeri e Angelica Sedara unisce il vecchio blasone aristocratico dei Salina al denaro nuovo dei Sedara, e segna il passaggio reale del potere da una classe sociale all'altra.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questa frase di Tancredi Falconeri nasce il termine "gattopardismo": si usa per chi lascia cambiare la superficie pur di tenere in mano, sotto, le leve del comando.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manoscritto fu sottoposto a Mondadori nel maggio 1956 e rifiutato; un secondo tentativo con Einaudi fu respinto per il parere sfavorevole di Elio Vittorini, che lo giudicò "un lavoro dignitoso, ma tradizionale". Giuseppe Tomasi di Lampedusa morì nel 1957 senza vedere il romanzo pubblicato: uscì postumo l'11 novembre 1958 per Feltrinelli, curato da Giorgio Bassani.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L'autore morì nel 1957, un anno prima della pubblicazione, e non vide mai il proprio romanzo stampato.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1959 Il Gattopardo vinse il Premio Strega, diventando il primo best-seller italiano con oltre 100.000 copie vendute (la tiratura raggiunse le 250.000 copie in soli otto mesi). Nel 1963 Luchino Visconti ne diresse la trasposizione cinematografica, con Burt Lancaster, Claudia Cardinale e Alain Delon, vincitrice della Palma d'Oro.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Gattopardo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Il principe di Salina e la fine di un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MONDO CHE FINISCE</a:t>
            </a:r>
            <a:endParaRPr lang="en-US" sz="1300" dirty="0"/>
          </a:p>
        </p:txBody>
      </p:sp>
      <p:sp>
        <p:nvSpPr>
          <p:cNvPr id="3" name="Shape 1"/>
          <p:cNvSpPr/>
          <p:nvPr/>
        </p:nvSpPr>
        <p:spPr>
          <a:xfrm>
            <a:off x="1592478" y="2843632"/>
            <a:ext cx="631723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reagisce un principe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alla fine del proprio mondo?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trama del romanzo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gattopardismo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pubblicazione rifiutata due volte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successo e il film di Visconti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PERSONAGGI PRINCIPALI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050" b="1" dirty="0">
                <a:solidFill>
                  <a:schemeClr val="tx1"/>
                </a:solidFill>
                <a:latin typeface="+mj-lt" pitchFamily="34" charset="0"/>
                <a:ea typeface="+mj-lt" pitchFamily="34" charset="-122"/>
                <a:cs typeface="+mj-lt" pitchFamily="34" charset="-120"/>
              </a:rPr>
              <a:t>Fabrizio Corbera</a:t>
            </a:r>
            <a:endParaRPr lang="en-US" sz="20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Principe di Salina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Assiste al tramonto della propria classe sociale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Tancredi Falconeri</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Nipote del principe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Abbraccia il nuovo ordine, sposa Angelica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Angelica Sedara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Figlia di don Calogero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Rappresenta la nuova borghesia in ascesa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SALINA E SEDARA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 Salina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BLASONE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Antica famiglia aristocratica siciliana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FABRIZIO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Assiste al tramonto del proprio ruolo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 Sedara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DENARO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Fortuna nuova, di origine borghese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ANGELICA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Entra nella famiglia col matrimonio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matrimonio unisce blasone antico e denaro nuovo.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FRASE DI TANCREDI</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Bisogna che tutto cambi perché tutto rimanga com'è.</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È la frase, rivolta allo zio, che convince il vecchio aristocratico a lasciare che il nipote si schieri con i nuovi vincitori, pur di non perdere il controllo reale delle cose.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STORIA EDITORIALE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muore l'autore</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Mondadori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maggio 1956, rifiutato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Einaudi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rifiutato, parere di Vittorini</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Feltrinelli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 novembre 1958</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Gattopardo ebbe un successo editoriale immediato e scontato.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Due editori dissero no in meno di due anni: prima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rifiutato da Mondadori nel 1956</a:t>
            </a:r>
            <a:pPr indent="0" marL="0">
              <a:lnSpc>
                <a:spcPct val="125000"/>
              </a:lnSpc>
              <a:buNone/>
            </a:pPr>
            <a:r>
              <a:rPr lang="en-US" sz="1750" dirty="0">
                <a:solidFill>
                  <a:srgbClr val="D8D6CF"/>
                </a:solidFill>
                <a:latin typeface="+mn-lt" pitchFamily="34" charset="0"/>
                <a:ea typeface="+mn-lt" pitchFamily="34" charset="-122"/>
                <a:cs typeface="+mn-lt" pitchFamily="34" charset="-120"/>
              </a:rPr>
              <a:t>, poi da Einaudi per il parere sfavorevole di Elio Vittorini; il libro arrivò in libreria solo nel 1958, con l'autore già scomparso.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 ROMANZO RIFIUTATO A BESTSELLER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Premio Strega</a:t>
            </a:r>
            <a:pPr indent="0" marL="0">
              <a:lnSpc>
                <a:spcPct val="120000"/>
              </a:lnSpc>
              <a:buNone/>
            </a:pPr>
            <a:r>
              <a:rPr lang="en-US" sz="1500" dirty="0">
                <a:solidFill>
                  <a:schemeClr val="tx2"/>
                </a:solidFill>
                <a:latin typeface="+mn-lt" pitchFamily="34" charset="0"/>
                <a:ea typeface="+mn-lt" pitchFamily="34" charset="-122"/>
                <a:cs typeface="+mn-lt" pitchFamily="34" charset="-120"/>
              </a:rPr>
              <a:t>: vinto l'anno dopo la pubblicazione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film di Visconti</a:t>
            </a:r>
            <a:pPr indent="0" marL="0">
              <a:lnSpc>
                <a:spcPct val="120000"/>
              </a:lnSpc>
              <a:buNone/>
            </a:pPr>
            <a:r>
              <a:rPr lang="en-US" sz="1500" dirty="0">
                <a:solidFill>
                  <a:schemeClr val="tx2"/>
                </a:solidFill>
                <a:latin typeface="+mn-lt" pitchFamily="34" charset="0"/>
                <a:ea typeface="+mn-lt" pitchFamily="34" charset="-122"/>
                <a:cs typeface="+mn-lt" pitchFamily="34" charset="-120"/>
              </a:rPr>
              <a:t>: con Lancaster, Cardinale e Delon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copie vendute</a:t>
            </a:r>
            <a:pPr indent="0" marL="0">
              <a:lnSpc>
                <a:spcPct val="120000"/>
              </a:lnSpc>
              <a:buNone/>
            </a:pPr>
            <a:r>
              <a:rPr lang="en-US" sz="1500" dirty="0">
                <a:solidFill>
                  <a:schemeClr val="tx2"/>
                </a:solidFill>
                <a:latin typeface="+mn-lt" pitchFamily="34" charset="0"/>
                <a:ea typeface="+mn-lt" pitchFamily="34" charset="-122"/>
                <a:cs typeface="+mn-lt" pitchFamily="34" charset="-120"/>
              </a:rPr>
              <a:t>: primo best-seller italiano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recaplica.com/it/letteratura/il-gattopardo/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Premio Strega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Gattopardo di Tomasi di Lampedusa: la trama del romanzo — Recap</dc:title>
  <dc:subject>PptxGenJS Presentation</dc:subject>
  <dc:creator>Recaplica</dc:creator>
  <cp:lastModifiedBy>Recaplica</cp:lastModifiedBy>
  <cp:revision>1</cp:revision>
  <dcterms:created xsi:type="dcterms:W3CDTF">2026-09-30T10:33:38Z</dcterms:created>
  <dcterms:modified xsi:type="dcterms:W3CDTF">2026-09-30T10:33:38Z</dcterms:modified>
</cp:coreProperties>
</file>