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notesMasterIdLst>
    <p:notesMasterId r:id="rId18"/>
  </p:notesMasterIdLst>
  <p:sldSz cx="9144000" cy="5143500"/>
  <p:notesSz cx="5143500" cy="9144000"/>
  <p:embeddedFontLst>
    <p:embeddedFont>
      <p:font typeface="Bricolage Grotesque"/>
      <p:regular r:id="rId23"/>
      <p:bold r:id="rId24"/>
    </p:embeddedFont>
    <p:embeddedFont>
      <p:font typeface="Atkinson Hyperlegible"/>
      <p:regular r:id="rId25"/>
      <p:bold r:id="rId26"/>
      <p:italic r:id="rId27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notesMaster" Target="notesMasters/notesMaster1.xml"/><Relationship Id="rId19" Type="http://schemas.openxmlformats.org/officeDocument/2006/relationships/presProps" Target="presProps.xml"/><Relationship Id="rId20" Type="http://schemas.openxmlformats.org/officeDocument/2006/relationships/viewProps" Target="viewProps.xml"/><Relationship Id="rId21" Type="http://schemas.openxmlformats.org/officeDocument/2006/relationships/theme" Target="theme/theme1.xml"/><Relationship Id="rId22" Type="http://schemas.openxmlformats.org/officeDocument/2006/relationships/tableStyles" Target="tableStyles.xml"/><Relationship Id="rId23" Type="http://schemas.openxmlformats.org/officeDocument/2006/relationships/font" Target="fonts/font1.fntdata"/><Relationship Id="rId24" Type="http://schemas.openxmlformats.org/officeDocument/2006/relationships/font" Target="fonts/font2.fntdata"/><Relationship Id="rId25" Type="http://schemas.openxmlformats.org/officeDocument/2006/relationships/font" Target="fonts/font3.fntdata"/><Relationship Id="rId26" Type="http://schemas.openxmlformats.org/officeDocument/2006/relationships/font" Target="fonts/font4.fntdata"/><Relationship Id="rId27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L'Espressionismo tedesco nasce agli inizi del Novecento in Germania, nei gruppi di pittori Die Brücke e Der Blaue Reiter, e si allarga alla letteratura e al cinema.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Secondo Tate, gli espressionisti volevano restituire all'arte una carica emotiva e spirituale, in reazione a un'arte percepita come troppo descrittiva.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racconto attraversa due gruppi di pittori, una rivista letteraria, due film e una mostra che nel 1937 cambia il destino di queste opere.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Nel manifesto del 1906 il gruppo dichiara di voler conquistare libertà di vita e d'azione contro le forze più anziane già affermate. Emil Nolde vi aderisce solo per un periodo breve.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Secondo Tate e GHDI, i due gruppi condividono il bisogno di superare la rappresentazione letterale, ma con esiti stilistici diversi.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Der Blaue Reiter riunisce artisti di origine sia tedesca sia russa, tra cui Gabriele Münter, August Macke, Alexej von Jawlensky, Marianne von Werefkin e Paul Klee. Si scioglie di fatto allo scoppio della guerra, quando Kandinsky e gli altri cittadini russi sono costretti a lasciare la Germania.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Attorno alla rivista Walden costruisce un intero ecosistema culturale: serate, un palcoscenico, una galleria e una casa editrice, tutti chiamati Sturm. Con la sua partenza, nel 1932, le attività cessano.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Secondo il British Film Institute, il cinema espressionista tedesco fiorisce dopo gli orrori della Prima guerra mondiale e la devastazione economica che ne segue, con inquadrature dall'alto e un forte contrasto chiaroscurale.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Goebbels aveva in passato apprezzato artisti dell'avanguardia tedesca e per un certo tempo aveva sperato in un «Espressionismo nordico» come stile ufficiale del nazismo, ma Hitler preferiva un linguaggio realistico e classico, e questa linea prevalse.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Grande mostra d'arte tedesca, inaugurata un giorno prima e pensata come contraltare della Entartete Kunst, ebbe meno di 500.000 visitatori: meno della metà.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risposta è Wassily Kandinsky. Seconda domanda per la classe: in quale città nasce Die Brücke?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Die Brücke, Der Blaue Reiter, Der Sturm, il cinema di Caligari e Nosferatu, e la mostra del 1937: cinque tappe di un'unica sensibilità.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LETTERATURA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Espressionismo tedesco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Mappa concettuale di un movimento tra pittura, letteratura e cinema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ALL'INIZIO DEL NOVECENTO, IN GERMANIA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2554173" y="2106016"/>
            <a:ext cx="5332628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Perché deformare la realtà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invece di copiarla?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PITTURA, LETTERATURA, CINEMA, CENSURA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Die Brücke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Der Blaue Reiter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Letteratura e cinema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censura nazista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Die Brücke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Dresda, 1905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DRESDA, 1905-1910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1905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anno di nascita del gruppo, a Dresda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undefined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1906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anno del manifesto di Die Brücke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undefined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1910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anno in cui Otto Müller entra nel gruppo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undefined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DRESDA 1905, MONACO 1911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Die Brücke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COLORE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vivace, non naturalistico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INFLUENZE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arte tribale, post-impressionismo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Der Blaue Reiter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COLORE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spirituale, simbolico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STILE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più lirico, verso l'astrazione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Dresda guarda al primitivo, Monaco al colore spirituale.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Der Blaue Reiter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Monaco, 1911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 MONACO AL FRONTE, 1911-1914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Text 2"/>
          <p:cNvSpPr/>
          <p:nvPr/>
        </p:nvSpPr>
        <p:spPr>
          <a:xfrm>
            <a:off x="6263640" y="1325880"/>
            <a:ext cx="2743200" cy="8686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Franz Marc e August Macke</a:t>
            </a:r>
            <a:endParaRPr lang="en-US" sz="1600" dirty="0"/>
          </a:p>
          <a:p>
            <a:pPr algn="ctr" indent="0" marL="0">
              <a:lnSpc>
                <a:spcPct val="11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Muoiono al fronte</a:t>
            </a:r>
            <a:endParaRPr lang="en-US" sz="1600" dirty="0"/>
          </a:p>
        </p:txBody>
      </p:sp>
      <p:sp>
        <p:nvSpPr>
          <p:cNvPr id="5" name="Shape 3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1911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Fondazione a Monaco</a:t>
            </a:r>
            <a:endParaRPr lang="en-US" sz="1400" dirty="0"/>
          </a:p>
        </p:txBody>
      </p:sp>
      <p:sp>
        <p:nvSpPr>
          <p:cNvPr id="7" name="Shape 5"/>
          <p:cNvSpPr/>
          <p:nvPr/>
        </p:nvSpPr>
        <p:spPr>
          <a:xfrm>
            <a:off x="4846320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3867912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1911-1912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Prima mostra alla Galerie Thannhauser</a:t>
            </a:r>
            <a:endParaRPr lang="en-US" sz="1400" dirty="0"/>
          </a:p>
        </p:txBody>
      </p:sp>
      <p:sp>
        <p:nvSpPr>
          <p:cNvPr id="9" name="Shape 7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1914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Fine con la Prima guerra mondiale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Letteratura e cinema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Berlino 1910, poi lo schermo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502920"/>
            <a:ext cx="265176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DER STURM, BERLINO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457200" y="3200400"/>
            <a:ext cx="2651760" cy="10058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32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Herwarth Walden</a:t>
            </a:r>
            <a:endParaRPr lang="en-US" sz="3200" dirty="0"/>
          </a:p>
        </p:txBody>
      </p:sp>
      <p:sp>
        <p:nvSpPr>
          <p:cNvPr id="4" name="Text 2"/>
          <p:cNvSpPr/>
          <p:nvPr/>
        </p:nvSpPr>
        <p:spPr>
          <a:xfrm>
            <a:off x="457200" y="4251960"/>
            <a:ext cx="26517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1910-1932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3886200" y="126873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1910</a:t>
            </a:r>
            <a:endParaRPr lang="en-US" sz="2100" dirty="0"/>
          </a:p>
        </p:txBody>
      </p:sp>
      <p:sp>
        <p:nvSpPr>
          <p:cNvPr id="6" name="Shape 4"/>
          <p:cNvSpPr/>
          <p:nvPr/>
        </p:nvSpPr>
        <p:spPr>
          <a:xfrm>
            <a:off x="5074920" y="132359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5257800" y="126873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Fonda la rivista Der Sturm con Alfred Döblin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3886200" y="213741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1912</a:t>
            </a:r>
            <a:endParaRPr lang="en-US" sz="2100" dirty="0"/>
          </a:p>
        </p:txBody>
      </p:sp>
      <p:sp>
        <p:nvSpPr>
          <p:cNvPr id="9" name="Shape 7"/>
          <p:cNvSpPr/>
          <p:nvPr/>
        </p:nvSpPr>
        <p:spPr>
          <a:xfrm>
            <a:off x="5074920" y="219227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5257800" y="213741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Pubblica Kandinsky, Kokoschka, Marc, Macke</a:t>
            </a:r>
            <a:endParaRPr lang="en-US" sz="1500" dirty="0"/>
          </a:p>
        </p:txBody>
      </p:sp>
      <p:sp>
        <p:nvSpPr>
          <p:cNvPr id="11" name="Text 9"/>
          <p:cNvSpPr/>
          <p:nvPr/>
        </p:nvSpPr>
        <p:spPr>
          <a:xfrm>
            <a:off x="3886200" y="300609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1932</a:t>
            </a:r>
            <a:endParaRPr lang="en-US" sz="2100" dirty="0"/>
          </a:p>
        </p:txBody>
      </p:sp>
      <p:sp>
        <p:nvSpPr>
          <p:cNvPr id="12" name="Shape 10"/>
          <p:cNvSpPr/>
          <p:nvPr/>
        </p:nvSpPr>
        <p:spPr>
          <a:xfrm>
            <a:off x="5074920" y="306095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5257800" y="300609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Lascia la Germania per l'URSS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FILM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365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Caligari</a:t>
            </a:r>
            <a:endParaRPr lang="en-US" sz="2500" dirty="0"/>
          </a:p>
        </p:txBody>
      </p:sp>
      <p:sp>
        <p:nvSpPr>
          <p:cNvPr id="4" name="Text 2"/>
          <p:cNvSpPr/>
          <p:nvPr/>
        </p:nvSpPr>
        <p:spPr>
          <a:xfrm>
            <a:off x="365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1920</a:t>
            </a:r>
            <a:endParaRPr lang="en-US" sz="4600" dirty="0"/>
          </a:p>
        </p:txBody>
      </p:sp>
      <p:sp>
        <p:nvSpPr>
          <p:cNvPr id="5" name="Text 3"/>
          <p:cNvSpPr/>
          <p:nvPr/>
        </p:nvSpPr>
        <p:spPr>
          <a:xfrm>
            <a:off x="365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Scenografie storte, angoli impossibili</a:t>
            </a:r>
            <a:endParaRPr lang="en-US" sz="1350" dirty="0"/>
          </a:p>
        </p:txBody>
      </p:sp>
      <p:sp>
        <p:nvSpPr>
          <p:cNvPr id="6" name="Text 4"/>
          <p:cNvSpPr/>
          <p:nvPr/>
        </p:nvSpPr>
        <p:spPr>
          <a:xfrm>
            <a:off x="3413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FILM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3413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Nosferatu</a:t>
            </a:r>
            <a:endParaRPr lang="en-US" sz="2500" dirty="0"/>
          </a:p>
        </p:txBody>
      </p:sp>
      <p:sp>
        <p:nvSpPr>
          <p:cNvPr id="8" name="Text 6"/>
          <p:cNvSpPr/>
          <p:nvPr/>
        </p:nvSpPr>
        <p:spPr>
          <a:xfrm>
            <a:off x="3413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1922</a:t>
            </a:r>
            <a:endParaRPr lang="en-US" sz="4600" dirty="0"/>
          </a:p>
        </p:txBody>
      </p:sp>
      <p:sp>
        <p:nvSpPr>
          <p:cNvPr id="9" name="Text 7"/>
          <p:cNvSpPr/>
          <p:nvPr/>
        </p:nvSpPr>
        <p:spPr>
          <a:xfrm>
            <a:off x="3413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Girato anche in location reali</a:t>
            </a:r>
            <a:endParaRPr lang="en-US" sz="1350" dirty="0"/>
          </a:p>
        </p:txBody>
      </p:sp>
      <p:sp>
        <p:nvSpPr>
          <p:cNvPr id="10" name="Text 8"/>
          <p:cNvSpPr/>
          <p:nvPr/>
        </p:nvSpPr>
        <p:spPr>
          <a:xfrm>
            <a:off x="6461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STILE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461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Helldunkel</a:t>
            </a:r>
            <a:endParaRPr lang="en-US" sz="2500" dirty="0"/>
          </a:p>
        </p:txBody>
      </p:sp>
      <p:sp>
        <p:nvSpPr>
          <p:cNvPr id="12" name="Text 10"/>
          <p:cNvSpPr/>
          <p:nvPr/>
        </p:nvSpPr>
        <p:spPr>
          <a:xfrm>
            <a:off x="6461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365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Contrasto</a:t>
            </a:r>
            <a:endParaRPr lang="en-US" sz="3650" dirty="0"/>
          </a:p>
        </p:txBody>
      </p:sp>
      <p:sp>
        <p:nvSpPr>
          <p:cNvPr id="13" name="Text 11"/>
          <p:cNvSpPr/>
          <p:nvPr/>
        </p:nvSpPr>
        <p:spPr>
          <a:xfrm>
            <a:off x="6461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Ombre profonde, chiaroscuro netto</a:t>
            </a:r>
            <a:endParaRPr lang="en-US" sz="135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censura nazista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Monaco, 1937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MONACO, 1937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regime nazista etichettò come «degenerata» l'arte che voleva colpire.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ministro della propaganda Joseph Goebbels promosse la mostra Entartete Kunst per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deridere pubblicamente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l'arte moderna confiscata ai musei tedeschi.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MONACO, LUGLIO 1937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600+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opere confiscate ed esposte come degenerate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undefined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2+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milioni di visitatori nel 1937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undefined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&lt;500.000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visitatori della mostra concorrente, nello stesso anno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undefined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14</a:t>
            </a:fld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PROVA A RISPONDERE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 fonda, insieme a Franz Marc, il gruppo Der Blaue Reiter?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Wassily Kandinsky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Herwarth Walden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Robert Wiene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15</a:t>
            </a:fld>
            <a:endParaRPr lang="en-US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 ADESSO, IL RIPASSO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Ripassa con Flashcards e Quiz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recaplica.com/it/letteratura/espressionismo-tedesco/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Tate · GHDI · USHMM · BFI · Leopold Museum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16</Slides>
  <Notes>16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9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Espressionismo tedesco: cos'è e mappa concettuale del movimento — Recap</dc:title>
  <dc:subject>PptxGenJS Presentation</dc:subject>
  <dc:creator>Recaplica</dc:creator>
  <cp:lastModifiedBy>Recaplica</cp:lastModifiedBy>
  <cp:revision>1</cp:revision>
  <dcterms:created xsi:type="dcterms:W3CDTF">2026-10-11T04:25:20Z</dcterms:created>
  <dcterms:modified xsi:type="dcterms:W3CDTF">2026-10-11T04:25:20Z</dcterms:modified>
</cp:coreProperties>
</file>