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Europa non esiste una data unica di inizio della scuola. A deciderla sono modelli di governo diversi da paese a paese, dal ministero centrale al singolo Comune. In questa presentazione vediamo i tre modelli individuati dall'agenzia europea Eurydice, alcuni esempi concreti per l'anno scolastico 2026/2027, il caso ibrido dell'Italia e perché queste date non restano mai fisse nel 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onesta è, in nessun modo uniforme. Il confronto dell'agenzia europea Eurydice, che copre 39-40 sistemi scolastici, individua tre modelli di governo diversi per la scelta di quella data, e le date reali vanno da metà agosto in Svezia a metà settembre in alcuni Länder tedeschi. Tenete a mente questo divario, perché spiegarlo è il filo di tutta la presentazione.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tre modelli individuati da Eurydice. Nel primo un livello centrale sceglie un'unica data per l'intero paese, come in Francia, Polonia e Grecia. Nel secondo la decisione è decentralizzata, affidata a regioni, enti locali o singoli istituti dentro linee guida nazionali, come in Germania, Spagna e Regno Unito. Nel terzo più autorità si dividono il compito, con un governo centrale che fissa solo una cornice adattata poi a livello locale, come nei Paesi Bassi e in Svezia.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strumento di confronto di Eurydice copre 39-40 sistemi scolastici europei. In 11 di questi l'anno scolastico inizia formalmente il 1° settembre, un dato aggregato che però non sempre coincide col primo giorno di lezione reale, perché in alcuni paesi la data ufficiale è solo l'inizio di un periodo amministrativo. I tre modelli di governo restano centralizzato, regionale o locale, e misto.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Germania l'istruzione è competenza dei 16 Länder, non del governo federale, e la Kultusministerkonferenz (KMK) coordina le date con una rotazione a 5 gruppi in vigore dal 1964. In Spagna la competenza sul calendario delle scuole non universitarie è delle comunità autonome. Nel Regno Unito non esiste un calendario nazionale unico, il portale ufficiale del governo lo dichiara esplicitamente, e le quattro nazioni (Inghilterra, Scozia, Galles, Irlanda del Nord) seguono percorsi diversi, con la Scozia che rientra tipicamente a metà agosto, prima delle altre.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esempio di come si allarga il ventaglio delle date in un solo anno scolastico. In Svezia i primi comuni, come Stoccolma, Göteborg e Malmö, sono tornati in classe il 17 agosto 2026. In Francia la rentrée è stata unica, il 1° settembre 2026, come in Polonia. In Grecia l'apertura ufficiale è caduta verso l'11 settembre. In Germania, infine, la data dipende dal Land: la Baviera, tra gli ultimi della rotazione, è rientrata il 14 settembre 2026, quasi un mese dopo la Svezia.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Un'idea diffusa vuole che, in un paese con un governo centrale forte, sia quel governo a decidere anche il calendario scolastico. In Germania non è così: l'istruzione è competenza dei 16 Länder, non del governo federale, e le vacanze estive sono coordinate a lungo termine dalla Kultusministerkonferenz con la rotazione a 5 gruppi nata nel 1964, l'Accordo di Amburgo, pensata per evitare che tutte le famiglie tedesche partano nello stesso periodo.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l'anno scolastico va dal 1° settembre al 31 agosto, con un minimo di 200 giorni di attività didattica tra il 1° settembre e il 30 giugno. L'istruzione obbligatoria dura 10 anni, dai 6 ai 16 anni. Dentro questa cornice nazionale sono le Regioni a fissare il calendario didattico dettagliato, adattato alle esigenze del territorio.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Paesi Bassi il ministero pubblica date-guida per tre regioni, ma le scuole possono discostarsene senza chiedere il permesso. In Svezia l'ente nazionale Skolverket fissa solo una cornice, agosto-giugno, mentre le date esatte le decide il huvudman, il gestore della scuola, di norma il Comune. L'Italia sta in mezzo, con una cornice nazionale fissa e un calendario deciso Regione per Regione.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nessuno dei criteri visti finora produce una data fissa nel tempo. In Francia ogni anno scolastico ha il suo decreto ministeriale. In Grecia l'apertura "verso l'11 settembre" si sposta se quel giorno cade di sabato o domenica. Nei Paesi Bassi e in Svezia le date guida o comunali vengono ridefinite anno per anno. Per questo le cifre di questa presentazione sono ancorate esplicitamente all'anno scolastico 2026/2027, un esempio concreto di come funziona ogni criterio, non un dato valido per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In Germania l'istruzione è competenza dei 16 Länder, coordinati dalla KMK con la rotazione a 5 gruppi in vigore dal 1964. Se c'è tempo, seconda domanda dal quiz del Recap, perché in Svezia non esiste una data unica nazionale di rientro a scuola? (Perché ogni Comune, il huvudman, decide le date esatte dentro la cornice agosto-giugno fissata da Skolverket.)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Quando inizia la scuola in Europa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Non c'è una sola data, né un solo modo di deciderla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 NUMERO</a:t>
            </a:r>
            <a:endParaRPr lang="en-US" sz="1300" dirty="0"/>
          </a:p>
        </p:txBody>
      </p:sp>
      <p:sp>
        <p:nvSpPr>
          <p:cNvPr id="3" name="Shape 1"/>
          <p:cNvSpPr/>
          <p:nvPr/>
        </p:nvSpPr>
        <p:spPr>
          <a:xfrm>
            <a:off x="3985819" y="2474824"/>
            <a:ext cx="251013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quanti paesi europei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scuola inizia lo stesso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giorno?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modelli di governo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modello regionale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caso Italia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cambia ogni anno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Tre modelli di governo</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Centrale, regionale o misto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 MINISTERO, UNA DATA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Centralizzata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Francia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Stessa data per tutto il paese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OGNI TERRITORIO LA SUA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Regionale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Germania</a:t>
            </a:r>
            <a:endParaRPr lang="en-US" sz="37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Decidono Land, regione o comune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CORNICE SÌ, OBBLIGO 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Mista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Paesi Bassi</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ministero guida, la scuola sceglie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CONFRONTO EURYDICE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39-40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sistemi scolastici</a:t>
            </a:r>
            <a:pPr indent="0" marL="0">
              <a:lnSpc>
                <a:spcPct val="120000"/>
              </a:lnSpc>
              <a:buNone/>
            </a:pPr>
            <a:r>
              <a:rPr lang="en-US" sz="1500" dirty="0">
                <a:solidFill>
                  <a:schemeClr val="tx2"/>
                </a:solidFill>
                <a:latin typeface="+mn-lt" pitchFamily="34" charset="0"/>
                <a:ea typeface="+mn-lt" pitchFamily="34" charset="-122"/>
                <a:cs typeface="+mn-lt" pitchFamily="34" charset="-120"/>
              </a:rPr>
              <a:t>: coperti dal confronto europeo sull'inizio dell'anno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iniziano il 1° sett.</a:t>
            </a:r>
            <a:pPr indent="0" marL="0">
              <a:lnSpc>
                <a:spcPct val="120000"/>
              </a:lnSpc>
              <a:buNone/>
            </a:pPr>
            <a:r>
              <a:rPr lang="en-US" sz="1500" dirty="0">
                <a:solidFill>
                  <a:schemeClr val="tx2"/>
                </a:solidFill>
                <a:latin typeface="+mn-lt" pitchFamily="34" charset="0"/>
                <a:ea typeface="+mn-lt" pitchFamily="34" charset="-122"/>
                <a:cs typeface="+mn-lt" pitchFamily="34" charset="-120"/>
              </a:rPr>
              <a:t>: formalmente, non sempre è il primo giorno di lezione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modelli di governo</a:t>
            </a:r>
            <a:pPr indent="0" marL="0">
              <a:lnSpc>
                <a:spcPct val="120000"/>
              </a:lnSpc>
              <a:buNone/>
            </a:pPr>
            <a:r>
              <a:rPr lang="en-US" sz="1500" dirty="0">
                <a:solidFill>
                  <a:schemeClr val="tx2"/>
                </a:solidFill>
                <a:latin typeface="+mn-lt" pitchFamily="34" charset="0"/>
                <a:ea typeface="+mn-lt" pitchFamily="34" charset="-122"/>
                <a:cs typeface="+mn-lt" pitchFamily="34" charset="-120"/>
              </a:rPr>
              <a:t>: centralizzato, regionale, misto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modello regionale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Land, comunità, Comune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DECIDE, TERRITORIO PER TERRITORIO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16 Länder, rotazione KMK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Vacanze scaglionate in 5 gruppi dal 1964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Spagna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Comunità autonome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Ogni comunità fissa il proprio calendario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Regno Unito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Autorità locali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Scozia, Inghilterra, Galles, Irlanda a parte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RIENTRO NEL 2026, DALLA PRIMA ALL'ULTIMA DATA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Polonia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 settembre 2026, data fissa</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Grecia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apertura verso l'11 settembre</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Svezia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17 agosto 2026, decide ogni Comune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Francia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 settembre 2026, data unica</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Germania, Baviera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settembre 2026, tra gli ultimi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governo federale tedesco non decide.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data la fissano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 16 Länder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coordinati dalla Kultusministerkonferenz con una rotazione a 5 gruppi in vigore dal 1964.</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caso Italia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cornice, un calendario di Regione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L'ITALIA, CORNICE NAZIONALE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minimi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lezione, tra il 1° settembre e il 30 giugno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sett.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inizio della cornice</a:t>
            </a:r>
            <a:pPr indent="0" marL="0">
              <a:lnSpc>
                <a:spcPct val="120000"/>
              </a:lnSpc>
              <a:buNone/>
            </a:pPr>
            <a:r>
              <a:rPr lang="en-US" sz="1500" dirty="0">
                <a:solidFill>
                  <a:schemeClr val="tx2"/>
                </a:solidFill>
                <a:latin typeface="+mn-lt" pitchFamily="34" charset="0"/>
                <a:ea typeface="+mn-lt" pitchFamily="34" charset="-122"/>
                <a:cs typeface="+mn-lt" pitchFamily="34" charset="-120"/>
              </a:rPr>
              <a:t>: nazionale; il calendario lo fissano le Regioni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obbligatori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istruzione, dai 6 ai 16 anni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MODELLO MISTO, E UN CASO IBRIDO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Paesi Bassi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Tre regioni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ministero dà date-guida, le scuole possono scostarsi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Svezia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Huvudman, il Comune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Cornice agosto-giugno di Skolverket, decide il Comune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Italia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Caso ibrido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Cornice nazionale, calendario deciso dalla Regione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Perché cambia ogni anno</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date valgono un solo anno scolastico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UN'ATTENZIONE IN PIÙ</a:t>
            </a:r>
            <a:endParaRPr lang="en-US" sz="1300" dirty="0"/>
          </a:p>
        </p:txBody>
      </p:sp>
      <p:sp>
        <p:nvSpPr>
          <p:cNvPr id="3" name="Shape 1"/>
          <p:cNvSpPr/>
          <p:nvPr/>
        </p:nvSpPr>
        <p:spPr>
          <a:xfrm>
            <a:off x="6085789" y="2106016"/>
            <a:ext cx="10997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non scrivere mai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data come fissa per sempre?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decide la data di inizio delle lezioni in Germania?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governo federale tedesco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Conferenza dei ministri della cultura dei Länder (KMK)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L'Unione europea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recaplica.com/it/educazione-civica/inizio-anno-scolastico-in-europa/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Eurydice · KMK · Ministère de l'Éducation nationale · Rijksoverheid · Skolverket · MEN Polonia · gov.uk</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Quando inizia la scuola in Europa: il calendario, paese per paese — Recap</dc:title>
  <dc:subject>PptxGenJS Presentation</dc:subject>
  <dc:creator>Recaplica</dc:creator>
  <cp:lastModifiedBy>Recaplica</cp:lastModifiedBy>
  <cp:revision>1</cp:revision>
  <dcterms:created xsi:type="dcterms:W3CDTF">2026-09-20T19:29:19Z</dcterms:created>
  <dcterms:modified xsi:type="dcterms:W3CDTF">2026-09-20T19:29:19Z</dcterms:modified>
</cp:coreProperties>
</file>