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diritto internazionale è l'insieme delle regole che disciplinano i rapporti fra Stati e, per alcune materie, il trattamento delle persone entro i loro confini.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controversie tra Stati non finiscono in un tribunale nazionale: le giudica la Corte Internazionale di Giustizia, definita dalla Carta ONU l'organo giudiziario principale delle Nazioni Unite.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trattato è un accordo scritto e vincola solo chi lo firma, per l'articolo 34 della Convenzione di Vienna sul diritto dei trattati. La consuetudine nasce invece da una prassi generale che gli Stati accettano come diritto, e non ha dietro un testo unico firmato.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Nazioni Unite distinguono tre livelli, un organo politico-diplomatico (la Carta ONU), uno giudiziario (l'ICJ) e uno tecnico (la Commissione di Diritto Internazionale, che codifica le norme).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L'ICJ non nasce dal nulla nel 1945: prende il posto della Corte Permanente di Giustizia Internazionale, istituita nel 1920 dalla Società delle Nazioni. La Corte Penale Internazionale arriva molto dopo, con lo Statuto di Roma del 1998, in vigore dal 2002.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L'ICJ giudica controversie fra Stati; la Corte Penale Internazionale, nata con lo Statuto di Roma, giudica singoli individui accusati di genocidio, crimini contro l'umanità, crimini di guerra e crimine di aggressione. Hanno sede entrambe all'Aia, ed è per questo che vengono confuse.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Corte Internazionale di Giustizia ha 15 giudici, eletti per nove anni da Assemblea Generale e Consiglio di Sicurezza. Lo Statuto di Roma fu adottato nel 1998; a maggio 2026 gli Stati parte erano 125.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l'errore più comune su queste due istituzioni: la Corte Internazionale di Giustizia giudica Stati, la Corte Penale Internazionale giudica singoli individui. Sono corti diverse, con sede nella stessa città.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diritto internazionale pubblico regola i rapporti fra Stati. Il diritto internazionale privato è materia di diritto interno e stabilisce quale legge nazionale si applica a un caso con elementi stranieri. Il diritto internazionale penale, quello della Corte Penale Internazionale, giudica singoli individui.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la Corte Penale Internazionale: nata con lo Statuto di Roma del 1998, in vigore dal 2002, giudica genocidio, crimini contro l'umanità, crimini di guerra e crimine di aggressione. Seconda domanda per la classe: che differenza c'è tra la funzione contenziosa e quella consultiva dell'ICJ?</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su Recaplica ha anche i Falsi miti, il Quiz e le Flashcard per ripassare.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Diritto internazionale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fonti e le istituzioni che regolano i rapporti fra Stati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 REGOLE TRA STATI</a:t>
            </a:r>
            <a:endParaRPr lang="en-US" sz="1300" dirty="0"/>
          </a:p>
        </p:txBody>
      </p:sp>
      <p:sp>
        <p:nvSpPr>
          <p:cNvPr id="3" name="Shape 1"/>
          <p:cNvSpPr/>
          <p:nvPr/>
        </p:nvSpPr>
        <p:spPr>
          <a:xfrm>
            <a:off x="503936" y="2106016"/>
            <a:ext cx="309854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giudica una lite tra due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Stati?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DALLE FONTI ALLE CORTI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fonti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applica le regole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corti all'Aia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Pubblico, privato, penale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fonti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Trattati e consuetudine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FONTI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Trattati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Accordi scritti fra Stati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EFFETTO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Vincolano solo chi firma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Consuetudine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Prassi generale accettata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FONTE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Art. 38(1) Statuto ICJ</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valore giuridico, origine diversa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applica le regole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ONU, ICJ, Commissione di Diritto Internazionale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APPLICA LE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ONU</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Politico-diplomatico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Carta del 1945 codifica i principi delle relazioni fra Stati, dalla sovrana uguaglianza al divieto dell'uso della forza.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ICJ</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Giudica le controversie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Corte Internazionale di Giustizia, sede all'Aia, funzione contenziosa e consultiva.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Lavoro tecnico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Commissione di Diritto Internazionale promuove lo sviluppo e la codificazione delle norme.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ISTITUZIONI NEL TEMPO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Corte Permanente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1945-46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l'ICJ con la Carta ONU</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1998-2002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Statuto di Roma istituisce l'ICC</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Due corti all'Aia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Stati contro individui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GIUDICA CHI ALL'AIA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ICJ</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GIUDICA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Controversie tra Stati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SEDE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L'Aia, dal 1946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ICC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GIUDICA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Individui, crimini gravi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L'Aia, dal 2002</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Competenze diverse, stessa città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CORTI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giudici nell'ICJ</a:t>
            </a:r>
            <a:pPr indent="0" marL="0">
              <a:lnSpc>
                <a:spcPct val="120000"/>
              </a:lnSpc>
              <a:buNone/>
            </a:pPr>
            <a:r>
              <a:rPr lang="en-US" sz="1500" dirty="0">
                <a:solidFill>
                  <a:schemeClr val="tx2"/>
                </a:solidFill>
                <a:latin typeface="+mn-lt" pitchFamily="34" charset="0"/>
                <a:ea typeface="+mn-lt" pitchFamily="34" charset="-122"/>
                <a:cs typeface="+mn-lt" pitchFamily="34" charset="-120"/>
              </a:rPr>
              <a:t>: eletti per nove anni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adozione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dello Statuto di Roma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Stati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dello Statuto di Roma, a maggio 2026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NON È LA STESSA CORTE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L'ICJ giudica Stati, non persone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Corte Penale Internazionale, nata con lo Statuto di Roma del 1998 e in vigore dal 2002, giudica invece individui accusati di genocidio, crimini contro l'umanità, crimini di guerra e crimine di aggressione.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Pubblico, privato, penale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sono la stessa materia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RAMI DEL DIRITTO INTERNAZIONALE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Pubblico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Rapporti fra Stati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Trattati e organizzazioni come l'ONU, tribunali come l'ICJ.</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Privato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Ramo del diritto interno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Quale legge nazionale si applica a un caso con elementi stranieri.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Penale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Giudica singoli individui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Genocidio, crimini contro l'umanità, crimini di guerra, aggressione.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corte giudica singoli individui, non Stati?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Corte Internazionale di Giustizia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Corte Penale Internazionale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Commissione di Diritto Internazionale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CONTINUA A LEGGERE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Falsi miti, Quiz e FAQ </a:t>
            </a:r>
            <a:pPr indent="0" marL="0">
              <a:buNone/>
            </a:pPr>
            <a:r>
              <a:rPr lang="en-US" sz="1700" b="1" dirty="0">
                <a:solidFill>
                  <a:schemeClr val="bg1"/>
                </a:solidFill>
                <a:latin typeface="+mn-lt" pitchFamily="34" charset="0"/>
                <a:ea typeface="+mn-lt" pitchFamily="34" charset="-122"/>
                <a:cs typeface="+mn-lt" pitchFamily="34" charset="-120"/>
              </a:rPr>
              <a:t>recaplica.com/it/educazione-civica/diritto-internazionale/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ONU · Carta ONU · Stanford Encyclopedia of Philosophy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Diritto internazionale: cos'è e chi lo applica — Recap</dc:title>
  <dc:subject>PptxGenJS Presentation</dc:subject>
  <dc:creator>Recaplica</dc:creator>
  <cp:lastModifiedBy>Recaplica</cp:lastModifiedBy>
  <cp:revision>1</cp:revision>
  <dcterms:created xsi:type="dcterms:W3CDTF">2026-09-30T10:52:31Z</dcterms:created>
  <dcterms:modified xsi:type="dcterms:W3CDTF">2026-09-30T10:52:31Z</dcterms:modified>
</cp:coreProperties>
</file>