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Pannelli solari, turbine eoliche, batterie e motori elettrici dipendono da un gruppo ristretto di minerali, concentrati nell'estrazione o nella raffinazione in pochi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Sei volte tanto rispetto a un'auto con motore tradizionale, secondo l'Agenzia Internazionale per l'Energia (IEA).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rapporti strutturali stimati dall'IEA tra le diverse tecnologie: mostrano perché la transizione energetica moltiplica il fabbisogno di materiali, non solo la domanda di energia pulita.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2020 al 2024 la concentrazione è salita sia nell'estrazione (dal 73% al 77%) sia nella raffinazione (dall'82% all'86%). Il litio fa eccezione, con nuovi produttori in crescita.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nome trae in inganno: il problema non è la scarsità geologica, ma il numero ridotto di impianti di raffinazione nel mondo.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2010 la Cina bloccò le esportazioni di terre rare verso il Giappone dopo un incidente diplomatico. Fino al 2023 copriva il 99% della raffinazione mondiale delle terre rare pesanti, secondo il CSIS. Nell'aprile 2025 ha imposto licenze di esportazione su sette elementi, inserendo 16 aziende statunitensi in una lista di controllo.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Dati della Commissione Europea, riferiti al quadro 2023-2024: mostrano perché la dipendenza da singoli paesi terzi preoccupa Bruxelles.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i tre benchmark del Critical Raw Materials Act, entrato in vigore il 23 maggio 2024, che si applicano alla lista di 34 materie prime critiche fissata dall'UE nel 2023, oltre al tetto del 65% di dipendenza da un singolo paese extra-UE.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Oltre 400 kg di terre rare, secondo il CSIS: la dipendenza militare rende la questione anche di sicurezza nazionale, non solo industriale.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65%. Seconda domanda per la classe: perché pensi che l'UE abbia scelto una soglia che comunque ammette una dipendenza molto alta, e non una più bassa?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transizione energetica dipende da un gruppo ristretto di minerali concentrati in pochi paesi: l'Unione Europea punta a diversificare i fornitori entro il 2030, con obiettivi che restano parziali.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Materie prime critiche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sfida nascosta della transizione energetica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a:t>
            </a:r>
            <a:endParaRPr lang="en-US" sz="1300" dirty="0"/>
          </a:p>
        </p:txBody>
      </p:sp>
      <p:sp>
        <p:nvSpPr>
          <p:cNvPr id="3" name="Shape 1"/>
          <p:cNvSpPr/>
          <p:nvPr/>
        </p:nvSpPr>
        <p:spPr>
          <a:xfrm>
            <a:off x="2440737" y="1737208"/>
            <a:ext cx="232740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minerali in più</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servono per un'auto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elettrica?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Più minerali, più fabbisogno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concentra la produzione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leva geopolitica cinese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risposta dell'Unione Europea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Più minerali, più fabbisogno</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tecnologie pulite ne chiedono di più</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MOLTIPLICATORE ENERGETICO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i minerali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un'auto elettrica rispetto a una tradizionale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i minerali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un eolico onshore rispetto a un impianto a gas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i minerali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un eolico offshore rispetto a un impianto a gas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Dove si concentra la produzione</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Pochi paesi, quote in crescita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ESTRAZIONE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3</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77</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Quota mondiale nel 2024</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RAFFINAZIONE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3</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86</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Quota mondiale nel 2024</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LITIO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Eccezione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00" b="1" dirty="0">
                <a:solidFill>
                  <a:schemeClr val="accent1"/>
                </a:solidFill>
                <a:latin typeface="+mj-lt" pitchFamily="34" charset="0"/>
                <a:ea typeface="+mj-lt" pitchFamily="34" charset="-122"/>
                <a:cs typeface="+mj-lt" pitchFamily="34" charset="-120"/>
              </a:rPr>
              <a:t>Emergenti</a:t>
            </a:r>
            <a:endParaRPr lang="en-US" sz="35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Argentina e Zimbabwe crescono</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terre rare non sono rare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 giacimenti esistono in tutto il mondo. A mancare quasi ovunque tranne che in Cina è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capacità di raffinarle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La leva geopolitica cinese</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2010 alle licenze del 2025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CRONOLOGIA DELLE RESTRIZIONI CINESI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Embargo verso il Giappone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99% della raffinazione pesanti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Licenze export su 7 elementi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CHI DIPENDE L'UNIONE EUROPEA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terre rare pesanti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fornite dalla Cina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boro</a:t>
            </a:r>
            <a:pPr indent="0" marL="0">
              <a:lnSpc>
                <a:spcPct val="120000"/>
              </a:lnSpc>
              <a:buNone/>
            </a:pPr>
            <a:r>
              <a:rPr lang="en-US" sz="1500" dirty="0">
                <a:solidFill>
                  <a:schemeClr val="tx2"/>
                </a:solidFill>
                <a:latin typeface="+mn-lt" pitchFamily="34" charset="0"/>
                <a:ea typeface="+mn-lt" pitchFamily="34" charset="-122"/>
                <a:cs typeface="+mn-lt" pitchFamily="34" charset="-120"/>
              </a:rPr>
              <a:t>: fornito dalla Turchia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platino</a:t>
            </a:r>
            <a:pPr indent="0" marL="0">
              <a:lnSpc>
                <a:spcPct val="120000"/>
              </a:lnSpc>
              <a:buNone/>
            </a:pPr>
            <a:r>
              <a:rPr lang="en-US" sz="1500" dirty="0">
                <a:solidFill>
                  <a:schemeClr val="tx2"/>
                </a:solidFill>
                <a:latin typeface="+mn-lt" pitchFamily="34" charset="0"/>
                <a:ea typeface="+mn-lt" pitchFamily="34" charset="-122"/>
                <a:cs typeface="+mn-lt" pitchFamily="34" charset="-120"/>
              </a:rPr>
              <a:t>: fornito dal Sudafrica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La risposta dell'Unione Europea</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Obiettivi e tetti fissati per legge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OBIETTIVI UE AL 2030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estratto in UE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consumo annuo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lavorato in UE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consumo annuo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riciclato in UE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consumo annuo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FATTO CONCRETO</a:t>
            </a:r>
            <a:endParaRPr lang="en-US" sz="1300" dirty="0"/>
          </a:p>
        </p:txBody>
      </p:sp>
      <p:sp>
        <p:nvSpPr>
          <p:cNvPr id="3" name="Shape 1"/>
          <p:cNvSpPr/>
          <p:nvPr/>
        </p:nvSpPr>
        <p:spPr>
          <a:xfrm>
            <a:off x="3218586" y="2843632"/>
            <a:ext cx="129697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minerali servono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caccia F-35?</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Il tetto UE di dipendenza da un solo paese extra-UE, entro il 2030?</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25%</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40%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65%</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SINTESI</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recaplica.com/it/economia/materie-prime-critiche/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IEA · Commissione Europea · CSIS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Materie prime critiche: la sfida geopolitica della transizione energetica — Recap</dc:title>
  <dc:subject>PptxGenJS Presentation</dc:subject>
  <dc:creator>Recaplica</dc:creator>
  <cp:lastModifiedBy>Recaplica</cp:lastModifiedBy>
  <cp:revision>1</cp:revision>
  <dcterms:created xsi:type="dcterms:W3CDTF">2026-09-20T19:29:20Z</dcterms:created>
  <dcterms:modified xsi:type="dcterms:W3CDTF">2026-09-20T19:29:20Z</dcterms:modified>
</cp:coreProperties>
</file>