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globalizzazione è, per il FMI, l'integrazione crescente delle economie mondiali attraverso beni, servizi e capitali; non è un fenomeno recente né lineare, come mostra la sua storia in due ondate.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Prima del 1800 il commercio internazionale restò sempre sotto il 10% di un indice globale, secondo Our World in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FMI definisce la globalizzazione come l'integrazione crescente delle economie mondiali, soprattutto attraverso il movimento di beni, servizi e capitali tra i confini; include anche lavoro e conoscenza, oltre a dimensioni politiche, culturali e ambientali più ampie.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World in Data descrive due grandi ondate, non una crescita lineare: la prima si interrompe con l'inizio della Prima guerra mondiale nel 1914, per il declino del liberalismo e l'ascesa del nazionalismo; la seconda riparte dopo la Seconda guerra mondiale.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commercio cresceva già rapidamente nell'Ottocento grazie a treni e navigazione a vapore, secondo Our World in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FMI cita esplicitamente dimensioni "più ampie", culturali, politiche e ambientali, oltre a quella economica; la Stanford Encyclopedia of Philosophy approfondisce in particolare quella politica, con la cooperazione tra Stati su regole sovranazionali e i movimenti transnazionali di attivisti.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l'OMC il GATT fornì le regole di gran parte del commercio mondiale dal 1948 al 1994, dopo il fallito tentativo del 1948 di istituire un'Organizzazione Internazionale del Commercio. L'OMC nacque il 1° gennaio 1995, la più grande riforma del commercio internazionale dalla fine della Seconda guerra mondiale.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cifre che raccontano la stessa storia da angoli diversi: la crescita del valore del commercio, il suo peso sul PIL mondiale nel tempo, e il modo in cui la mappa dei flussi si è spostata verso la Cina.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corretta è il 1914: l'inizio della Prima guerra mondiale, con il declino del liberalismo e l'ascesa del nazionalismo, secondo Our World in Data. Seconda domanda per la classe: quali sono le dimensioni della globalizzazione oltre a quella economica?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Globalizzazione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Definizione, storia e le sue dimensioni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DI FONDO</a:t>
            </a:r>
            <a:endParaRPr lang="en-US" sz="1300" dirty="0"/>
          </a:p>
        </p:txBody>
      </p:sp>
      <p:sp>
        <p:nvSpPr>
          <p:cNvPr id="3" name="Shape 1"/>
          <p:cNvSpPr/>
          <p:nvPr/>
        </p:nvSpPr>
        <p:spPr>
          <a:xfrm>
            <a:off x="503936" y="3212440"/>
            <a:ext cx="2416251"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Da quando i mercati del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mondo sono davvero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collegati tra loro?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TAPPE DEL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definizione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due ondate storiche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tre dimensioni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 GATT all'OMC</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definizione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Cosa dice il FMI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CHE COSA MUOVE LA GLOBALIZZAZIONE, PER IL FMI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Beni e servizi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Commercio internazionale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Circolano tra i confini nazionali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Capitali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Investimenti e prestiti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Si muovono da un paese all'altro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650" b="1" dirty="0">
                <a:solidFill>
                  <a:schemeClr val="tx1"/>
                </a:solidFill>
                <a:latin typeface="+mj-lt" pitchFamily="34" charset="0"/>
                <a:ea typeface="+mj-lt" pitchFamily="34" charset="-122"/>
                <a:cs typeface="+mj-lt" pitchFamily="34" charset="-120"/>
              </a:rPr>
              <a:t>Lavoro e conoscenza</a:t>
            </a:r>
            <a:endParaRPr lang="en-US" sz="16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Persone e tecnologia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Attraversano i confini insieme alle merci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Le due ondate storiche</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Dall'Ottocento a oggi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DUE ONDATE DI GLOBALIZZAZIONE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Prima ondata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Dall'Ottocento al 1914</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Interruzione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1914-1945, tra le due guerre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Seconda ondata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Dal 1945, ancora in corso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PIÙ VECCHIA DI QUANTO SEMBRI</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primo grande balzo della globalizzazione arrivò con ferrovie e navi a vapore, nell'Ottocento.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Tra il 1830 e il 1900, secondo Our World in Data, il commercio intra-europeo passò dall'1% al 10% del PIL, spinto da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ferrovie e navi a vapore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tre dimensioni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Economica, politica, culturale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BENI, SERVIZI, CAPITALI</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Economica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750" b="1" dirty="0">
                <a:solidFill>
                  <a:schemeClr val="bg1"/>
                </a:solidFill>
                <a:latin typeface="+mj-lt" pitchFamily="34" charset="0"/>
                <a:ea typeface="+mj-lt" pitchFamily="34" charset="-122"/>
                <a:cs typeface="+mj-lt" pitchFamily="34" charset="-120"/>
              </a:rPr>
              <a:t>Mercati</a:t>
            </a:r>
            <a:pPr indent="0" marL="0">
              <a:buNone/>
            </a:pPr>
            <a:r>
              <a:rPr lang="en-US" sz="1600" b="1" dirty="0">
                <a:solidFill>
                  <a:schemeClr val="bg1"/>
                </a:solidFill>
                <a:latin typeface="+mj-lt" pitchFamily="34" charset="0"/>
                <a:ea typeface="+mj-lt" pitchFamily="34" charset="-122"/>
                <a:cs typeface="+mj-lt" pitchFamily="34" charset="-120"/>
              </a:rPr>
              <a:t> uniti</a:t>
            </a:r>
            <a:endParaRPr lang="en-US" sz="37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Cresce da decenni, secondo il FMI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REGOLE TRA STATI</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Politica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600" b="1" dirty="0">
                <a:solidFill>
                  <a:schemeClr val="bg1"/>
                </a:solidFill>
                <a:latin typeface="+mj-lt" pitchFamily="34" charset="0"/>
                <a:ea typeface="+mj-lt" pitchFamily="34" charset="-122"/>
                <a:cs typeface="+mj-lt" pitchFamily="34" charset="-120"/>
              </a:rPr>
              <a:t>Regole</a:t>
            </a:r>
            <a:pPr indent="0" marL="0">
              <a:buNone/>
            </a:pPr>
            <a:r>
              <a:rPr lang="en-US" sz="1600" b="1" dirty="0">
                <a:solidFill>
                  <a:schemeClr val="bg1"/>
                </a:solidFill>
                <a:latin typeface="+mj-lt" pitchFamily="34" charset="0"/>
                <a:ea typeface="+mj-lt" pitchFamily="34" charset="-122"/>
                <a:cs typeface="+mj-lt" pitchFamily="34" charset="-120"/>
              </a:rPr>
              <a:t> comuni</a:t>
            </a:r>
            <a:endParaRPr lang="en-US" sz="3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Stati e movimenti transnazionali (Stanford)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IDEE E PRATICHE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Culturale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Idee</a:t>
            </a:r>
            <a:pPr indent="0" marL="0">
              <a:buNone/>
            </a:pPr>
            <a:r>
              <a:rPr lang="en-US" sz="1600" b="1" dirty="0">
                <a:solidFill>
                  <a:schemeClr val="accent1"/>
                </a:solidFill>
                <a:latin typeface="+mj-lt" pitchFamily="34" charset="0"/>
                <a:ea typeface="+mj-lt" pitchFamily="34" charset="-122"/>
                <a:cs typeface="+mj-lt" pitchFamily="34" charset="-120"/>
              </a:rPr>
              <a:t> diffuse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Citata dal FMI accanto a quella economica</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Dal GATT all'OMC</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Le regole del commercio mondiale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GATT ALL'OMC</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1947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23 paesi fondatori del GATT</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1948-1994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GATT regola il commercio</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Nasce l'OMC</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COMMERCIO MONDIALE, IN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34,89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trilioni di dollari nel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Beni e servizi, +8% sul 2024 (OMC)</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62,1%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 PIL mondiale nel 2007</a:t>
            </a:r>
            <a:pPr indent="0" marL="0">
              <a:lnSpc>
                <a:spcPct val="120000"/>
              </a:lnSpc>
              <a:buNone/>
            </a:pPr>
            <a:r>
              <a:rPr lang="en-US" sz="1500" dirty="0">
                <a:solidFill>
                  <a:schemeClr val="tx2"/>
                </a:solidFill>
                <a:latin typeface="+mn-lt" pitchFamily="34" charset="0"/>
                <a:ea typeface="+mn-lt" pitchFamily="34" charset="-122"/>
                <a:cs typeface="+mn-lt" pitchFamily="34" charset="-120"/>
              </a:rPr>
              <a:t>: Contro il 42,1% del 1980 (FMI)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paesi del mondo nel 2024</a:t>
            </a:r>
            <a:pPr indent="0" marL="0">
              <a:lnSpc>
                <a:spcPct val="120000"/>
              </a:lnSpc>
              <a:buNone/>
            </a:pPr>
            <a:r>
              <a:rPr lang="en-US" sz="1500" dirty="0">
                <a:solidFill>
                  <a:schemeClr val="tx2"/>
                </a:solidFill>
                <a:latin typeface="+mn-lt" pitchFamily="34" charset="0"/>
                <a:ea typeface="+mn-lt" pitchFamily="34" charset="-122"/>
                <a:cs typeface="+mn-lt" pitchFamily="34" charset="-120"/>
              </a:rPr>
              <a:t>: Importavano soprattutto dalla Cina (Our World in Data)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LE DUE ONDATE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quale anno, secondo Our World in Data, iniziò a declinare la prima ondata di globalizzazione?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1929, con la Grande Depressione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Il 1914, con la Prima guerra mondiale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Il 1973, con la crisi petrolifera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COMPLETO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sulla globalizzazione </a:t>
            </a:r>
            <a:pPr indent="0" marL="0">
              <a:buNone/>
            </a:pPr>
            <a:r>
              <a:rPr lang="en-US" sz="1700" b="1" dirty="0">
                <a:solidFill>
                  <a:schemeClr val="bg1"/>
                </a:solidFill>
                <a:latin typeface="+mn-lt" pitchFamily="34" charset="0"/>
                <a:ea typeface="+mn-lt" pitchFamily="34" charset="-122"/>
                <a:cs typeface="+mn-lt" pitchFamily="34" charset="-120"/>
              </a:rPr>
              <a:t>recaplica.com/it/economia/globalizzazione/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Our World in Data · FMI · Stanford Encyclopedia of Philosophy · OMC</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Globalizzazione: definizione, storia e come funziona il commercio mondiale — Recap</dc:title>
  <dc:subject>PptxGenJS Presentation</dc:subject>
  <dc:creator>Recaplica</dc:creator>
  <cp:lastModifiedBy>Recaplica</cp:lastModifiedBy>
  <cp:revision>1</cp:revision>
  <dcterms:created xsi:type="dcterms:W3CDTF">2026-10-11T04:25:13Z</dcterms:created>
  <dcterms:modified xsi:type="dcterms:W3CDTF">2026-10-11T04:25:13Z</dcterms:modified>
</cp:coreProperties>
</file>