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isn't about which model wins overall — it's about which one fits the data and the job at hand.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MongoDB, Redis, Neo4j, and Apache Cassandra are all widely used non-relational databases, and none of them organizes data in tables the way a relational database does.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fourth model, wide-column, is represented by Apache Cassandra: it comes up later, when we talk about scaling.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MongoDB, in the relational model every row shares the same predefined set of columns, while in NoSQL the schema follows whichever model is in use — document, key-value, graph, or wide-column.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People who think NoSQL means no structure at all picture messy, chaotic data; in reality the schema is still there, it just adapts document by document instead of being identical for every row.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MongoDB, relational databases are built mainly for vertical scaling, with only limited room to scale horizontally, while NoSQL databases are designed to scale in both directions. Apache Cassandra leans hard into that philosophy, with throughput that grows linearly as processors are added.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MongoDB, a distributed system has to keep working despite network partitions: the real choice, once communication between nodes breaks down, is between consistency and availability. MongoDB, for instance, can be tuned to lean toward consistency or toward availability, depending on how it's configured.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you have to choose between consistency and availability — network partitions are something a distributed system has to handle regardless, according to MongoDB. Follow-up for the room: can MongoDB be configured to favor either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explains why relational databases, with their keys and tables, remain the default choice for structured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SQL vs NoSQL</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When each model earns its place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PROBLEM</a:t>
            </a:r>
            <a:endParaRPr lang="en-US" sz="1300" dirty="0"/>
          </a:p>
        </p:txBody>
      </p:sp>
      <p:sp>
        <p:nvSpPr>
          <p:cNvPr id="3" name="Shape 1"/>
          <p:cNvSpPr/>
          <p:nvPr/>
        </p:nvSpPr>
        <p:spPr>
          <a:xfrm>
            <a:off x="2416708" y="2106016"/>
            <a:ext cx="526948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Tables aren't the only way to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organize data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non-relational models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Fixed schema or flexible schema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Scaling, vertical and horizontal</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CAP theorem</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50" b="1" dirty="0">
                <a:solidFill>
                  <a:schemeClr val="tx1"/>
                </a:solidFill>
                <a:latin typeface="+mj-lt" pitchFamily="34" charset="0"/>
                <a:ea typeface="+mj-lt" pitchFamily="34" charset="-122"/>
                <a:cs typeface="+mj-lt" pitchFamily="34" charset="-120"/>
              </a:rPr>
              <a:t>The non-relational models</a:t>
            </a:r>
            <a:endParaRPr lang="en-US" sz="31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Documents, keys, graphs, columns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ONE EXAMPLE PER MODEL</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MongoDB</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Document model, free-form fields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According to MongoDB, arrived in 2009 alongside CouchDB.</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Redis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Key-value model, fast lookups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Also hashes, sets, and lists, not just strings.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Neo4j</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Graph model, nodes tied by relationships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Queried through a traversal.</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500" b="1" dirty="0">
                <a:solidFill>
                  <a:schemeClr val="tx1"/>
                </a:solidFill>
                <a:latin typeface="+mj-lt" pitchFamily="34" charset="0"/>
                <a:ea typeface="+mj-lt" pitchFamily="34" charset="-122"/>
                <a:cs typeface="+mj-lt" pitchFamily="34" charset="-120"/>
              </a:rPr>
              <a:t>Fixed schema or flexible schema</a:t>
            </a:r>
            <a:endParaRPr lang="en-US" sz="2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Who decides the shape of the data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SCHEMA PHILOSOPHIES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Relational database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SCHEMA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Fixed, the same for every row</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CHANGING IT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Hard once the table exists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Non-relational database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SCHEMA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Set by the data model in use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CHANGING IT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Easier, document by document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NoSQL fits the schema to the data model</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A COMMON MIX-UP</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Documents stay organized, even with different fields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Different documents in the same collection can hold different fields, according to MongoDB, but the data still stays structured.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50" b="1" dirty="0">
                <a:solidFill>
                  <a:schemeClr val="tx1"/>
                </a:solidFill>
                <a:latin typeface="+mj-lt" pitchFamily="34" charset="0"/>
                <a:ea typeface="+mj-lt" pitchFamily="34" charset="-122"/>
                <a:cs typeface="+mj-lt" pitchFamily="34" charset="-120"/>
              </a:rPr>
              <a:t>Scaling, vertical and horizontal</a:t>
            </a:r>
            <a:endParaRPr lang="en-US" sz="2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bigger machine, or more machines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RELATIONAL MODEL</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Vertical</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a:t>
            </a:r>
            <a:pPr indent="0" marL="0">
              <a:buNone/>
            </a:pPr>
            <a:r>
              <a:rPr lang="en-US" sz="1600" b="1" dirty="0">
                <a:solidFill>
                  <a:schemeClr val="bg1"/>
                </a:solidFill>
                <a:latin typeface="+mj-lt" pitchFamily="34" charset="0"/>
                <a:ea typeface="+mj-lt" pitchFamily="34" charset="-122"/>
                <a:cs typeface="+mj-lt" pitchFamily="34" charset="-120"/>
              </a:rPr>
              <a:t> server</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Adds resources to a single server.</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NOSQL MODEL</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Both ways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a:t>
            </a:r>
            <a:pPr indent="0" marL="0">
              <a:buNone/>
            </a:pPr>
            <a:r>
              <a:rPr lang="en-US" sz="1600" b="1" dirty="0">
                <a:solidFill>
                  <a:schemeClr val="bg1"/>
                </a:solidFill>
                <a:latin typeface="+mj-lt" pitchFamily="34" charset="0"/>
                <a:ea typeface="+mj-lt" pitchFamily="34" charset="-122"/>
                <a:cs typeface="+mj-lt" pitchFamily="34" charset="-120"/>
              </a:rPr>
              <a:t> directions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Scales in either direction.</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WIDE-COLUMN</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Cassandra</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N</a:t>
            </a:r>
            <a:pPr indent="0" marL="0">
              <a:buNone/>
            </a:pPr>
            <a:r>
              <a:rPr lang="en-US" sz="1600" b="1" dirty="0">
                <a:solidFill>
                  <a:schemeClr val="accent1"/>
                </a:solidFill>
                <a:latin typeface="+mj-lt" pitchFamily="34" charset="0"/>
                <a:ea typeface="+mj-lt" pitchFamily="34" charset="-122"/>
                <a:cs typeface="+mj-lt" pitchFamily="34" charset="-120"/>
              </a:rPr>
              <a:t> nodes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Scale-out on commodity hardware.</a:t>
            </a:r>
            <a:endParaRPr lang="en-US" sz="13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CAP theorem</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trade-off behind distributed systems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CAP THEOREM</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Consistency</a:t>
            </a:r>
            <a:pPr indent="0" marL="0">
              <a:lnSpc>
                <a:spcPct val="120000"/>
              </a:lnSpc>
              <a:buNone/>
            </a:pPr>
            <a:r>
              <a:rPr lang="en-US" sz="1500" dirty="0">
                <a:solidFill>
                  <a:schemeClr val="tx2"/>
                </a:solidFill>
                <a:latin typeface="+mn-lt" pitchFamily="34" charset="0"/>
                <a:ea typeface="+mn-lt" pitchFamily="34" charset="-122"/>
                <a:cs typeface="+mn-lt" pitchFamily="34" charset="-120"/>
              </a:rPr>
              <a:t>: Every node sees the same data.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A</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Availability</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system always answers.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P</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Partition tolerance</a:t>
            </a:r>
            <a:pPr indent="0" marL="0">
              <a:lnSpc>
                <a:spcPct val="120000"/>
              </a:lnSpc>
              <a:buNone/>
            </a:pPr>
            <a:r>
              <a:rPr lang="en-US" sz="1500" dirty="0">
                <a:solidFill>
                  <a:schemeClr val="tx2"/>
                </a:solidFill>
                <a:latin typeface="+mn-lt" pitchFamily="34" charset="0"/>
                <a:ea typeface="+mn-lt" pitchFamily="34" charset="-122"/>
                <a:cs typeface="+mn-lt" pitchFamily="34" charset="-120"/>
              </a:rPr>
              <a:t>: Keeps working even if the network splits.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ASK THE 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happens when communication between the nodes of a distributed system breaks down, according to the CAP theorem?</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You have to choose between consistency and availability</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system always stops working</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system stays both consistent and available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KEEP READING</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The full Recap, with quiz and concept map </a:t>
            </a:r>
            <a:pPr indent="0" marL="0">
              <a:buNone/>
            </a:pPr>
            <a:r>
              <a:rPr lang="en-US" sz="1700" b="1" dirty="0">
                <a:solidFill>
                  <a:schemeClr val="bg1"/>
                </a:solidFill>
                <a:latin typeface="+mn-lt" pitchFamily="34" charset="0"/>
                <a:ea typeface="+mn-lt" pitchFamily="34" charset="-122"/>
                <a:cs typeface="+mn-lt" pitchFamily="34" charset="-120"/>
              </a:rPr>
              <a:t>recaplica.com/en/technology/relational-vs-non-relational-database/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AWS · MongoDB · Redis · Neo4j · Cassandra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SQL vs NoSQL: How Relational and Non-Relational Databases Differ — Recap</dc:title>
  <dc:subject>PptxGenJS Presentation</dc:subject>
  <dc:creator>Recaplica</dc:creator>
  <cp:lastModifiedBy>Recaplica</cp:lastModifiedBy>
  <cp:revision>1</cp:revision>
  <dcterms:created xsi:type="dcterms:W3CDTF">2026-09-28T01:01:19Z</dcterms:created>
  <dcterms:modified xsi:type="dcterms:W3CDTF">2026-09-28T01:01:19Z</dcterms:modified>
</cp:coreProperties>
</file>