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Power banks and other spare lithium batteries must always travel in carry-on luggage, never in the hold. Today we'll look at the watt-hour limits, why they matter, and what changed after a real incident.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Because if a lithium battery overheats (thermal runaway, a chain reaction where it releases gas and can catch fire), the crew can act immediately only if the device is visible, in the cabin. In the hold, no one would notice in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Power banks and other spare batteries always go in carry-on luggage. Devices with an installed battery, like laptops and phones, can in some cases travel in the hold too, but the general recommendation is still carry-on. The Wh rating comes from multiplying amp-hours (Ah) by voltage, and it's also worth protecting spare battery terminals from short-circuits.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your carry-on gets gate-checked into the hold, which happens often on full flights, you have to take the power bank and spare batteries out first and keep them with you in the cabin: it's IATA's guidance, because these batteries can't travel in the hold.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limit depends on the battery's capacity, measured in watt-hours: up to 100 Wh you can fly with no permission, between 101 and 160 Wh you need the airline's approval with a maximum of two spare batteries, and above 160 Wh the battery can't fly on a passenger aircraft.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By multiplying the rated amp-hours (Ah) by the battery's rated voltage. The value is normally printed on the casing, which helps if your power bank only lists mAh.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Charge level isn't the only cause of the risk: EASA also cites manufacturing defects in the internal insulation, physical damage from impacts or pressure, poorly packaged power banks, and counterfeit or low-quality batteries bought from unreliable sellers.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South Korean transport ministry's investigation attributed the fire to a breakdown in the internal insulation of a power bank stored in the overhead bin, which caused a short circuit: the aircraft, an Airbus A321, was destroyed by the flames, but all 176 people on board were evacuated.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South Korea banned storing power banks and e-cigarettes in overhead bins from March 1, 2025, along with charging them through seat-back USB ports, and set a limit of 5 power banks per passenger. From 2026, some Asian airlines also banned using power banks during the flight itself.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Spare batteries must always travel in the cabin, because only there can the crew notice a fire starting and act right away. Second question from the Recap's quiz, if there's time: up to how many Wh can a power bank fly without any authorization? (Answer: 100 Wh.)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Recap page online has a 5-question quiz and 8 flashcards, with all the full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Power Bank on a Plane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rules for carrying and using it safely</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LET'S START HERE</a:t>
            </a:r>
            <a:endParaRPr lang="en-US" sz="1300" dirty="0"/>
          </a:p>
        </p:txBody>
      </p:sp>
      <p:sp>
        <p:nvSpPr>
          <p:cNvPr id="3" name="Shape 1"/>
          <p:cNvSpPr/>
          <p:nvPr/>
        </p:nvSpPr>
        <p:spPr>
          <a:xfrm>
            <a:off x="2857043" y="2843632"/>
            <a:ext cx="469950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can't a power bank</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travel in checked luggage?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Carry-on luggage, always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watt-hour brackets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technical risk</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Air Busan case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50" b="1" dirty="0">
                <a:solidFill>
                  <a:schemeClr val="tx1"/>
                </a:solidFill>
                <a:latin typeface="+mj-lt" pitchFamily="34" charset="0"/>
                <a:ea typeface="+mj-lt" pitchFamily="34" charset="-122"/>
                <a:cs typeface="+mj-lt" pitchFamily="34" charset="-120"/>
              </a:rPr>
              <a:t>Carry-on luggage, always</a:t>
            </a:r>
            <a:endParaRPr lang="en-US" sz="32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Never in the hold, even switched off</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BASIC RULE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Cabin</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always</a:t>
            </a:r>
            <a:pPr indent="0" marL="0">
              <a:lnSpc>
                <a:spcPct val="120000"/>
              </a:lnSpc>
              <a:buNone/>
            </a:pPr>
            <a:r>
              <a:rPr lang="en-US" sz="1500" dirty="0">
                <a:solidFill>
                  <a:schemeClr val="tx2"/>
                </a:solidFill>
                <a:latin typeface="+mn-lt" pitchFamily="34" charset="0"/>
                <a:ea typeface="+mn-lt" pitchFamily="34" charset="-122"/>
                <a:cs typeface="+mn-lt" pitchFamily="34" charset="-120"/>
              </a:rPr>
              <a:t>: never in a checked suitcase in the hold</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Ah x V</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equals Wh</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formula printed on the battery casing</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Tape</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over the contacts</a:t>
            </a:r>
            <a:pPr indent="0" marL="0">
              <a:lnSpc>
                <a:spcPct val="120000"/>
              </a:lnSpc>
              <a:buNone/>
            </a:pPr>
            <a:r>
              <a:rPr lang="en-US" sz="1500" dirty="0">
                <a:solidFill>
                  <a:schemeClr val="tx2"/>
                </a:solidFill>
                <a:latin typeface="+mn-lt" pitchFamily="34" charset="0"/>
                <a:ea typeface="+mn-lt" pitchFamily="34" charset="-122"/>
                <a:cs typeface="+mn-lt" pitchFamily="34" charset="-120"/>
              </a:rPr>
              <a:t>: protects a spare battery from short-circuits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TO DO AT THE GATE, IF YOUR BAG IS CHECKED</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914400"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Bag gate-checked</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happens on full flights</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Take out power bank and batteries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before handing over the bag</a:t>
            </a:r>
            <a:endParaRPr lang="en-US" sz="1400" dirty="0"/>
          </a:p>
        </p:txBody>
      </p:sp>
      <p:sp>
        <p:nvSpPr>
          <p:cNvPr id="8" name="Shape 6"/>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Keep them in the cabin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for the whole flight</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500" b="1" dirty="0">
                <a:solidFill>
                  <a:schemeClr val="tx1"/>
                </a:solidFill>
                <a:latin typeface="+mj-lt" pitchFamily="34" charset="0"/>
                <a:ea typeface="+mj-lt" pitchFamily="34" charset="-122"/>
                <a:cs typeface="+mj-lt" pitchFamily="34" charset="-120"/>
              </a:rPr>
              <a:t>The watt-hour brackets</a:t>
            </a:r>
            <a:endParaRPr lang="en-US" sz="35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Three tiers, one single test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BANNED</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Above 160</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160+</a:t>
            </a:r>
            <a:pPr indent="0" marL="0">
              <a:buNone/>
            </a:pPr>
            <a:r>
              <a:rPr lang="en-US" sz="1600" b="1" dirty="0">
                <a:solidFill>
                  <a:schemeClr val="bg1"/>
                </a:solidFill>
                <a:latin typeface="+mj-lt" pitchFamily="34" charset="0"/>
                <a:ea typeface="+mj-lt" pitchFamily="34" charset="-122"/>
                <a:cs typeface="+mj-lt" pitchFamily="34" charset="-120"/>
              </a:rPr>
              <a:t> Wh</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Doesn't board any plane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WITH APPROVAL</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101-160</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160</a:t>
            </a:r>
            <a:pPr indent="0" marL="0">
              <a:buNone/>
            </a:pPr>
            <a:r>
              <a:rPr lang="en-US" sz="1600" b="1" dirty="0">
                <a:solidFill>
                  <a:schemeClr val="bg1"/>
                </a:solidFill>
                <a:latin typeface="+mj-lt" pitchFamily="34" charset="0"/>
                <a:ea typeface="+mj-lt" pitchFamily="34" charset="-122"/>
                <a:cs typeface="+mj-lt" pitchFamily="34" charset="-120"/>
              </a:rPr>
              <a:t> Wh</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Airline approval, max two</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FREE TO FLY</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Up to 100</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100</a:t>
            </a:r>
            <a:pPr indent="0" marL="0">
              <a:buNone/>
            </a:pPr>
            <a:r>
              <a:rPr lang="en-US" sz="1600" b="1" dirty="0">
                <a:solidFill>
                  <a:schemeClr val="accent1"/>
                </a:solidFill>
                <a:latin typeface="+mj-lt" pitchFamily="34" charset="0"/>
                <a:ea typeface="+mj-lt" pitchFamily="34" charset="-122"/>
                <a:cs typeface="+mj-lt" pitchFamily="34" charset="-120"/>
              </a:rPr>
              <a:t> Wh</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No permission needed</a:t>
            </a:r>
            <a:endParaRPr lang="en-US" sz="13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CLASS</a:t>
            </a:r>
            <a:endParaRPr lang="en-US" sz="1300" dirty="0"/>
          </a:p>
        </p:txBody>
      </p:sp>
      <p:sp>
        <p:nvSpPr>
          <p:cNvPr id="3" name="Shape 1"/>
          <p:cNvSpPr/>
          <p:nvPr/>
        </p:nvSpPr>
        <p:spPr>
          <a:xfrm>
            <a:off x="503936" y="2106016"/>
            <a:ext cx="5909869"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do you calculate 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battery's Wh?</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technical risk</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What thermal runaway really is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CHARGE ISN'T THE WHOLE STORY</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risk doesn't depend only on how charged it is.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It's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thermal runaway</a:t>
            </a:r>
            <a:pPr indent="0" marL="0">
              <a:lnSpc>
                <a:spcPct val="125000"/>
              </a:lnSpc>
              <a:buNone/>
            </a:pPr>
            <a:r>
              <a:rPr lang="en-US" sz="1750" dirty="0">
                <a:solidFill>
                  <a:srgbClr val="D8D6CF"/>
                </a:solidFill>
                <a:latin typeface="+mn-lt" pitchFamily="34" charset="0"/>
                <a:ea typeface="+mn-lt" pitchFamily="34" charset="-122"/>
                <a:cs typeface="+mn-lt" pitchFamily="34" charset="-120"/>
              </a:rPr>
              <a:t>, the battery overheats, releases gas, and can catch fire. The causes include manufacturing defects in the internal insulation, physical damage, and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counterfeit power banks</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Air Busan case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real incident, January 28, 2025</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WHAT HAPPENED</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Air Busan Flight 391</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Gimhae, South Korea</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2025</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January 28, fire on the ground during taxi</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2025</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March 1, overhead bins banned</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2025</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March 14, power bank blamed for short</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CHANGED AFTERWARD</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power banks per passenger</a:t>
            </a:r>
            <a:pPr indent="0" marL="0">
              <a:lnSpc>
                <a:spcPct val="120000"/>
              </a:lnSpc>
              <a:buNone/>
            </a:pPr>
            <a:r>
              <a:rPr lang="en-US" sz="1500" dirty="0">
                <a:solidFill>
                  <a:schemeClr val="tx2"/>
                </a:solidFill>
                <a:latin typeface="+mn-lt" pitchFamily="34" charset="0"/>
                <a:ea typeface="+mn-lt" pitchFamily="34" charset="-122"/>
                <a:cs typeface="+mn-lt" pitchFamily="34" charset="-120"/>
              </a:rPr>
              <a:t>: new limit set by South Korea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2026</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no in-flight use</a:t>
            </a:r>
            <a:pPr indent="0" marL="0">
              <a:lnSpc>
                <a:spcPct val="120000"/>
              </a:lnSpc>
              <a:buNone/>
            </a:pPr>
            <a:r>
              <a:rPr lang="en-US" sz="1500" dirty="0">
                <a:solidFill>
                  <a:schemeClr val="tx2"/>
                </a:solidFill>
                <a:latin typeface="+mn-lt" pitchFamily="34" charset="0"/>
                <a:ea typeface="+mn-lt" pitchFamily="34" charset="-122"/>
                <a:cs typeface="+mn-lt" pitchFamily="34" charset="-120"/>
              </a:rPr>
              <a:t>: Hanjin Group, Air Busan included</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2025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no USB charging</a:t>
            </a:r>
            <a:pPr indent="0" marL="0">
              <a:lnSpc>
                <a:spcPct val="120000"/>
              </a:lnSpc>
              <a:buNone/>
            </a:pPr>
            <a:r>
              <a:rPr lang="en-US" sz="1500" dirty="0">
                <a:solidFill>
                  <a:schemeClr val="tx2"/>
                </a:solidFill>
                <a:latin typeface="+mn-lt" pitchFamily="34" charset="0"/>
                <a:ea typeface="+mn-lt" pitchFamily="34" charset="-122"/>
                <a:cs typeface="+mn-lt" pitchFamily="34" charset="-120"/>
              </a:rPr>
              <a:t>: Singapore Airlines and Scoot</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Where does a power bank need to travel when you fly?</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Always in carry-on luggage, never in the hold</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Always in the hold, for safety reasons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Either in the cabin or the hold, it doesn't matter</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recaplica.com/en/technology/power-bank-on-a-plane-rules/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TSA · IATA · EASA · Air Busan Flight 391 (South Korean investigation) · ABC News Australia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 bank on a plane: the rules for carrying and using it safely — Recap</dc:title>
  <dc:subject>PptxGenJS Presentation</dc:subject>
  <dc:creator>Recaplica</dc:creator>
  <cp:lastModifiedBy>Recaplica</cp:lastModifiedBy>
  <cp:revision>1</cp:revision>
  <dcterms:created xsi:type="dcterms:W3CDTF">2026-09-20T19:29:41Z</dcterms:created>
  <dcterms:modified xsi:type="dcterms:W3CDTF">2026-09-20T19:29:41Z</dcterms:modified>
</cp:coreProperties>
</file>