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Orthographic projection is how technical drawing shows a three-dimensional object using several flat views: top, front, and side. Today we cover what the planes are, how the views get arranged, and how to draw a solid.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break the solid into separate flat views, each projected onto a plane at a right angle to the direction you're looking from. That's the core idea behind orthographic projection, as opposed to perspective drawing with vanishing points.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standard projection planes are horizontal, vertical, and profile. Set at right angles to each other, they form what's known as Monge's trihedron.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top view looks straight down onto the horizontal plane, the front view looks straight ahead onto the vertical plane, and the side view looks from left or right onto the profile plane.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first-angle projection, the standard across Europe, each view sits on the opposite side from the face it shows: the view from the right goes to the left of the front view. In third-angle projection, standard in the US, the projection plane is pictured as glass between the viewer and the object, and the same view sits on the matching side: the view from the right goes to the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Folding one of the two original planes onto the other lets you reconstruct the shape and dimensions of a figure in space, and the reverse works too — that's the principle behind Monge's two-plane projection.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rectangular box, you project the edges onto the three planes: the front face onto the vertical plane gives the front view, the top face onto the horizontal plane gives the top view, and the side face onto the profile plane gives the side view. Edges covered by another face are drawn dashed.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the dashed line: edges hidden behind the solid are drawn that way, visible edges with a solid line. A follow-up for the class: in the front view of a cylinder, what gets projected instead of edges, since a curved solid doesn't have any?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Orthographic projection remains, in 2026, the basic method taught in technical drawing classes: three planes, three views, two different conventions for laying them out on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Orthographic Projection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One object, three views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TAKE A GUESS</a:t>
            </a:r>
            <a:endParaRPr lang="en-US" sz="1300" dirty="0"/>
          </a:p>
        </p:txBody>
      </p:sp>
      <p:sp>
        <p:nvSpPr>
          <p:cNvPr id="3" name="Shape 1"/>
          <p:cNvSpPr/>
          <p:nvPr/>
        </p:nvSpPr>
        <p:spPr>
          <a:xfrm>
            <a:off x="503936" y="2843632"/>
            <a:ext cx="72085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draw a cube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without using perspective?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projection planes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views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First-angle and third-angle projection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to draw a solid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PLANES AND THEIR ROLES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horizontal plane</a:t>
            </a:r>
            <a:pPr indent="0" marL="0">
              <a:lnSpc>
                <a:spcPct val="120000"/>
              </a:lnSpc>
              <a:buNone/>
            </a:pPr>
            <a:r>
              <a:rPr lang="en-US" sz="1500" dirty="0">
                <a:solidFill>
                  <a:schemeClr val="tx2"/>
                </a:solidFill>
                <a:latin typeface="+mn-lt" pitchFamily="34" charset="0"/>
                <a:ea typeface="+mn-lt" pitchFamily="34" charset="-122"/>
                <a:cs typeface="+mn-lt" pitchFamily="34" charset="-120"/>
              </a:rPr>
              <a:t>: receives the top view</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V</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vertical plane</a:t>
            </a:r>
            <a:pPr indent="0" marL="0">
              <a:lnSpc>
                <a:spcPct val="120000"/>
              </a:lnSpc>
              <a:buNone/>
            </a:pPr>
            <a:r>
              <a:rPr lang="en-US" sz="1500" dirty="0">
                <a:solidFill>
                  <a:schemeClr val="tx2"/>
                </a:solidFill>
                <a:latin typeface="+mn-lt" pitchFamily="34" charset="0"/>
                <a:ea typeface="+mn-lt" pitchFamily="34" charset="-122"/>
                <a:cs typeface="+mn-lt" pitchFamily="34" charset="-120"/>
              </a:rPr>
              <a:t>: receives the front view</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profile plane</a:t>
            </a:r>
            <a:pPr indent="0" marL="0">
              <a:lnSpc>
                <a:spcPct val="120000"/>
              </a:lnSpc>
              <a:buNone/>
            </a:pPr>
            <a:r>
              <a:rPr lang="en-US" sz="1500" dirty="0">
                <a:solidFill>
                  <a:schemeClr val="tx2"/>
                </a:solidFill>
                <a:latin typeface="+mn-lt" pitchFamily="34" charset="0"/>
                <a:ea typeface="+mn-lt" pitchFamily="34" charset="-122"/>
                <a:cs typeface="+mn-lt" pitchFamily="34" charset="-120"/>
              </a:rPr>
              <a:t>: receives the side view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FROM ABOVE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Top view</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H</a:t>
            </a:r>
            <a:pPr indent="0" marL="0">
              <a:buNone/>
            </a:pPr>
            <a:r>
              <a:rPr lang="en-US" sz="1600" b="1" dirty="0">
                <a:solidFill>
                  <a:schemeClr val="bg1"/>
                </a:solidFill>
                <a:latin typeface="+mj-lt" pitchFamily="34" charset="0"/>
                <a:ea typeface="+mj-lt" pitchFamily="34" charset="-122"/>
                <a:cs typeface="+mj-lt" pitchFamily="34" charset="-120"/>
              </a:rPr>
              <a:t> plane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View projected onto the horizontal plane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HEAD 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Front view</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V</a:t>
            </a:r>
            <a:pPr indent="0" marL="0">
              <a:buNone/>
            </a:pPr>
            <a:r>
              <a:rPr lang="en-US" sz="1600" b="1" dirty="0">
                <a:solidFill>
                  <a:schemeClr val="bg1"/>
                </a:solidFill>
                <a:latin typeface="+mj-lt" pitchFamily="34" charset="0"/>
                <a:ea typeface="+mj-lt" pitchFamily="34" charset="-122"/>
                <a:cs typeface="+mj-lt" pitchFamily="34" charset="-120"/>
              </a:rPr>
              <a:t> plane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View projected onto the vertical plane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FROM THE SIDE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Side view</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P</a:t>
            </a:r>
            <a:pPr indent="0" marL="0">
              <a:buNone/>
            </a:pPr>
            <a:r>
              <a:rPr lang="en-US" sz="1600" b="1" dirty="0">
                <a:solidFill>
                  <a:schemeClr val="accent1"/>
                </a:solidFill>
                <a:latin typeface="+mj-lt" pitchFamily="34" charset="0"/>
                <a:ea typeface="+mj-lt" pitchFamily="34" charset="-122"/>
                <a:cs typeface="+mj-lt" pitchFamily="34" charset="-120"/>
              </a:rPr>
              <a:t> plane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View projected onto the profile plane</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OBJECT, SWAPPED VIEWS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First-angle projection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ANGLE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First angle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RIGHT-SIDE VIEW</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Goes left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Third-angle projection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ANGLE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Third angle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RIGHT-SIDE VIEW</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Goes right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Europe uses first-angle projection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FOLDING TRICK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Fold one plane onto another and the shape in space comes back.</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Top, front, and side views stay separate flat drawings on the page; folding one onto another recovers the solid's shape and measurements, and the process works in reverse too.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SOLID TO THREE VIEWS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Pick the faces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which one faces front, up, and sideways</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Project the edges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onto the horizontal, vertical, and profile planes</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Tell lines apart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solid or dashed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Looking at a rectangular box from the front, how do you draw the vertical edge at the back, hidden by the body of the solid?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With a solid line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With a dashed line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isn't drawn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QUICK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recaplica.com/en/technology/orthographic-projection/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Wikipedia · tecnologiaduepuntozero.it · Studenti.it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Orthographic Projection? How to Draw an Object in Three Views — Recap</dc:title>
  <dc:subject>PptxGenJS Presentation</dc:subject>
  <dc:creator>Recaplica</dc:creator>
  <cp:lastModifiedBy>Recaplica</cp:lastModifiedBy>
  <cp:revision>1</cp:revision>
  <dcterms:created xsi:type="dcterms:W3CDTF">2026-10-11T04:25:58Z</dcterms:created>
  <dcterms:modified xsi:type="dcterms:W3CDTF">2026-10-11T04:25:58Z</dcterms:modified>
</cp:coreProperties>
</file>