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launched in 1985 as a graphical shell running on top of MS-DOS, not as a standalone operating system. From 1988 Microsoft ran a second, far more ambitious project in parallel, the NT kernel led by engineer Dave Cutler and built for the professional market. The two lines ran side by side for years, the consumer one with Windows 95, 98 and Me and the NT one with Windows NT and Windows 2000, and merged into a single product with Windows XP in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In 2000 two PCs bought around the same time could run Windows 98, which still carried MS-DOS inside it with the old memory-addressing limits, or Windows 2000, which ran on the NT 5.0 kernel with the NTFS file system extended to consumers and without the old 4 GB per-file limit. Opening the About Windows window was enough to tell which of the two worlds you were in. The two families became one only with Windows XP, in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Bill Gates announced the Windows name in November 1983, but the product only reached store shelves on November 20, 1985, as a 16-bit graphical shell running on top of MS-DOS, bundled with Paint, Write, Notepad, Calendar and the game Reversi, and with windows that could only be tiled across the screen. It saw little popularity. Windows 2.0, on December 9, 1987, saw somewhat wider adoption thanks to Aldus PageMaker and support for the High Memory Area on Intel 80286 processors. The turning point is Windows 3.0, in May 1990, the first to run Windows programs in protected mode with virtual memory support, working across processors from the 8086/8088 up to the 80386, and it sold around 10 million copies within two years. Windows 3.1, in April 1992, added scalable TrueType fonts developed jointly with Apple and required at least an 80286.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1.0 didn't replace MS-DOS, it extended it with a graphical interface, running as a 16-bit shell on top of the existing operating system. Its windows, too, could only be tiled side by side, not overlapped. The NT kernel became the foundation for consumer products only with Windows XP, in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on the new operating system began in October 1988, led by Dave Cutler, who had joined Microsoft that same month, on October 31, from Digital Equipment Corporation. There, starting in April 1975, Cutler had already designed the VMS operating system, and in 1977 he watched the first VAX roll off DEC's production line. Gordon Bell, who had worked alongside him in those years, called him the best writer of operating systems in the world. The first six months went purely into specification work, actual coding began in April 1989, and Windows NT 3.1 shipped on July 27, 1993, aimed not at consumers but at the workstation, office and server markets.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95 hit store shelves on August 24, 1995, after manufacturing had finished on July 14. Behind the spectacle of the launch were real technical advances, 32-bit preemptive multitasking (the kernel still retained some 16-bit code for compatibility with existing software), the Start menu and taskbar with its notification area, plug-and-play support for automatically installing hardware, file names up to 255 characters long, and Windows Explorer as the file manager. The 57.4% is the desktop market share International Data Corporation estimated at the end of 1998.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95, on August 24, 1995, brought 32-bit preemptive multitasking, the Start menu, the taskbar and plug and play. Windows 98 shipped on June 25, 1998, and its 1999 Second Edition, often remembered as the most stable release in the 9x family, brought a larger-capacity FAT32 file system and improved USB support. Windows Me, on September 14, 2000, was conceived as a one-year bridge between Windows 98 and Windows XP, it was the last version of Windows built on DOS and it introduced System Restore, but its stability problems earned it the ironic nickname Mistake Edition.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Windows XP (NT 5.1), on October 25, 2001, unified the NT/2000 codebase with the consumer 95/98/Me codebase into a single product for the first time, inheriting features like System Restore from Windows Me; backed by three service packs, in 2002, 2004 and 2008, it remained the flagship product for more than five years. Windows Vista (NT 6.0) reached businesses on November 30, 2006 and consumers on January 30, 2007, with User Account Control and the Aero interface, but was criticized for its performance; Windows 7 (NT 6.1), on sale from October 22, 2009, got positive reviews. Windows 10 (NT 10.0), on July 29, 2015, restored the classic Start menu and introduced continuous updates, with 13 major updates in place of separately numbered versions. Windows 11, on October 5, 2021, is the first non-server version of Windows to drop support for 32-bit processors entirely. The NT name had already disappeared from marketing with the Windows 2000 launch, but the kernel Cutler designed has stayed underneath all these versions.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Windows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MS-DOS to Windows 11, two lines that become 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MATTER OF COUNTING</a:t>
            </a:r>
            <a:endParaRPr lang="en-US" sz="1300" dirty="0"/>
          </a:p>
        </p:txBody>
      </p:sp>
      <p:sp>
        <p:nvSpPr>
          <p:cNvPr id="3" name="Shape 1"/>
          <p:cNvSpPr/>
          <p:nvPr/>
        </p:nvSpPr>
        <p:spPr>
          <a:xfrm>
            <a:off x="3532073" y="2106016"/>
            <a:ext cx="25134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different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Windows existed in 2000?</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shell on top of DOS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kernel built in parallel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1995, a PC in every home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lines become one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SEVEN YEARS ON TOP OF MS-DOS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Tiled windows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never overlapped</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10 million copies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within two years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November 20, 1985</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3.0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May 1990</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3.1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April 1992</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Windows 1.0 was not an operating system.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Up through the 3.x series it was a 16-bit graphical shell running on top of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MS-DOS</a:t>
            </a:r>
            <a:pPr indent="0" marL="0">
              <a:lnSpc>
                <a:spcPct val="125000"/>
              </a:lnSpc>
              <a:buNone/>
            </a:pPr>
            <a:r>
              <a:rPr lang="en-US" sz="1750" dirty="0">
                <a:solidFill>
                  <a:srgbClr val="D8D6CF"/>
                </a:solidFill>
                <a:latin typeface="+mn-lt" pitchFamily="34" charset="0"/>
                <a:ea typeface="+mn-lt" pitchFamily="34" charset="-122"/>
                <a:cs typeface="+mn-lt" pitchFamily="34" charset="-120"/>
              </a:rPr>
              <a:t>. A kernel independent of DOS arrived only with the NT project, started in 1988 and launched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1993</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ARCHITECT</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Dave Cutler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At Microsoft from 1988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Designs VMS at Digital Equipment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1988</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Joins Microsoft on October 31</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Coding starts in April</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Windows NT 3.1 ships on July 27</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NUMBERS OF AUGUST 24, 1995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copies</a:t>
            </a:r>
            <a:pPr indent="0" marL="0">
              <a:lnSpc>
                <a:spcPct val="120000"/>
              </a:lnSpc>
              <a:buNone/>
            </a:pPr>
            <a:r>
              <a:rPr lang="en-US" sz="1500" dirty="0">
                <a:solidFill>
                  <a:schemeClr val="tx2"/>
                </a:solidFill>
                <a:latin typeface="+mn-lt" pitchFamily="34" charset="0"/>
                <a:ea typeface="+mn-lt" pitchFamily="34" charset="-122"/>
                <a:cs typeface="+mn-lt" pitchFamily="34" charset="-120"/>
              </a:rPr>
              <a:t>: shipped in the first four days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copies</a:t>
            </a:r>
            <a:pPr indent="0" marL="0">
              <a:lnSpc>
                <a:spcPct val="120000"/>
              </a:lnSpc>
              <a:buNone/>
            </a:pPr>
            <a:r>
              <a:rPr lang="en-US" sz="1500" dirty="0">
                <a:solidFill>
                  <a:schemeClr val="tx2"/>
                </a:solidFill>
                <a:latin typeface="+mn-lt" pitchFamily="34" charset="0"/>
                <a:ea typeface="+mn-lt" pitchFamily="34" charset="-122"/>
                <a:cs typeface="+mn-lt" pitchFamily="34" charset="-120"/>
              </a:rPr>
              <a:t>: sold in the first five weeks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57.4%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desktop share</a:t>
            </a:r>
            <a:pPr indent="0" marL="0">
              <a:lnSpc>
                <a:spcPct val="120000"/>
              </a:lnSpc>
              <a:buNone/>
            </a:pPr>
            <a:r>
              <a:rPr lang="en-US" sz="1500" dirty="0">
                <a:solidFill>
                  <a:schemeClr val="tx2"/>
                </a:solidFill>
                <a:latin typeface="+mn-lt" pitchFamily="34" charset="0"/>
                <a:ea typeface="+mn-lt" pitchFamily="34" charset="-122"/>
                <a:cs typeface="+mn-lt" pitchFamily="34" charset="-120"/>
              </a:rPr>
              <a:t>: by the end of 1998, according to IDC</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AUGUST 1995</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 95</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32</a:t>
            </a:r>
            <a:pPr indent="0" marL="0">
              <a:buNone/>
            </a:pPr>
            <a:r>
              <a:rPr lang="en-US" sz="1600" b="1" dirty="0">
                <a:solidFill>
                  <a:schemeClr val="bg1"/>
                </a:solidFill>
                <a:latin typeface="+mj-lt" pitchFamily="34" charset="0"/>
                <a:ea typeface="+mj-lt" pitchFamily="34" charset="-122"/>
                <a:cs typeface="+mj-lt" pitchFamily="34" charset="-120"/>
              </a:rPr>
              <a:t> bit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Start menu, taskbar, plug and play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JUNE 1998</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Windows 98</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50" b="1" dirty="0">
                <a:solidFill>
                  <a:schemeClr val="bg1"/>
                </a:solidFill>
                <a:latin typeface="+mj-lt" pitchFamily="34" charset="0"/>
                <a:ea typeface="+mj-lt" pitchFamily="34" charset="-122"/>
                <a:cs typeface="+mj-lt" pitchFamily="34" charset="-120"/>
              </a:rPr>
              <a:t>FAT32</a:t>
            </a:r>
            <a:pPr indent="0" marL="0">
              <a:buNone/>
            </a:pPr>
            <a:r>
              <a:rPr lang="en-US" sz="1600" b="1" dirty="0">
                <a:solidFill>
                  <a:schemeClr val="bg1"/>
                </a:solidFill>
                <a:latin typeface="+mj-lt" pitchFamily="34" charset="0"/>
                <a:ea typeface="+mj-lt" pitchFamily="34" charset="-122"/>
                <a:cs typeface="+mj-lt" pitchFamily="34" charset="-120"/>
              </a:rPr>
              <a:t> and USB</a:t>
            </a:r>
            <a:endParaRPr lang="en-US" sz="36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Second Edition, the most stable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SEPTEMBER 2000</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Windows Me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a:t>
            </a:r>
            <a:pPr indent="0" marL="0">
              <a:buNone/>
            </a:pPr>
            <a:r>
              <a:rPr lang="en-US" sz="1600" b="1" dirty="0">
                <a:solidFill>
                  <a:schemeClr val="accent1"/>
                </a:solidFill>
                <a:latin typeface="+mj-lt" pitchFamily="34" charset="0"/>
                <a:ea typeface="+mj-lt" pitchFamily="34" charset="-122"/>
                <a:cs typeface="+mj-lt" pitchFamily="34" charset="-120"/>
              </a:rPr>
              <a:t> year</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 bridge to XP, the Mistake Edition</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MERGER TO WINDOWS 11</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Vista and Windows 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2006 and 2009</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more 32-bit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with Windows 11, in 2021</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XP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October 25, 2001</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July 29, 2015</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Windows 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October 5, 2021</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recaplica.com/en/technology/microsoft-windows-history/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News Center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Microsoft Windows: From MS-DOS to Windows 11 — Recap</dc:title>
  <dc:subject>PptxGenJS Presentation</dc:subject>
  <dc:creator>Recaplica</dc:creator>
  <cp:lastModifiedBy>Recaplica</cp:lastModifiedBy>
  <cp:revision>1</cp:revision>
  <dcterms:created xsi:type="dcterms:W3CDTF">2026-09-20T19:29:40Z</dcterms:created>
  <dcterms:modified xsi:type="dcterms:W3CDTF">2026-09-20T19:29:40Z</dcterms:modified>
</cp:coreProperties>
</file>