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manual transmission uses a disc clutch and gears that the driver engages by hand, while a traditional automatic shifts on its own using a hydraulic torque converter and planetary gear sets controlled by a computer. Newer designs have joined those two classic layouts, the dual-clutch transmission and the belt-driven CVT. We will look at how each one works, and at why the choice differs from market to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manual gearbox the driver decides when to shift and operates the clutch with a dedicated pedal. In a traditional automatic the driver does not have to do anything, because a hydraulic valve body decides when to shift, guided by sensors that read engine load, road speed and throttle position.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clutch is a disc sitting between the engine's flywheel and the transmission's pressure plate, and when the pedal is pressed the disc separates from the flywheel and cuts off torque flow to the gears. Inside the gearbox housing, a modern car typically has three shafts, an input shaft connected to the clutch, a countershaft, and an output shaft that sends torque to the wheels. The gears stay in constant mesh and spin freely on the output shaft until a sliding dog clutch locks one of them in place; before that lock-up happens, conical synchronizer rings match the rotational speed of the gear to that of the shaft, and this mechanism is what prevents the grinding noise typical of older gearboxes.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earliest car gearboxes, from the late 1800s through the early 1900s, had no synchronizers at all, they were sliding-mesh designs informally known as crash boxes for the racket the gears made as they slammed together during a shift. The synchronizer was patented in 1919 by Earl Avery Thompson and first appeared on a production car in 1928, on a Cadillac; it was not until 1952, with the Porsche 356, that a car had synchronizers on every forward gear rather than just the higher ones. Five-speed gearboxes spread widely in the 1980s, six-speeds appeared on sports cars in the early 1990s, and the first seven-speed manual debuted on the 2012 Porsche 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has no driver-operated disc clutch, and in its place sits a torque converter, a hydraulic component built from three parts. The impeller is bolted to the engine's flywheel and, as it spins, drives the transmission fluid; the turbine, connected to the transmission's input shaft, is set in motion by that fluid; the stator, positioned between the two, redirects the flow. At low speed the stator stays still and sends the fluid back toward the impeller, multiplying engine torque; as engine speed rises, the stator starts spinning freely and the converter behaves like a simple fluid coupling, with no more torque multiplication.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mass-produced automatic transmission for passenger cars was General Motors' Hydra-Matic Drive, developed by a team led by the same Earl Thompson who had invented the manual gearbox's synchronizer. The project started as a Cadillac program in 1932, moved to GM's research division in 1936, and entered production in May 1939 for the 1940 model year; the first equipped cars, the Oldsmobile Series 60 and 70, shipped in October 1939. It became available on Cadillac in 1941, nearly 200,000 units had been sold by the time civilian car production stopped for the war in February 1942, and a million had been sold by 1949. Versions of the same transmission were also fitted to US military vehicles in World War II, including the M5 Stuart and M24 Chaffee light tanks.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the pure manual and the torque-converter automatic sits a third family, automated manuals, mechanically manual gearboxes with a conventional clutch in which an electro-hydraulic actuator handles both the shifting and the clutch instead of the driver; the Selespeed, introduced in 1999 on the Alfa Romeo 156 and developed by the Italian supplier Magneti Marelli, could run in a sequential mode or in a city mode that made it behave like a full automatic. The dual-clutch transmission uses two separate clutches for the even and odd gears, so while one is engaged the other has already lined up the next ratio; the concept was first sketched out in 1939 by French engineer Adolphe Kégresse, Porsche developed it for racing from the late 1970s and tested its PDK on a 956 in 1983, and it reached the general public in 2003 with the European Volkswagen Golf R32 and its DSG gearbox. The CVT has no fixed gears at all, and the first mass-production car to use one was the Dutch DAF 600 in 1958; in 1987 Subaru fitted the Justy with the first electronically controlled steel-belt CVT, and in 1997 the Toyota Prius introduced the Toyota Hybrid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traditional automatic produces its fixed ratios with planetary gear sets, a sun gear at the center, an outer ring gear and a set of planet gears rotating between the two; locking one element of the gear set while driving another produces a different ratio, and a three-speed automatic typically combines two planetary gear sets. A CVT instead uses a V-belt running between two variable-diameter pulleys, and moving the pulley halves closer together or farther apart changes the ratio continuously, with no perceptible shift steps. A belt-driven CVT reaches a mechanical efficiency of around 88%, often offset by the fact that the engine can keep running at its most efficient speed; the downside drivers complain about most is the rubber-band feel under acceleration.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efficiency crossover, according to data from the US Environmental Protection Agency, happened around 2010-2012. The deciding factor is the number of available ratios, because in 1980 the market was dominated by three-speed automatics, by 1999 four-speed automatics were standard on more than 80% of vehicles, and modern automatics commonly offer 8, 9 or even 10 gears against a typical maximum of 6 for a manual. More gears mean more chances to keep the engine close to its ideal operating speed. These are market averages recorded by the EPA, not a verdict on any single car.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United States the share of new cars with a manual transmission fell below 1% starting with model year 2021, down from nearly 35% in 1980; in Europe, by contrast, manuals still accounted for close to 29% of new registrations across the continent's five largest markets in 2024. Fuel economy is not the only factor at play, because gasoline in Germany costs around 7.45 dollars a gallon against a US average of roughly 3 dollars, and in some European countries, such as the United Kingdom, manual and automatic licenses are issued separately, so drivers who learn on a manual can also drive an automatic but not the other way around. The result is that manufacturers have to keep building different transmissions for markets with very different driving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oil change on a manual typically costs about half of what a fluid change costs on an automatic, which runs from 100 to 200 dollars; a full transmission replacement on a non-luxury vehicle costs 1,500 to 3,000 dollars for a manual, against 2,000-4,000 dollars for a remanufactured automatic. CVTs, though, can flip that comparison on its head, because replacing one on a Nissan Sentra has been estimated at around 4,000 dollars, versus roughly 2,500 dollars for the six-speed automatic in a Chevrolet Cruze. Driving style also weighs on a manual's costs, because aggressive clutch use wears it out far faster than individual driving habits affect an automatic.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2003. The dual-clutch concept dates back to 1939, and Porsche developed it for racing starting in the late 1970s, but it was the 2003 Volkswagen Golf R32, with its DSG gearbox, that first brought it to a mass-production car for everyday drivers. If there is time, a second question from the Recap quiz, what does the stator do inside a torque converter at low speed? (It redirects the transmission fluid back toward the impeller, multiplying engine torque.)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Manual and automatic transmissions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really happens between engine and wheels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FIRST QUESTION</a:t>
            </a:r>
            <a:endParaRPr lang="en-US" sz="1300" dirty="0"/>
          </a:p>
        </p:txBody>
      </p:sp>
      <p:sp>
        <p:nvSpPr>
          <p:cNvPr id="3" name="Shape 1"/>
          <p:cNvSpPr/>
          <p:nvPr/>
        </p:nvSpPr>
        <p:spPr>
          <a:xfrm>
            <a:off x="4012641" y="2843632"/>
            <a:ext cx="27677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picks the gear,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driver or the 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manual gearbox</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traditional automatic</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modern variants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Fuel, cost, geography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manual gearbox</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Clutch, gears, synchronizers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ON EVERY SHIFT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Clutch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between flywheel and plate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Gears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always in constant mesh</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Pedal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disc leaves the flywheel</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Synchronizers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they match the speeds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Gear engaged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dog clutch locks it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MILESTONES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manual gearbox</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1891-2012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three-speed, Panhard et Levassor</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Thompson patents the synchronizer</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production synchronizer, a Cadillac</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seven-speed, Porsche 911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The traditional automatic</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Torque converter and planetary gears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INSIDE THE TORQUE CONVERTER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Impeller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Bolted to the engine flywheel</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 it spins, it drives the fluid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Turbine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On the transmission input shaft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fluid sets it in motion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Stator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Multiplies engine torque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low speed it sends fluid back to the impeller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FIRST MASS-PRODUCED AUTOMATIC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it launched</a:t>
            </a:r>
            <a:pPr indent="0" marL="0">
              <a:lnSpc>
                <a:spcPct val="120000"/>
              </a:lnSpc>
              <a:buNone/>
            </a:pPr>
            <a:r>
              <a:rPr lang="en-US" sz="1500" dirty="0">
                <a:solidFill>
                  <a:schemeClr val="tx2"/>
                </a:solidFill>
                <a:latin typeface="+mn-lt" pitchFamily="34" charset="0"/>
                <a:ea typeface="+mn-lt" pitchFamily="34" charset="-122"/>
                <a:cs typeface="+mn-lt" pitchFamily="34" charset="-120"/>
              </a:rPr>
              <a:t>: GM's Hydra-Matic Drive, for the 1940 model year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on the Oldsmobile</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1,310 dollars in 2025 money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units</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by 1949, after nearly 200,000 by 1942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modern variants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Dual-clutch, CVT, automated manuals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CONTINUOUS RATIO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CVT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1958</a:t>
            </a:r>
            <a:pPr indent="0" marL="0">
              <a:buNone/>
            </a:pPr>
            <a:r>
              <a:rPr lang="en-US" sz="1600" b="1" dirty="0">
                <a:solidFill>
                  <a:schemeClr val="bg1"/>
                </a:solidFill>
                <a:latin typeface="+mj-lt" pitchFamily="34" charset="0"/>
                <a:ea typeface="+mj-lt" pitchFamily="34" charset="-122"/>
                <a:cs typeface="+mj-lt" pitchFamily="34" charset="-120"/>
              </a:rPr>
              <a:t> DAF 600</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belt between two variable pulleys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AUTOMATED MANUAL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Selespeed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1999</a:t>
            </a:r>
            <a:pPr indent="0" marL="0">
              <a:buNone/>
            </a:pPr>
            <a:r>
              <a:rPr lang="en-US" sz="1600" b="1" dirty="0">
                <a:solidFill>
                  <a:schemeClr val="bg1"/>
                </a:solidFill>
                <a:latin typeface="+mj-lt" pitchFamily="34" charset="0"/>
                <a:ea typeface="+mj-lt" pitchFamily="34" charset="-122"/>
                <a:cs typeface="+mj-lt" pitchFamily="34" charset="-120"/>
              </a:rPr>
              <a:t> Alfa 156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Manual gearbox, automated clutch</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DUAL-CLUTCH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DSG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400" b="1" dirty="0">
                <a:solidFill>
                  <a:schemeClr val="accent1"/>
                </a:solidFill>
                <a:latin typeface="+mj-lt" pitchFamily="34" charset="0"/>
                <a:ea typeface="+mj-lt" pitchFamily="34" charset="-122"/>
                <a:cs typeface="+mj-lt" pitchFamily="34" charset="-120"/>
              </a:rPr>
              <a:t>2003</a:t>
            </a:r>
            <a:pPr indent="0" marL="0">
              <a:buNone/>
            </a:pPr>
            <a:r>
              <a:rPr lang="en-US" sz="1600" b="1" dirty="0">
                <a:solidFill>
                  <a:schemeClr val="accent1"/>
                </a:solidFill>
                <a:latin typeface="+mj-lt" pitchFamily="34" charset="0"/>
                <a:ea typeface="+mj-lt" pitchFamily="34" charset="-122"/>
                <a:cs typeface="+mj-lt" pitchFamily="34" charset="-120"/>
              </a:rPr>
              <a:t> Golf R32</a:t>
            </a:r>
            <a:endParaRPr lang="en-US" sz="44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and odd gears, two clutches</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FIXED RATIOS, OR CONTINUOUS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automatic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Planetary gear sets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fixed number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Belt-driven CVT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RATIOS ARE MADE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belt between pulleys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GEARS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fixed gears at 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works in steps, the other changes ratio continuously.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Fuel, cost, geography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numbers, market by market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Automatics no longer use more fuel.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1990 automatics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more fuel</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average than equivalent manuals. By 2022, according to EPA data, they were using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5% less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EACH ONE IS DRIVEN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US cars</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model year 2023, down from nearly 35% in 1980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new registrations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Europe's five largest markets, in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a gallon,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gasoline in Germany, against about 3 in the US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UPKEEP COSTS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Manual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OIL CHANGE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half the other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FULL REPLACEMENT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1,500-3,000 dollars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Automatic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FLUID CHANGE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 to 200 dollars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FULL REPLACEMENT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2,000-4,000, remanufactured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CVT replacement can flip that comparison on its head.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dual-clutch reach the general public?</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1981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2003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recaplica.com/en/technology/manual-vs-automatic-transmission/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EPA · The Autopian · SlashGear · Cars.com · How A Car Works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Manual vs. Automatic Transmission: How Each One Really Works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