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Isometric drawing is the most regular of the axonometric projections, with equal angles and equal scale. Today: what it is, how to build it starting from a cube, how it compares with dimetric and oblique projection, and where it's actually 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the scale factor is identical on all three axes: no direction shrinks more than the others, so the cube keeps the same proportions on every face.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coordinate axes are projected shortened by the same amount, and the angle between any pair of them is always 120°. The word isometric comes from Greek and means equal measure: the scale along each axis of the projection matches the other two.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in parallel projections like isometric drawing, dimensions don't change with distance from the viewer, unlike in perspective drawing with its vanishing points.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construction starts from the vertical axis z; the other two axes are drawn tilted 120° from z, one to the right and one to the left. The same drawing can also be reached by rotating a cube about 45° around the vertical axis and then about 35.264° around a horizontal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dimetric projection the angle between X and Y stays at 90°, while the other two open to 120° and 150° with axis Z. In oblique projection axis X stays at 90° with Z, but measurements along axis Y, tilted at 45°, are halved by convention. In isometric drawing the plane of projection is tilted equally relative to all three principal planes of the object, while in oblique projection the plane stays parallel to one face.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technical manuals isometric projection shows a whole part with correct proportions between its pieces; the same 120° projection also turns up in video games and pixel art, standing in for a calculated true perspective.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isometric-looking drawing seen in technical manuals often carries real measurements rather than shrunk ones: the result is slightly larger than a true isometric projection, but with correct proportions between the axes.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Isometric drawing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120° angles, one scale on every axis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120° ANGLES ON EVERY AXIS</a:t>
            </a:r>
            <a:endParaRPr lang="en-US" sz="1300" dirty="0"/>
          </a:p>
        </p:txBody>
      </p:sp>
      <p:sp>
        <p:nvSpPr>
          <p:cNvPr id="3" name="Shape 1"/>
          <p:cNvSpPr/>
          <p:nvPr/>
        </p:nvSpPr>
        <p:spPr>
          <a:xfrm>
            <a:off x="503936" y="2474824"/>
            <a:ext cx="590260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 cube drawn this way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never looks distorted. Why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ANGLE TO THE FINISHED DRAWING</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to construct it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Comparing the three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it's actually used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SAME MEASURE IN THREE DIRECTIONS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between every pair of axes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same tilt on every side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single scale for all three axes</a:t>
            </a:r>
            <a:pPr indent="0" marL="0">
              <a:lnSpc>
                <a:spcPct val="120000"/>
              </a:lnSpc>
              <a:buNone/>
            </a:pPr>
            <a:r>
              <a:rPr lang="en-US" sz="1500" dirty="0">
                <a:solidFill>
                  <a:schemeClr val="tx2"/>
                </a:solidFill>
                <a:latin typeface="+mn-lt" pitchFamily="34" charset="0"/>
                <a:ea typeface="+mn-lt" pitchFamily="34" charset="-122"/>
                <a:cs typeface="+mn-lt" pitchFamily="34" charset="-120"/>
              </a:rPr>
              <a:t>: no direction shrinks more than the others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Greek</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where the name comes from</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word means equal measure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NO VANISHING POINT</a:t>
            </a:r>
            <a:endParaRPr lang="en-US" sz="1300" dirty="0"/>
          </a:p>
        </p:txBody>
      </p:sp>
      <p:sp>
        <p:nvSpPr>
          <p:cNvPr id="3" name="Shape 1"/>
          <p:cNvSpPr/>
          <p:nvPr/>
        </p:nvSpPr>
        <p:spPr>
          <a:xfrm>
            <a:off x="6229401" y="2106016"/>
            <a:ext cx="182615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 isometric objects shrink</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as they move further away?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AXES TO A ROTATED CUBE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Axis z</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vertical, the starting point</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Axes x and y at 120°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one right, one left of z</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Rotated cube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about 45°, then about 35°</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EQUAL ANGLES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Isometric</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300" b="1" dirty="0">
                <a:solidFill>
                  <a:schemeClr val="bg1"/>
                </a:solidFill>
                <a:latin typeface="+mj-lt" pitchFamily="34" charset="0"/>
                <a:ea typeface="+mj-lt" pitchFamily="34" charset="-122"/>
                <a:cs typeface="+mj-lt" pitchFamily="34" charset="-120"/>
              </a:rPr>
              <a:t>120°</a:t>
            </a:r>
            <a:pPr indent="0" marL="0">
              <a:buNone/>
            </a:pPr>
            <a:r>
              <a:rPr lang="en-US" sz="1600" b="1" dirty="0">
                <a:solidFill>
                  <a:schemeClr val="bg1"/>
                </a:solidFill>
                <a:latin typeface="+mj-lt" pitchFamily="34" charset="0"/>
                <a:ea typeface="+mj-lt" pitchFamily="34" charset="-122"/>
                <a:cs typeface="+mj-lt" pitchFamily="34" charset="-120"/>
              </a:rPr>
              <a:t> everywhere</a:t>
            </a:r>
            <a:endParaRPr lang="en-US" sz="43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Same scale on all three axes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UNEQUAL ANGLES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Dimetric</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90°</a:t>
            </a:r>
            <a:pPr indent="0" marL="0">
              <a:buNone/>
            </a:pPr>
            <a:r>
              <a:rPr lang="en-US" sz="1600" b="1" dirty="0">
                <a:solidFill>
                  <a:schemeClr val="bg1"/>
                </a:solidFill>
                <a:latin typeface="+mj-lt" pitchFamily="34" charset="0"/>
                <a:ea typeface="+mj-lt" pitchFamily="34" charset="-122"/>
                <a:cs typeface="+mj-lt" pitchFamily="34" charset="-120"/>
              </a:rPr>
              <a:t> X and Y</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120° and 150° with axis Z</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ONE DIFFERENT AXIS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Oblique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45°</a:t>
            </a:r>
            <a:pPr indent="0" marL="0">
              <a:buNone/>
            </a:pPr>
            <a:r>
              <a:rPr lang="en-US" sz="1600" b="1" dirty="0">
                <a:solidFill>
                  <a:schemeClr val="accent1"/>
                </a:solidFill>
                <a:latin typeface="+mj-lt" pitchFamily="34" charset="0"/>
                <a:ea typeface="+mj-lt" pitchFamily="34" charset="-122"/>
                <a:cs typeface="+mj-lt" pitchFamily="34" charset="-120"/>
              </a:rPr>
              <a:t> axis Y</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Measurements on Y are halved</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PROJECTION, TWO USES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Technical drawing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MANUALS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Assembly diagrams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ADVANTAGE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Whole part, real measurements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Video games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PIXEL ART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Block-built environments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ADVANTAGE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true perspective needed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same 120° projection builds technical manuals and game environments alike.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0.816 TIMES THE REAL MEASUREMENT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Isometric doesn't mean full scale.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true isometric projection shrinks every measurement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0.816</a:t>
            </a:r>
            <a:pPr indent="0" marL="0">
              <a:lnSpc>
                <a:spcPct val="125000"/>
              </a:lnSpc>
              <a:buNone/>
            </a:pPr>
            <a:r>
              <a:rPr lang="en-US" sz="1750" dirty="0">
                <a:solidFill>
                  <a:srgbClr val="D8D6CF"/>
                </a:solidFill>
                <a:latin typeface="+mn-lt" pitchFamily="34" charset="0"/>
                <a:ea typeface="+mn-lt" pitchFamily="34" charset="-122"/>
                <a:cs typeface="+mn-lt" pitchFamily="34" charset="-120"/>
              </a:rPr>
              <a:t> times the real one, a 2:3 ratio; in practice, drafters often work at real scale instead, producing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isometric drawing</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recaplica.com/en/technology/isometric-drawing/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 Wikipedia IT · Educazione Tecnica Online · The Engineer's Post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Isometric Drawing: What It Is and How to Draw It — Recap</dc:title>
  <dc:subject>PptxGenJS Presentation</dc:subject>
  <dc:creator>Recaplica</dc:creator>
  <cp:lastModifiedBy>Recaplica</cp:lastModifiedBy>
  <cp:revision>1</cp:revision>
  <dcterms:created xsi:type="dcterms:W3CDTF">2026-10-11T04:25:58Z</dcterms:created>
  <dcterms:modified xsi:type="dcterms:W3CDTF">2026-10-11T04:25:58Z</dcterms:modified>
</cp:coreProperties>
</file>