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ATM is not a single box but a small cluster of specialized machines working together to recognize you, check your PIN and open the cash drawer. We will look at the parts of the machine, the encrypted journey of the PIN to the bank, the tangled history of the invention, and the most common frauds.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ATM runs through three steps, never at the same time. First the reader identifies the card, then the shielded keypad accepts and encrypts the PIN, and only then does the machine ask the card-issuing bank for the green light before opening the cash drawer. The PIN you type has to match the one stored on the card's chip, if it has one, or the one held in the issuing bank's database.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CPU runs the on-screen interface and coordinates everything else. A reader, magnetic-stripe or chip, identifies the card the instant you insert it. A dedicated, shielded keypad, known in the trade as the EPP4, is built specifically to accept and encrypt the PIN you are about to type. Inside the vault, alongside the mechanism that dispenses banknotes, sit tamper sensors (magnetic, thermal, seismic or gas), dedicated locks and journaling systems that log every operation.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encrypted, the PIN still has to reach the card-issuing bank so it can grant, or deny, permission for the withdrawal. That exchange follows ISO 8583, an international standard that emerged in the late 1980s and was updated in 1993 and again in 2003, the same shared language behind authorization traffic for networks like Mastercard and Visa, and used by point-of-sale terminals in stores as well. The request starts at the ATM, crosses a series of intermediate networks and reaches the issuing bank's system, which approves or declines within a defined time window. Only after that green light does the vault count and release the banknotes.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assume that once typed, a PIN travels unencrypted over the network all the way to the bank. It actually gets encrypted immediately, inside the ATM's shielded keypad, the EPP4, using algorithms like DES or, more often in newer systems, Triple DES, and it passes through the HSM, the Hardware Security Module, a device dedicated to encryption. Traffic headed for the bank's network can also be protected with SSL. The HSM turns the typed PIN into a different, encrypted code before it leaves the machine, and protects even offline devices with an unguessable PIN-generating key.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Mohamed Atalla filed the relevant U.S. patent in March 1972 and founded the Atalla Corporation, also known as Utimaco Atalla, that same year. The device, nicknamed the Atalla Box, was launched commercially in 1973, encrypting the PIN and the ATM's messages. The system consisted of a card-reader console, two customer PIN pads, an intelligent controller and a built-in electronic interface package. HSM products descended from that original invention protected 250 million card transactions a day worldwide as of 2013, and by 2014 secured the majority of ATM operations globally.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ISO 8583 message breaks down, roughly, into three parts. A four-digit message type indicator, which flags whether this is an authorization request or a response. A set of data fields that can number up to 128 in the original specification, carrying card number, amount, merchant information and the authorization outcome. And a bitmap that marks which of those fields are actually present. The standard emerged in the late 1980s and was updated in 1993 and 2003, and point-of-sale terminals in stores use it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machine generally regarded as the true ancestor of the modern ATM appeared on June 27, 1967, at a Barclays branch in Enfield, north of London. The project was built by a team led by John Shepherd-Barron for the firm De La Rue, and the system was called DACS, De La Rue Automatic Cash System. It beat its rivals by a razor-thin margin, nine days ahead of the Swedish Bankomat built by Metior and a month ahead of the British Chubb MD2 from Smith Industries Chubb. It was on that Chubb MD2 that engineers at Smiths Group developed, in 1965, the idea of a PIN tied to the card, an invention credited to James Goodfellow. Both DACS and the Chubb MD2 accepted a single-use token or voucher, not a card with a magnetic stripe.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single person, and no single country. In 1960 Luther Simjian patented the Bankograph, a machine that accepted coins, cash and cheques but could not dispense money; an experimental unit was installed in New York by the City Bank of New York in 1961 and removed six months later for lack of customer interest. The machine generally credited as the first true ATM is the one installed by John Shepherd-Barron's team in Enfield in 1967. The idea of the PIN is credited to James Goodfellow, who filed the British patent in May 1966 together with Anthony Davies. In the United States, Donald Wetzel and Docutel were recognized by the Smithsonian in 1995 as the inventors of the networked ATM, one linked to a central system rather than tied to a single, isolated branch.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EMV standard is named after its original backers, Europay, Mastercard and Visa, and it governs how chip cards work. Chip technology validates the card's authenticity and generates, for every single transaction, a one-time security code known as a cryptogram, which cannot be reused afterward. The number stored on a magnetic stripe never changes, so copying it with a skimmer is enough, on its own, to reuse it indefinitely.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figures published by EMVCo, the organization owned by the major international payment networks that manages the EMV specifications, more than 15.6 billion EMV cards were in circulation worldwide as of September 2026, powering 96% of in-store transactions in more than 80 countries. Keep in mind that this figure is self-reported by the organization that manages the standard, and not an independent third-party estimate. The third number is about losing a card, regulations cap the cardholder's liability at 50 euros for unauthorized transactions, as long as they are reported to the bank promptly.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Skimming means a hidden device placed over the card slot, often paired with a tiny hidden camera aimed at the keypad to capture the PIN. Card trapping, sometimes called a Lebanese loop, jams the card inside the reader; the customer assumes it is lost and walks away, and the criminal retrieves it afterward. It has seen a resurgence in regions like Europe, where chip-and-PIN cards have become more common, because it copies no data at all, and that is exactly why EMV alone cannot stop it. Jackpotting is a physical attack on the machine, forcing it to dispense cash without any authorized transaction. The U.S. Secret Service recommends preferring ATMs inside bank branches or near drive-up windows, checking for signs of tampering such as broken lights or a keypad that looks raised or loosely attached, and always covering the keypad with your hand while entering a PIN. If a card is stolen, Banca d'Italia advises calling the bank's hotline right away to block it and only then filing a police report.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authorization request travels from the ATM, through a chain of networks, to the issuing bank's system, formatted according to ISO 8583, the same standard behind Mastercard and Visa authorization messaging and the one point-of-sale terminals use in stores. If there is time, a second question from the Recap quiz: true or false, now that chip-and-PIN cards are widespread, card trapping has essentially disappeared? (False: it has seen a resurgence in exactly those regions where chip-and-PIN cards have become more common.)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How ATMs Work</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the card slot to the cash in your hand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BETWEEN THE CARD AND THE CASH</a:t>
            </a:r>
            <a:endParaRPr lang="en-US" sz="1300" dirty="0"/>
          </a:p>
        </p:txBody>
      </p:sp>
      <p:sp>
        <p:nvSpPr>
          <p:cNvPr id="3" name="Shape 1"/>
          <p:cNvSpPr/>
          <p:nvPr/>
        </p:nvSpPr>
        <p:spPr>
          <a:xfrm>
            <a:off x="503936" y="2843632"/>
            <a:ext cx="166019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decides that money is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yours?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Inside the machine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PIN and the permission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history with many fathers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chip and the frauds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Inside the machine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Reader, shielded keypad, vault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 STEP</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Card reader</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Reads</a:t>
            </a:r>
            <a:pPr indent="0" marL="0">
              <a:buNone/>
            </a:pPr>
            <a:r>
              <a:rPr lang="en-US" sz="1600" b="1" dirty="0">
                <a:solidFill>
                  <a:schemeClr val="bg1"/>
                </a:solidFill>
                <a:latin typeface="+mj-lt" pitchFamily="34" charset="0"/>
                <a:ea typeface="+mj-lt" pitchFamily="34" charset="-122"/>
                <a:cs typeface="+mj-lt" pitchFamily="34" charset="-120"/>
              </a:rPr>
              <a:t> card</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Chip or magnetic stripe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 STEP</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EPP4 keypad</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400" b="1" dirty="0">
                <a:solidFill>
                  <a:schemeClr val="bg1"/>
                </a:solidFill>
                <a:latin typeface="+mj-lt" pitchFamily="34" charset="0"/>
                <a:ea typeface="+mj-lt" pitchFamily="34" charset="-122"/>
                <a:cs typeface="+mj-lt" pitchFamily="34" charset="-120"/>
              </a:rPr>
              <a:t>Encrypts</a:t>
            </a:r>
            <a:pPr indent="0" marL="0">
              <a:buNone/>
            </a:pPr>
            <a:r>
              <a:rPr lang="en-US" sz="1600" b="1" dirty="0">
                <a:solidFill>
                  <a:schemeClr val="bg1"/>
                </a:solidFill>
                <a:latin typeface="+mj-lt" pitchFamily="34" charset="0"/>
                <a:ea typeface="+mj-lt" pitchFamily="34" charset="-122"/>
                <a:cs typeface="+mj-lt" pitchFamily="34" charset="-120"/>
              </a:rPr>
              <a:t> PIN</a:t>
            </a:r>
            <a:endParaRPr lang="en-US" sz="34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Shielded, works on the spot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LAST STEP</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Vault</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200" b="1" dirty="0">
                <a:solidFill>
                  <a:schemeClr val="accent1"/>
                </a:solidFill>
                <a:latin typeface="+mj-lt" pitchFamily="34" charset="0"/>
                <a:ea typeface="+mj-lt" pitchFamily="34" charset="-122"/>
                <a:cs typeface="+mj-lt" pitchFamily="34" charset="-120"/>
              </a:rPr>
              <a:t>Releases</a:t>
            </a:r>
            <a:pPr indent="0" marL="0">
              <a:buNone/>
            </a:pPr>
            <a:r>
              <a:rPr lang="en-US" sz="1600" b="1" dirty="0">
                <a:solidFill>
                  <a:schemeClr val="accent1"/>
                </a:solidFill>
                <a:latin typeface="+mj-lt" pitchFamily="34" charset="0"/>
                <a:ea typeface="+mj-lt" pitchFamily="34" charset="-122"/>
                <a:cs typeface="+mj-lt" pitchFamily="34" charset="-120"/>
              </a:rPr>
              <a:t> cash</a:t>
            </a:r>
            <a:endParaRPr lang="en-US" sz="32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Counts and releases the notes</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STEP AT A TIME, NEVER AT ONCE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CPU</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runs the interface</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ISO 8583</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bank approves</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Card read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machine knows you</a:t>
            </a:r>
            <a:endParaRPr lang="en-US" sz="1400" dirty="0"/>
          </a:p>
        </p:txBody>
      </p:sp>
      <p:sp>
        <p:nvSpPr>
          <p:cNvPr id="8" name="Shape 6"/>
          <p:cNvSpPr/>
          <p:nvPr/>
        </p:nvSpPr>
        <p:spPr>
          <a:xfrm>
            <a:off x="4138574"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16016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PIN encrypted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never in plain text</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Cash dispensed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only after the go-ahead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The PIN and the permission</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Encrypted on the spot, then the bank decides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plain-text PIN never leaves the ATM.</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shielded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EPP4</a:t>
            </a:r>
            <a:pPr indent="0" marL="0">
              <a:lnSpc>
                <a:spcPct val="125000"/>
              </a:lnSpc>
              <a:buNone/>
            </a:pPr>
            <a:r>
              <a:rPr lang="en-US" sz="1750" dirty="0">
                <a:solidFill>
                  <a:srgbClr val="D8D6CF"/>
                </a:solidFill>
                <a:latin typeface="+mn-lt" pitchFamily="34" charset="0"/>
                <a:ea typeface="+mn-lt" pitchFamily="34" charset="-122"/>
                <a:cs typeface="+mn-lt" pitchFamily="34" charset="-120"/>
              </a:rPr>
              <a:t> keypad encrypts it, with DES or more often Triple DES, and it passes through a dedicated device,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HSM</a:t>
            </a:r>
            <a:pPr indent="0" marL="0">
              <a:lnSpc>
                <a:spcPct val="125000"/>
              </a:lnSpc>
              <a:buNone/>
            </a:pPr>
            <a:r>
              <a:rPr lang="en-US" sz="1750" dirty="0">
                <a:solidFill>
                  <a:srgbClr val="D8D6CF"/>
                </a:solidFill>
                <a:latin typeface="+mn-lt" pitchFamily="34" charset="0"/>
                <a:ea typeface="+mn-lt" pitchFamily="34" charset="-122"/>
                <a:cs typeface="+mn-lt" pitchFamily="34" charset="-120"/>
              </a:rPr>
              <a:t>, before it ever leaves the machine.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FATHER OF THE HSM</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Mohamed Atalla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1972 – 2013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1972</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Files the U.S. patent, in March</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1972</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Founds the Atalla Corporation</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1973</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Atalla Box reaches the market</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250 million transactions a day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LANGUAGE OF AUTHORIZATION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8583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ISO standard</a:t>
            </a:r>
            <a:pPr indent="0" marL="0">
              <a:lnSpc>
                <a:spcPct val="120000"/>
              </a:lnSpc>
              <a:buNone/>
            </a:pPr>
            <a:r>
              <a:rPr lang="en-US" sz="1500" dirty="0">
                <a:solidFill>
                  <a:schemeClr val="tx2"/>
                </a:solidFill>
                <a:latin typeface="+mn-lt" pitchFamily="34" charset="0"/>
                <a:ea typeface="+mn-lt" pitchFamily="34" charset="-122"/>
                <a:cs typeface="+mn-lt" pitchFamily="34" charset="-120"/>
              </a:rPr>
              <a:t>: it emerged in the late 1980s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digits</a:t>
            </a:r>
            <a:pPr indent="0" marL="0">
              <a:lnSpc>
                <a:spcPct val="120000"/>
              </a:lnSpc>
              <a:buNone/>
            </a:pPr>
            <a:r>
              <a:rPr lang="en-US" sz="1500" dirty="0">
                <a:solidFill>
                  <a:schemeClr val="tx2"/>
                </a:solidFill>
                <a:latin typeface="+mn-lt" pitchFamily="34" charset="0"/>
                <a:ea typeface="+mn-lt" pitchFamily="34" charset="-122"/>
                <a:cs typeface="+mn-lt" pitchFamily="34" charset="-120"/>
              </a:rPr>
              <a:t>: flag the type of message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data fields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the original specification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A history with many fathers</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machines within weeks of each other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MACHINES, ALMOST AT ONCE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DACS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Barclays and De La Rue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Enfield, United Kingdom, June 27, 1967</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Bankomat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Built by Sweden's Metior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Arrived nine days after Enfield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Chubb MD2</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Smith Industries Chubb</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month later, and the PIN with it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1876349" y="2474824"/>
            <a:ext cx="2497277"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invented the ATM?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The chip and the frauds</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it really protects, and what it does not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MAGNETIC STRIPE AGAINST CHIP</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Magnetic stripe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CODE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Always the same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IF IT IS COPIED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Reusable forever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EMV chip</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CODE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New every transaction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IF IT IS COPIED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cannot be reused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EMV cryptogram makes cloning a card far harder.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NUMBERS WORTH KEEPING</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EMV cards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circulation, September 2026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in-store transactions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more than 80 countries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euros, the liability cap</a:t>
            </a:r>
            <a:pPr indent="0" marL="0">
              <a:lnSpc>
                <a:spcPct val="120000"/>
              </a:lnSpc>
              <a:buNone/>
            </a:pPr>
            <a:r>
              <a:rPr lang="en-US" sz="1500" dirty="0">
                <a:solidFill>
                  <a:schemeClr val="tx2"/>
                </a:solidFill>
                <a:latin typeface="+mn-lt" pitchFamily="34" charset="0"/>
                <a:ea typeface="+mn-lt" pitchFamily="34" charset="-122"/>
                <a:cs typeface="+mn-lt" pitchFamily="34" charset="-120"/>
              </a:rPr>
              <a:t>: on unauthorized transactions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MOST COMMON FRAUDS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Skimming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Copies the card data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Hidden reader and tiny camera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Card trapping</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Copies nothing at all</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Jams the card in the reader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Jackpotting</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physical attack on the ATM</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Cash dispensed with no transaction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does an ATM ask the bank for permission?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Through the international ISO 8583 standard</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Through a phone call handled by a human operator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It does not ask: it decides on its own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recaplica.com/en/technology/how-atms-work/</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Wikipedia · EMVCo · U.S. Secret Service · Banca d'Italia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ATMs Work: From Card Insertion to Cash in Hand — Recap</dc:title>
  <dc:subject>PptxGenJS Presentation</dc:subject>
  <dc:creator>Recaplica</dc:creator>
  <cp:lastModifiedBy>Recaplica</cp:lastModifiedBy>
  <cp:revision>1</cp:revision>
  <dcterms:created xsi:type="dcterms:W3CDTF">2026-09-20T19:29:40Z</dcterms:created>
  <dcterms:modified xsi:type="dcterms:W3CDTF">2026-09-20T19:29:40Z</dcterms:modified>
</cp:coreProperties>
</file>