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ATM is not a single box but a small cluster of specialized machines working together to recognize you, check your PIN and open the cash drawer. We will look at the parts of the machine, the encrypted journey of the PIN to the bank, the tangled history of the invention, and the most common frauds.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ATM runs through three steps, never at the same time. First the reader identifies the card, then the shielded keypad accepts and encrypts the PIN, and only then does the machine ask the card-issuing bank for the green light before opening the cash drawer. The PIN you type has to match the one stored on the card's chip, if it has one, or the one held in the issuing bank's database.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CPU runs the on-screen interface and coordinates everything else. A reader, magnetic-stripe or chip, identifies the card the instant you insert it. A dedicated, shielded keypad, known in the trade as the EPP4, is built specifically to accept and encrypt the PIN you are about to type. Inside the vault, alongside the mechanism that dispenses banknotes, sit tamper sensors (magnetic, thermal, seismic or gas), dedicated locks and journaling systems that log every operation.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encrypted, the PIN still has to reach the card-issuing bank so it can grant, or deny, permission for the withdrawal. That exchange follows ISO 8583, an international standard that emerged in the late 1980s and was updated in 1993 and again in 2003, the same shared language behind authorization traffic for networks like Mastercard and Visa, and used by point-of-sale terminals in stores as well. The request starts at the ATM, crosses a series of intermediate networks and reaches the issuing bank's system, which approves or declines within a defined time window. Only after that green light does the vault count and release the banknotes.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that once typed, a PIN travels unencrypted over the network all the way to the bank. It actually gets encrypted immediately, inside the ATM's shielded keypad, the EPP4, using algorithms like DES or, more often in newer systems, Triple DES, and it passes through the HSM, the Hardware Security Module, a device dedicated to encryption. Traffic headed for the bank's network can also be protected with SSL. The HSM turns the typed PIN into a different, encrypted code before it leaves the machine, and protects even offline devices with an unguessable PIN-generating key.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machine generally regarded as the true ancestor of the modern ATM appeared on June 27, 1967, at a Barclays branch in Enfield, north of London. The project was built by a team led by John Shepherd-Barron for the firm De La Rue, and the system was called DACS, De La Rue Automatic Cash System. It beat its rivals by a razor-thin margin, nine days ahead of the Swedish Bankomat built by Metior and a month ahead of the British Chubb MD2 from Smith Industries Chubb. It was on that Chubb MD2 that engineers at Smiths Group developed, in 1965, the idea of a PIN tied to the card, an invention credited to James Goodfellow. Both DACS and the Chubb MD2 accepted a single-use token or voucher, not a card with a magnetic stripe.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EMV standard is named after its original backers, Europay, Mastercard and Visa, and it governs how chip cards work. Chip technology validates the card's authenticity and generates, for every single transaction, a one-time security code known as a cryptogram, which cannot be reused afterward. The number stored on a magnetic stripe never changes, so copying it with a skimmer is enough, on its own, to reuse it indefinitely.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Skimming means a hidden device placed over the card slot, often paired with a tiny hidden camera aimed at the keypad to capture the PIN. Card trapping, sometimes called a Lebanese loop, jams the card inside the reader; the customer assumes it is lost and walks away, and the criminal retrieves it afterward. It has seen a resurgence in regions like Europe, where chip-and-PIN cards have become more common, because it copies no data at all, and that is exactly why EMV alone cannot stop it. Jackpotting is a physical attack on the machine, forcing it to dispense cash without any authorized transaction. The U.S. Secret Service recommends preferring ATMs inside bank branches or near drive-up windows, checking for signs of tampering such as broken lights or a keypad that looks raised or loosely attached, and always covering the keypad with your hand while entering a PIN. If a card is stolen, Banca d'Italia advises calling the bank's hotline right away to block it and only then filing a police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ATMs Work</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card slot to the cash in your hand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BETWEEN THE CARD AND THE CASH</a:t>
            </a:r>
            <a:endParaRPr lang="en-US" sz="1300" dirty="0"/>
          </a:p>
        </p:txBody>
      </p:sp>
      <p:sp>
        <p:nvSpPr>
          <p:cNvPr id="3" name="Shape 1"/>
          <p:cNvSpPr/>
          <p:nvPr/>
        </p:nvSpPr>
        <p:spPr>
          <a:xfrm>
            <a:off x="503936" y="2843632"/>
            <a:ext cx="166019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that money 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Inside the machine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PIN and the permission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history with many fathers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chip and the frauds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STEP</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Card reader</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Reads</a:t>
            </a:r>
            <a:pPr indent="0" marL="0">
              <a:buNone/>
            </a:pPr>
            <a:r>
              <a:rPr lang="en-US" sz="1600" b="1" dirty="0">
                <a:solidFill>
                  <a:schemeClr val="bg1"/>
                </a:solidFill>
                <a:latin typeface="+mj-lt" pitchFamily="34" charset="0"/>
                <a:ea typeface="+mj-lt" pitchFamily="34" charset="-122"/>
                <a:cs typeface="+mj-lt" pitchFamily="34" charset="-120"/>
              </a:rPr>
              <a:t> card</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Chip or magnetic stripe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STEP</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EPP4 keypad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400" b="1" dirty="0">
                <a:solidFill>
                  <a:schemeClr val="bg1"/>
                </a:solidFill>
                <a:latin typeface="+mj-lt" pitchFamily="34" charset="0"/>
                <a:ea typeface="+mj-lt" pitchFamily="34" charset="-122"/>
                <a:cs typeface="+mj-lt" pitchFamily="34" charset="-120"/>
              </a:rPr>
              <a:t>Encrypts</a:t>
            </a:r>
            <a:pPr indent="0" marL="0">
              <a:buNone/>
            </a:pPr>
            <a:r>
              <a:rPr lang="en-US" sz="1600" b="1" dirty="0">
                <a:solidFill>
                  <a:schemeClr val="bg1"/>
                </a:solidFill>
                <a:latin typeface="+mj-lt" pitchFamily="34" charset="0"/>
                <a:ea typeface="+mj-lt" pitchFamily="34" charset="-122"/>
                <a:cs typeface="+mj-lt" pitchFamily="34" charset="-120"/>
              </a:rPr>
              <a:t> PIN</a:t>
            </a:r>
            <a:endParaRPr lang="en-US" sz="34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Shielded, works on the spot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LAST STEP</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Vault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00" b="1" dirty="0">
                <a:solidFill>
                  <a:schemeClr val="accent1"/>
                </a:solidFill>
                <a:latin typeface="+mj-lt" pitchFamily="34" charset="0"/>
                <a:ea typeface="+mj-lt" pitchFamily="34" charset="-122"/>
                <a:cs typeface="+mj-lt" pitchFamily="34" charset="-120"/>
              </a:rPr>
              <a:t>Releases</a:t>
            </a:r>
            <a:pPr indent="0" marL="0">
              <a:buNone/>
            </a:pPr>
            <a:r>
              <a:rPr lang="en-US" sz="1600" b="1" dirty="0">
                <a:solidFill>
                  <a:schemeClr val="accent1"/>
                </a:solidFill>
                <a:latin typeface="+mj-lt" pitchFamily="34" charset="0"/>
                <a:ea typeface="+mj-lt" pitchFamily="34" charset="-122"/>
                <a:cs typeface="+mj-lt" pitchFamily="34" charset="-120"/>
              </a:rPr>
              <a:t> cash</a:t>
            </a:r>
            <a:endParaRPr lang="en-US" sz="3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Counts and releases the notes</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STEP AT A TIME, NEVER AT ONCE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CPU</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runs the interface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ISO 8583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bank approves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Card read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machine knows you</a:t>
            </a:r>
            <a:endParaRPr lang="en-US" sz="1400" dirty="0"/>
          </a:p>
        </p:txBody>
      </p:sp>
      <p:sp>
        <p:nvSpPr>
          <p:cNvPr id="8" name="Shape 6"/>
          <p:cNvSpPr/>
          <p:nvPr/>
        </p:nvSpPr>
        <p:spPr>
          <a:xfrm>
            <a:off x="4138574"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16016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PIN encrypted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never in plain text</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Cash dispensed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only after the go-ahead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plain-text PIN never leaves the ATM.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shielded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EPP4</a:t>
            </a:r>
            <a:pPr indent="0" marL="0">
              <a:lnSpc>
                <a:spcPct val="125000"/>
              </a:lnSpc>
              <a:buNone/>
            </a:pPr>
            <a:r>
              <a:rPr lang="en-US" sz="1750" dirty="0">
                <a:solidFill>
                  <a:srgbClr val="D8D6CF"/>
                </a:solidFill>
                <a:latin typeface="+mn-lt" pitchFamily="34" charset="0"/>
                <a:ea typeface="+mn-lt" pitchFamily="34" charset="-122"/>
                <a:cs typeface="+mn-lt" pitchFamily="34" charset="-120"/>
              </a:rPr>
              <a:t> keypad encrypts it, with DES or more often Triple DES, and it passes through a dedicated device,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HSM</a:t>
            </a:r>
            <a:pPr indent="0" marL="0">
              <a:lnSpc>
                <a:spcPct val="125000"/>
              </a:lnSpc>
              <a:buNone/>
            </a:pPr>
            <a:r>
              <a:rPr lang="en-US" sz="1750" dirty="0">
                <a:solidFill>
                  <a:srgbClr val="D8D6CF"/>
                </a:solidFill>
                <a:latin typeface="+mn-lt" pitchFamily="34" charset="0"/>
                <a:ea typeface="+mn-lt" pitchFamily="34" charset="-122"/>
                <a:cs typeface="+mn-lt" pitchFamily="34" charset="-120"/>
              </a:rPr>
              <a:t>, before it ever leaves the machine.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MACHINES, ALMOST AT ONCE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DACS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Barclays and De La Rue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Enfield, United Kingdom, June 27, 1967</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Bankomat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Built by Sweden's Metior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Arrived nine days after Enfield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Chubb MD2</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Smith Industries Chubb</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month later, and the PIN with it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MAGNETIC STRIPE AGAINST CHIP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Magnetic stripe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CODE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the same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IT IS COPIED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Reusable forever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EMV chip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CODE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New every transaction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IT IS COPIED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cannot be reused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EMV cryptogram makes cloning a card far harder.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MOST COMMON FRAUDS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Skimming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Copies the card data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Hidden reader and tiny camera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Card trapping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Copies nothing at all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Jams the card in the reader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Jackpotting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physical attack on the ATM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Cash dispensed with no transaction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recaplica.com/en/technology/how-atms-work/</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EMVCo · U.S. Secret Service · Banca d'Italia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ATMs Work: From Card Insertion to Cash in Hand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