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is a kernel, the core piece of software that lets a computer talk to its own hardware, started in 1991 as the personal project of a Finnish student, Linus Torvalds. In this presentation we look at who wrote it, why the complete system is called GNU/Linux, how distributions came about and where the kernel actually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500 of them. On the TOP500 list the share has been 100% since November 2017, when the last two non-Linux systems dropped off, and in November 2024 the streak was in its seventh consecutive year. Linux had first appeared on that list in June 1998, with a single system, the Avalon Cluster, ranked 314th, just 0.2% of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1991 Linus Torvalds was a computer science student at the University of Helsinki. For his coursework he used MINIX, a small operating system designed for teaching, and it was from that base that he started writing a kernel of his own, built with help from the GNU C Compiler but independently of the operating systems that already existed. On 25 August 1991, at 21, he announced the project on the comp.os.minix newsgroup, describing it as a free operating system made as a hobby, for 386 and 486 AT clones. That is the first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Freax was a blend of free, freak and x. Torvalds had considered Linux as well, but dropped it as too self-centered. It was Ari Lemmke, at the Helsinki University of Technology, who renamed the project's folder on the FTP server in September 1991 without asking him, and Torvalds accepted the name after the fact. Five years later, in 1996, the mascot arrived too, Tux the penguin, whose name, suggested by James Hughes, plays on Torvalds' 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Strictly speaking Linux is not a complete system, just the kernel, and a kernel alone does not let you switch on a computer, open a program or browse the web. Much of the toolkit comes from the GNU project, announced by Richard Stallman on 27 September 1983 on Usenet, with development starting in January 1984. When Torvalds' kernel met the GNU tools the result was the first entirely free, complete operating system, hence the more accurate name GNU/Linux. What people actually install is a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kernel plus the GNU tools still is not what a user installs. It also takes a package manager, a boot system, often a graphical environment, and that whole bundle of choices, packaged and ready to use, is called a distribution. Slackware and Debian were founded in 1993, the first being the oldest surviving distribution and the second the largest community-based one; Red Hat and SUSE arrived in 1994 with their 1.0 releases; Ubuntu, derived from Debian, in 2004, and openSUSE in 2005. That is the fourth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September 2026, according to W3Techs tracking, Linux ran on 62.2% of websites with a known underlying operating system, and remained the dominant platform within the broader Unix category, which covered 92.0% of tracked sites; sites running Linux included Microsoft.com, X.com and The New York Times. On supercomputers the share has been 100% since November 2017, confirmed in November 2024. The kernel source code, comments excluded, ran to 23.3 million lines at version 4.15 in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 shares only the kernel with traditional GNU/Linux distributions. Apps run on the Android Runtime instead of as ordinary compiled binaries, the C library is Bionic instead of the GNU C Library, and the framework relies on its own system services, like SurfaceFlinger, rather than the traditional Unix daemons. Market statistics treat them as separate categories, and according to Statcounter, as of August 2026 Android covered 67.61% of the worldwide mobile market. That is the fifth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History of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1991 announcement to every supercomputer on the list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251501" y="1737208"/>
            <a:ext cx="11734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of the 500 most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powerful supercomputers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run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student and a newsgroup</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Just the kernel, then GNU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Many distributions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really runs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Linus Torvalds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Helsinki,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Announces the project on comp.os.minix, at 21</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first public release, 0.01, on 17 September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Version 0.95 ships under the GPL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Unveils Tux, the penguin drawn by Larry Ewing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PLOT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Torvalds did not choose the name «Linux».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wanted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Freax</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kept the files under that name for six months. Ari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Lemmke</a:t>
            </a:r>
            <a:pPr indent="0" marL="0">
              <a:lnSpc>
                <a:spcPct val="125000"/>
              </a:lnSpc>
              <a:buNone/>
            </a:pPr>
            <a:r>
              <a:rPr lang="en-US" sz="1750" dirty="0">
                <a:solidFill>
                  <a:srgbClr val="D8D6CF"/>
                </a:solidFill>
                <a:latin typeface="+mn-lt" pitchFamily="34" charset="0"/>
                <a:ea typeface="+mn-lt" pitchFamily="34" charset="-122"/>
                <a:cs typeface="+mn-lt" pitchFamily="34" charset="-120"/>
              </a:rPr>
              <a:t> renamed the FTP server folder in September 1991, without asking him first.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Kernel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Linux</a:t>
            </a:r>
            <a:pPr indent="0" marL="0">
              <a:buNone/>
            </a:pPr>
            <a:r>
              <a:rPr lang="en-US" sz="1600" b="1" dirty="0">
                <a:solidFill>
                  <a:schemeClr val="bg1"/>
                </a:solidFill>
                <a:latin typeface="+mj-lt" pitchFamily="34" charset="0"/>
                <a:ea typeface="+mj-lt" pitchFamily="34" charset="-122"/>
                <a:cs typeface="+mj-lt" pitchFamily="34" charset="-120"/>
              </a:rPr>
              <a:t> 1991</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Talks to the machine's hardware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TOOLKIT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Tools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GNU</a:t>
            </a:r>
            <a:pPr indent="0" marL="0">
              <a:buNone/>
            </a:pPr>
            <a:r>
              <a:rPr lang="en-US" sz="1600" b="1" dirty="0">
                <a:solidFill>
                  <a:schemeClr val="bg1"/>
                </a:solidFill>
                <a:latin typeface="+mj-lt" pitchFamily="34" charset="0"/>
                <a:ea typeface="+mj-lt" pitchFamily="34" charset="-122"/>
                <a:cs typeface="+mj-lt" pitchFamily="34" charset="-120"/>
              </a:rPr>
              <a:t> 1983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Compilers, utilities, the GPL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BUNDLE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Distribution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Debian</a:t>
            </a:r>
            <a:pPr indent="0" marL="0">
              <a:buNone/>
            </a:pPr>
            <a:r>
              <a:rPr lang="en-US" sz="1600" b="1" dirty="0">
                <a:solidFill>
                  <a:schemeClr val="accent1"/>
                </a:solidFill>
                <a:latin typeface="+mj-lt" pitchFamily="34" charset="0"/>
                <a:ea typeface="+mj-lt" pitchFamily="34" charset="-122"/>
                <a:cs typeface="+mj-lt" pitchFamily="34" charset="-120"/>
              </a:rPr>
              <a:t> 1993</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and tools, ready to use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DISTRIBUTIONS, IN ORDER OF BIRTH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One same kernel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packages and desktops differ</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Slackware and Debian</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Hat and SUSE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Ubuntu, derived from Debian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LINUX KERNEL RUNS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known operating system, in September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TOP500</a:t>
            </a:r>
            <a:pPr indent="0" marL="0">
              <a:lnSpc>
                <a:spcPct val="120000"/>
              </a:lnSpc>
              <a:buNone/>
            </a:pPr>
            <a:r>
              <a:rPr lang="en-US" sz="1500" dirty="0">
                <a:solidFill>
                  <a:schemeClr val="tx2"/>
                </a:solidFill>
                <a:latin typeface="+mn-lt" pitchFamily="34" charset="0"/>
                <a:ea typeface="+mn-lt" pitchFamily="34" charset="-122"/>
                <a:cs typeface="+mn-lt" pitchFamily="34" charset="-120"/>
              </a:rPr>
              <a:t>: all 500 supercomputers, since November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kernel source at version 4.15, in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Android is not a GNU/Linux distribution.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uses the Linux kernel to talk to the phone's hardware, but runs its own runtime,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Bionic</a:t>
            </a:r>
            <a:pPr indent="0" marL="0">
              <a:lnSpc>
                <a:spcPct val="125000"/>
              </a:lnSpc>
              <a:buNone/>
            </a:pPr>
            <a:r>
              <a:rPr lang="en-US" sz="1750" dirty="0">
                <a:solidFill>
                  <a:srgbClr val="D8D6CF"/>
                </a:solidFill>
                <a:latin typeface="+mn-lt" pitchFamily="34" charset="0"/>
                <a:ea typeface="+mn-lt" pitchFamily="34" charset="-122"/>
                <a:cs typeface="+mn-lt" pitchFamily="34" charset="-120"/>
              </a:rPr>
              <a:t> C library instead of glibc.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kernel.org · TOP500 · W3Techs · Statcounter · Android Open Source Project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Linux: from Torvalds' Kernel to Distributions, Summary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