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Recap on the history of Amazon, from its 1994 founding to its most recent controversies.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 In 1994 Jeff Bezos, a Princeton graduate, started the business in a garage in Bellevue, Washington, under the name Cadabra, a play on the word abracadabra. The public site launched a year later, in July 1995, already under the name Amazon.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Bezos left a Wall Street job to found the company in his garage in Bellevue. The public site opened in July 1995: the first book sold was Fluid Concepts and Creative Analogies, by Douglas Hofstadter, and within the first month Amazon was already shipping books to all 50 US states and 45 countries.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Amazon went public in 1997, two years after the site launched. In that year's first shareholder letter, Bezos wrote that the company would measure its success by the long-term value it created, not by immediate profit: the philosophy that became known as Day 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1999 Amazon expanded its catalog to music and video. In 2000 it opened the site to third-party sellers, who could list their own products next to Amazon's.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Between 1999 and 2001 Amazon's stock fell from $106 to $6; in January 2001 the company cut about 15% of its staff and was burning hundreds of millions of dollars in cash. Yet by the end of 2001 it still had over $500 million in cash, enough to get through the crisis.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Three different chapters of the same story: the founder, the service born almost by accident, and the purchase that took Bezos outside Amazon.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an internal problem, according to AWS's official pages. Follow-up for the class: what other companies do you know that turned an internal problem into a new business?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full Recap also includes the concept map, the quiz and the myths about Amazon and Jeff Bezos.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TECHNOLOGY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Amazon and Jeff Bezos</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From a Bellevue garage to an antitrust lawsuit</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LET'S START HERE</a:t>
            </a:r>
            <a:endParaRPr lang="en-US" sz="1300" dirty="0"/>
          </a:p>
        </p:txBody>
      </p:sp>
      <p:sp>
        <p:nvSpPr>
          <p:cNvPr id="3" name="Shape 1"/>
          <p:cNvSpPr/>
          <p:nvPr/>
        </p:nvSpPr>
        <p:spPr>
          <a:xfrm>
            <a:off x="4027170" y="2106016"/>
            <a:ext cx="3505911"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Has Amazon always been</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called Amazon?</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WHERE WE'RE HEADED</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origins</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growth</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near-collapse</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AWS and beyond</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1994-1995</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Shape 2"/>
          <p:cNvSpPr/>
          <p:nvPr/>
        </p:nvSpPr>
        <p:spPr>
          <a:xfrm>
            <a:off x="521208" y="2807208"/>
            <a:ext cx="237744" cy="237744"/>
          </a:xfrm>
          <a:prstGeom prst="ellipse">
            <a:avLst/>
          </a:prstGeom>
          <a:solidFill>
            <a:schemeClr val="accent1"/>
          </a:solidFill>
          <a:ln w="12700">
            <a:solidFill>
              <a:schemeClr val="accent1"/>
            </a:solidFill>
            <a:prstDash val="solid"/>
          </a:ln>
        </p:spPr>
      </p:sp>
      <p:sp>
        <p:nvSpPr>
          <p:cNvPr id="5" name="Text 3"/>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1994</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Cadabra, in the garage</a:t>
            </a:r>
            <a:endParaRPr lang="en-US" sz="1400" dirty="0"/>
          </a:p>
        </p:txBody>
      </p:sp>
      <p:sp>
        <p:nvSpPr>
          <p:cNvPr id="6" name="Shape 4"/>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1995</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Amazon.com goes live</a:t>
            </a:r>
            <a:endParaRPr lang="en-US" sz="1400" dirty="0"/>
          </a:p>
        </p:txBody>
      </p:sp>
      <p:sp>
        <p:nvSpPr>
          <p:cNvPr id="8" name="Shape 6"/>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9" name="Text 7"/>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1995</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Ships to 50 states</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1997, THE FIRST YEAR PUBLIC</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1.5</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million</a:t>
            </a:r>
            <a:pPr indent="0" marL="0">
              <a:lnSpc>
                <a:spcPct val="120000"/>
              </a:lnSpc>
              <a:buNone/>
            </a:pPr>
            <a:r>
              <a:rPr lang="en-US" sz="1500" dirty="0">
                <a:solidFill>
                  <a:schemeClr val="tx2"/>
                </a:solidFill>
                <a:latin typeface="+mn-lt" pitchFamily="34" charset="0"/>
                <a:ea typeface="+mn-lt" pitchFamily="34" charset="-122"/>
                <a:cs typeface="+mn-lt" pitchFamily="34" charset="-120"/>
              </a:rPr>
              <a:t>: customers served in 1997</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147.8</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million dollars</a:t>
            </a:r>
            <a:pPr indent="0" marL="0">
              <a:lnSpc>
                <a:spcPct val="120000"/>
              </a:lnSpc>
              <a:buNone/>
            </a:pPr>
            <a:r>
              <a:rPr lang="en-US" sz="1500" dirty="0">
                <a:solidFill>
                  <a:schemeClr val="tx2"/>
                </a:solidFill>
                <a:latin typeface="+mn-lt" pitchFamily="34" charset="0"/>
                <a:ea typeface="+mn-lt" pitchFamily="34" charset="-122"/>
                <a:cs typeface="+mn-lt" pitchFamily="34" charset="-120"/>
              </a:rPr>
              <a:t>: in revenue in 1997</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838%</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revenue growth</a:t>
            </a:r>
            <a:pPr indent="0" marL="0">
              <a:lnSpc>
                <a:spcPct val="120000"/>
              </a:lnSpc>
              <a:buNone/>
            </a:pPr>
            <a:r>
              <a:rPr lang="en-US" sz="1500" dirty="0">
                <a:solidFill>
                  <a:schemeClr val="tx2"/>
                </a:solidFill>
                <a:latin typeface="+mn-lt" pitchFamily="34" charset="0"/>
                <a:ea typeface="+mn-lt" pitchFamily="34" charset="-122"/>
                <a:cs typeface="+mn-lt" pitchFamily="34" charset="-120"/>
              </a:rPr>
              <a:t>: in 1997</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THE CATALOG</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1995</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Books</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The store opens selling only books.</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THE EXPANSION</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1999</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3450" b="1" dirty="0">
                <a:solidFill>
                  <a:schemeClr val="bg1"/>
                </a:solidFill>
                <a:latin typeface="+mj-lt" pitchFamily="34" charset="0"/>
                <a:ea typeface="+mj-lt" pitchFamily="34" charset="-122"/>
                <a:cs typeface="+mj-lt" pitchFamily="34" charset="-120"/>
              </a:rPr>
              <a:t>Music</a:t>
            </a:r>
            <a:pPr indent="0" marL="0">
              <a:buNone/>
            </a:pPr>
            <a:r>
              <a:rPr lang="en-US" sz="1600" b="1" dirty="0">
                <a:solidFill>
                  <a:schemeClr val="bg1"/>
                </a:solidFill>
                <a:latin typeface="+mj-lt" pitchFamily="34" charset="0"/>
                <a:ea typeface="+mj-lt" pitchFamily="34" charset="-122"/>
                <a:cs typeface="+mj-lt" pitchFamily="34" charset="-120"/>
              </a:rPr>
              <a:t> and video</a:t>
            </a:r>
            <a:endParaRPr lang="en-US" sz="345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The catalog expands to music and video.</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THE MARKETPLACE</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2000</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3350" b="1" dirty="0">
                <a:solidFill>
                  <a:schemeClr val="accent1"/>
                </a:solidFill>
                <a:latin typeface="+mj-lt" pitchFamily="34" charset="0"/>
                <a:ea typeface="+mj-lt" pitchFamily="34" charset="-122"/>
                <a:cs typeface="+mj-lt" pitchFamily="34" charset="-120"/>
              </a:rPr>
              <a:t>Outside</a:t>
            </a:r>
            <a:pPr indent="0" marL="0">
              <a:buNone/>
            </a:pPr>
            <a:r>
              <a:rPr lang="en-US" sz="1600" b="1" dirty="0">
                <a:solidFill>
                  <a:schemeClr val="accent1"/>
                </a:solidFill>
                <a:latin typeface="+mj-lt" pitchFamily="34" charset="0"/>
                <a:ea typeface="+mj-lt" pitchFamily="34" charset="-122"/>
                <a:cs typeface="+mj-lt" pitchFamily="34" charset="-120"/>
              </a:rPr>
              <a:t> sellers</a:t>
            </a:r>
            <a:endParaRPr lang="en-US" sz="335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The site opens to third-party sellers.</a:t>
            </a:r>
            <a:endParaRPr lang="en-US" sz="13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THE PREDICTION</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An expert predicted Amazon's bankruptcy</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In April 2001, author and investment commentator Doug Casey wrote that the company was </a:t>
            </a:r>
            <a:pPr indent="0" marL="0">
              <a:lnSpc>
                <a:spcPct val="125000"/>
              </a:lnSpc>
              <a:buNone/>
            </a:pPr>
            <a:r>
              <a:rPr lang="en-US" sz="1750" b="1" dirty="0">
                <a:solidFill>
                  <a:schemeClr val="bg1"/>
                </a:solidFill>
                <a:latin typeface="+mn-lt" pitchFamily="34" charset="0"/>
                <a:ea typeface="+mn-lt" pitchFamily="34" charset="-122"/>
                <a:cs typeface="+mn-lt" pitchFamily="34" charset="-120"/>
              </a:rPr>
              <a:t>headed for bankruptcy</a:t>
            </a:r>
            <a:pPr indent="0" marL="0">
              <a:lnSpc>
                <a:spcPct val="125000"/>
              </a:lnSpc>
              <a:buNone/>
            </a:pPr>
            <a:r>
              <a:rPr lang="en-US" sz="1750" dirty="0">
                <a:solidFill>
                  <a:srgbClr val="D8D6CF"/>
                </a:solidFill>
                <a:latin typeface="+mn-lt" pitchFamily="34" charset="0"/>
                <a:ea typeface="+mn-lt" pitchFamily="34" charset="-122"/>
                <a:cs typeface="+mn-lt" pitchFamily="34" charset="-120"/>
              </a:rPr>
              <a:t>: over those two years its stock would tumble from $106 to $6, and Amazon had just cut 15% of its staff.</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THREE NAMES, ONE THREAD</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Jeff Bezos</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founder</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Left a Wall Street job to start Amazon in the Bellevue garage, in 1994.</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AWS</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cloud service born from an internal problem</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Launched in spring 2006 to solve Amazon.com's own IT infrastructure headaches.</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1600" b="1" dirty="0">
                <a:solidFill>
                  <a:schemeClr val="tx1"/>
                </a:solidFill>
                <a:latin typeface="+mj-lt" pitchFamily="34" charset="0"/>
                <a:ea typeface="+mj-lt" pitchFamily="34" charset="-122"/>
                <a:cs typeface="+mj-lt" pitchFamily="34" charset="-120"/>
              </a:rPr>
              <a:t>The Washington Post</a:t>
            </a:r>
            <a:endParaRPr lang="en-US" sz="16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2013 personal purchase</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Bought by Bezos for $250 million, separately from Amazon.</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ASK THE CLASS</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What led to AWS, the cloud service Amazon launched in 2006?</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A plan to diversify revenue</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An internal IT infrastructure problem</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A request from third-party sellers</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THE FULL RECAP</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Read the full story on Recaplica </a:t>
            </a:r>
            <a:pPr indent="0" marL="0">
              <a:buNone/>
            </a:pPr>
            <a:r>
              <a:rPr lang="en-US" sz="1700" b="1" dirty="0">
                <a:solidFill>
                  <a:schemeClr val="bg1"/>
                </a:solidFill>
                <a:latin typeface="+mn-lt" pitchFamily="34" charset="0"/>
                <a:ea typeface="+mn-lt" pitchFamily="34" charset="-122"/>
                <a:cs typeface="+mn-lt" pitchFamily="34" charset="-120"/>
              </a:rPr>
              <a:t>recaplica.com/en/technology/history-of-amazon-jeff-bezos/</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HISTORY · About Amazon · FTC · NPR · Forbes</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History of Amazon and Jeff Bezos: From Garage Startup to Antitrust Case — Recap</dc:title>
  <dc:subject>PptxGenJS Presentation</dc:subject>
  <dc:creator>Recaplica</dc:creator>
  <cp:lastModifiedBy>Recaplica</cp:lastModifiedBy>
  <cp:revision>1</cp:revision>
  <dcterms:created xsi:type="dcterms:W3CDTF">2026-09-20T19:29:39Z</dcterms:created>
  <dcterms:modified xsi:type="dcterms:W3CDTF">2026-09-20T19:29:39Z</dcterms:modified>
</cp:coreProperties>
</file>