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superintelligence, ASI, is the hypothesis of an AI with capabilities that exceed humans in every cognitive domain. It doesn't exist today as a demonstrated system, but it splits experts: some call for a halt over fears of losing control, others see huge benefits ahead in medicine. Let's look at what it is, who fears it, who's betting on it, and why nobody agrees on when.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shared answer. The Future of Life Institute, backed by hundreds of scientists and public figures, calls for a halt on developing superintelligence. Dario Amodei, CEO of Anthropic, instead describes scenarios curing nearly all infectious disease and sharply cutting cancer mortality. A survey of nearly 2,800 researchers puts the median probability of an extreme outcome at just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distinction across the sources is a threshold. AGI targets matching the average human, or a skilled professional, on a broad range of tasks. Superintelligence means capability that exceeds humans in every domain, including self-improvement. Dario Amodei avoids the term superintelligence and prefers "powerful AI," defined as "a country of geniuses in a datacenter."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October 2025 the Future of Life Institute launched the Statement on Superintelligence, calling for a halt on superintelligence development until there is broad scientific consensus on safety and strong public buy-in. Hundreds of scientists, religious leaders and public figures signed it; news coverage from October 2025 counted more than 700 notable signatories, including Geoffrey Hinton and Steve Wozniak.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statement's site runs a live counter, showing 73,825 signatures as of September 15, 2026, when this Recap was checked, of which 5,000 came from a separate petition; news outlets such as CNBC, in October 2025, instead reported over 700 notable signatories among scientists and public figures. Perceived risk has a sturdier number attached to it too: a survey of 2,778 AI researchers, run by AI Impacts in October 2023, put the median probability of an extreme outcome such as human extinction or a permanent loss of control at 5% (mean 16.2%).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Dario Amodei, CEO of Anthropic, argues that very powerful AI could compress 50-100 years of biological progress into just 5-10 years, near-total prevention of common infectious disease, a 95% or greater drop in cancer mortality and incidence, and a doubling of human life expectancy he calls "on trend" with the pace of 20th-century gains. Amodei himself acknowledges limits, some rare, difficult cancers may stay hard to treat, and states plainly that everything he's saying could easily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source most in favor of building superintelligence comes with an explicit caveat attached. Amodei writes that "everything I'm saying could very easily be wrong" and that "no one can know the future with any certainty or precision." Worth remembering before looking at the dates various people attach to superintelligence's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estimates span decades. Dario Amodei doesn't rule out 2026 as an early guess, while admitting it could take much longer. The independent AI 2027 scenario, published in April 2025, names December 2027 as the most likely month at the time of publication, with declared uncertainty of roughly 5x faster or slower. The largest survey, run by AI Impacts in October 2023 among 2,778 researchers, gives a median of 2047 for capability comparable to the average human across many professions, down thirteen years from the prior 2022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Impacts survey organizers found that people asked about full automation of labor gave much longer timelines than those asked about human-level machine intelligence, a gap of decades between the two medians despite covering the same underlying topic. How broadly or narrowly a question is framed moves the answer more than you'd expect.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AGI aims to match the average human, or a skilled professional, across a broad range of tasks; superintelligence means capability that exceeds humans in every cognitive domain. If there's time, a second question from the Recap's quiz, what does the Future of Life Institute's statement call for? A halt on superintelligence development, not lifted until there is scientific consensus on safety and strong public buy-in.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has a 5-question quiz and 8 flashcards, plus the full source list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Superintelligence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Fear, doubt, opportunity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THIS STARTS</a:t>
            </a:r>
            <a:endParaRPr lang="en-US" sz="1300" dirty="0"/>
          </a:p>
        </p:txBody>
      </p:sp>
      <p:sp>
        <p:nvSpPr>
          <p:cNvPr id="3" name="Shape 1"/>
          <p:cNvSpPr/>
          <p:nvPr/>
        </p:nvSpPr>
        <p:spPr>
          <a:xfrm>
            <a:off x="2996184" y="2474824"/>
            <a:ext cx="177977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an AI smarter than every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human a threat 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breakthrough?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superintelligence means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some are worried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What's on offer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fight over timing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What superintelligence means</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AGI and ASI aren't the same thing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AGI AGAINST SUPERINTELLIGENCE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AGI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Match the average human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tasks, not all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Superintelligence (ASI)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BENCHMARK</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Beat humans everywhere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SCOPE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Every cognitive domain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is a working system today.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Why some are worried</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Hundreds of scientists signed one letter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SIGNED, AND WHY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Yoshua Bengio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Computer scientist, deep learning pioneer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Wants to scientifically determine how to make AI incapable of causing harm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Stuart Russell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 researcher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 isn't a ban, just a call for adequate safety measures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Yuval Noah Harari</a:t>
            </a:r>
            <a:endParaRPr lang="en-US" sz="19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and author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Warns it would break civilization's "operating system"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APPEAL,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73,825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signatures collected</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statement's website, as of September 15,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notable signatories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news coverage from October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median probability</a:t>
            </a:r>
            <a:pPr indent="0" marL="0">
              <a:lnSpc>
                <a:spcPct val="120000"/>
              </a:lnSpc>
              <a:buNone/>
            </a:pPr>
            <a:r>
              <a:rPr lang="en-US" sz="1500" dirty="0">
                <a:solidFill>
                  <a:schemeClr val="tx2"/>
                </a:solidFill>
                <a:latin typeface="+mn-lt" pitchFamily="34" charset="0"/>
                <a:ea typeface="+mn-lt" pitchFamily="34" charset="-122"/>
                <a:cs typeface="+mn-lt" pitchFamily="34" charset="-120"/>
              </a:rPr>
              <a:t>: of an extreme outcome, per 2,778 researchers surveyed in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What's on offer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bet behind the labs building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INFECTIOUS DISEASE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Prevention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Nearly</a:t>
            </a:r>
            <a:pPr indent="0" marL="0">
              <a:buNone/>
            </a:pPr>
            <a:r>
              <a:rPr lang="en-US" sz="1600" b="1" dirty="0">
                <a:solidFill>
                  <a:schemeClr val="bg1"/>
                </a:solidFill>
                <a:latin typeface="+mj-lt" pitchFamily="34" charset="0"/>
                <a:ea typeface="+mj-lt" pitchFamily="34" charset="-122"/>
                <a:cs typeface="+mj-lt" pitchFamily="34" charset="-120"/>
              </a:rPr>
              <a:t>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prevented and treated, per Amodei's hypothesis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CANCER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Mortality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-95%</a:t>
            </a:r>
            <a:pPr indent="0" marL="0">
              <a:buNone/>
            </a:pPr>
            <a:r>
              <a:rPr lang="en-US" sz="1600" b="1" dirty="0">
                <a:solidFill>
                  <a:schemeClr val="bg1"/>
                </a:solidFill>
                <a:latin typeface="+mj-lt" pitchFamily="34" charset="0"/>
                <a:ea typeface="+mj-lt" pitchFamily="34" charset="-122"/>
                <a:cs typeface="+mj-lt" pitchFamily="34" charset="-120"/>
              </a:rPr>
              <a:t> estimated</a:t>
            </a:r>
            <a:endParaRPr lang="en-US" sz="38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drop hypothesized by Amodei in deaths and cases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LIFE EXPECTANCY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Longevity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250" b="1" dirty="0">
                <a:solidFill>
                  <a:schemeClr val="accent1"/>
                </a:solidFill>
                <a:latin typeface="+mj-lt" pitchFamily="34" charset="0"/>
                <a:ea typeface="+mj-lt" pitchFamily="34" charset="-122"/>
                <a:cs typeface="+mj-lt" pitchFamily="34" charset="-120"/>
              </a:rPr>
              <a:t>Doubled</a:t>
            </a:r>
            <a:pPr indent="0" marL="0">
              <a:buNone/>
            </a:pPr>
            <a:r>
              <a:rPr lang="en-US" sz="1600" b="1" dirty="0">
                <a:solidFill>
                  <a:schemeClr val="accent1"/>
                </a:solidFill>
                <a:latin typeface="+mj-lt" pitchFamily="34" charset="0"/>
                <a:ea typeface="+mj-lt" pitchFamily="34" charset="-122"/>
                <a:cs typeface="+mj-lt" pitchFamily="34" charset="-120"/>
              </a:rPr>
              <a:t> guess</a:t>
            </a:r>
            <a:endParaRPr lang="en-US" sz="3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line with 20th-century gains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CAVEAT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can know the future with certainty.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Amodei writes this himself while laying out his most optimistic predictions, adding that everything he's saying could very easily be wrong.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fight over timing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 agreed date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ESTIMATES, THREE METHODS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2026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Amodei's early guess</a:t>
            </a:r>
            <a:endParaRPr lang="en-US" sz="1400" dirty="0"/>
          </a:p>
        </p:txBody>
      </p:sp>
      <p:sp>
        <p:nvSpPr>
          <p:cNvPr id="6" name="Shape 4"/>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December 2027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modal month, AI 2027 scenario</a:t>
            </a:r>
            <a:endParaRPr lang="en-US" sz="1400" dirty="0"/>
          </a:p>
        </p:txBody>
      </p:sp>
      <p:sp>
        <p:nvSpPr>
          <p:cNvPr id="8" name="Shape 6"/>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survey median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a:t>
            </a:r>
            <a:endParaRPr lang="en-US" sz="1300" dirty="0"/>
          </a:p>
        </p:txBody>
      </p:sp>
      <p:sp>
        <p:nvSpPr>
          <p:cNvPr id="3" name="Shape 1"/>
          <p:cNvSpPr/>
          <p:nvPr/>
        </p:nvSpPr>
        <p:spPr>
          <a:xfrm>
            <a:off x="503936" y="3212440"/>
            <a:ext cx="24922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the estimates shift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 much depending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question?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What's the core difference between AGI and superintelligence?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AGI matches the average human, ASI beats humans everywhere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They're the same concept under two names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ASI already exists in some labs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recaplica.com/en/technology/artificial-superintelligence/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Future of Life Institute · Dario Amodei · AI 2027 · AI Impacts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Superintelligence: What It Means, and Why Experts Disagree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