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Artificial intelligence is, in the OECD's official definition updated in 2023, a system that infers from the data it receives how to generate predictions, content, recommendations or decisions for a given objective. We will look at what it is precisely, which forms live under the label, what is changing in work, science, medicine and everyday life, and which limit stays.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traditional software a programmer wrote them, one by one and in advance, which is what is known in the trade as an algorithm, a finite and precise sequence of steps. An AI system instead processes the data it receives and works out on its own, through statistical models, how to reach the result. The key word in the OECD definition is exactly that, "infers".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2023 the OECD updated the official definition of an AI system, adopted with adaptations by regulation in the European Union, Japan and the United States, a machine-based system that, for explicit or implicit objectives, infers from the input it receives how to generate outputs, such as predictions, content, recommendations or decisions, that can influence physical or virtual environments. Its objectives can be hand-coded by a programmer or acquired by the system during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decades computing solved problems with rule-based systems, where a programmer writes every instruction by hand, if X happens do Y. With machine learning you train a model on large amounts of data instead, and let it find the rules. Deep learning, a subset of machine learning, uses neural networks organized into many layers and manages to learn even from raw data. Generative AI uses an architecture called the Transformer, able to process entire sequences of data instead of one word at a time, to create text, images, audio and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hierarchy runs from broadest to most specific. Artificial intelligence is the category, and it also includes rule-based systems that do not learn at all. Machine learning is the method, learning from data. Deep learning is a subset of it and uses deep neural networks, loosely inspired, with plenty of simplification, by the structure of the brain. Generative AI is a family of applications that uses that architecture to create new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and the contrast is the point. A thermostat that switches off the heating at 10 p.m. because you programmed it to is a rule-based system, it does exactly and only what is written. A thermostat that notices, on its own, what time you usually get home and starts heating earlier accordingly is doing machine learning, because nobody wrote that schedule down, it inferred it by watching your habits.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AI is used, measured productivity gains vary a great deal from task to task, from 14-15% in customer support to 26% in software development and 50% in marketing, with more modest results in tasks that require complex reasoning. The picture on jobs is mixed, a third of organizations surveyed expect workforce reductions over the coming year, but large-scale reductions still are not visible in aggregate employment data. The clearest signal concerns developers aged 22 to 25, whose employment has fallen by nearly 20% compared with 2024, and AI remains one factor among several, not the only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October 9, 2024 the Nobel Prize in Chemistry went half to David Baker and half, jointly, to Demis Hassabis and John Jumper, for using AI to predict protein structure with AlphaFold, which since 2020 has predicted about 200 million structures against the over 190,000 obtained through roughly 60 years of experimental work. The WHO Europe report of November 19, 2025 records AI-assisted diagnostics in use in 64% of the 50 member states of the European Region and patient-support chatbots in 50%, but a dedicated strategy in only 8%. The Pew survey of June 17, 2026 measures 49% of US adults who have used a chatbot, with a stark generational gap, 63% under 50 against 23% of those 65 and 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fear of a negative impact rises to 48% among under-30s, against 37% of those over 50, and only 33% of respondents trust that government will regulate AI effectively. The survey was fielded between February 17 and 23, 2026 and published on June 17 of the same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take for granted that a chatbot understands the text it produces, and that the most advanced forms of AI reason like a person. In reality even the most advanced systems infer statistical patterns from the data they saw during training, they do not have an understanding of the world in the human sense, and they can get things wrong with total confidence even on matters obvious to a person. The criterion behind a language model's word choices is statistical plausibility, not truth, which is why its output always needs checking.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hierarchy runs from broadest to most specific, artificial intelligence, then machine learning, which learns from data, then deep learning, which uses deep neural networks to learn even from raw data. If there is time, a second question from the Recap quiz, what is the OECD's 2023 updated definition of an AI system? A system that infers from data how to generate predictions, content, recommendations or decisions for a given objective.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Artificial intelligence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learns, what it cannot 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4644085" y="2106016"/>
            <a:ext cx="14612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wrote the rules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machine follows?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 in one definition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forms, from rules to data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is already changing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AI cannot 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What it is, in one definition</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key word carries it all, infers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REACHING A RESULT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Traditional software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Written in advance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Carries out instructions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AI system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Inferred from data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Predictions or content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OECD definition of 2023, the system infers from input how to generate output.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The forms, from rules to data</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writes the rules, and who learns them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ORDER THEY APPEARED IN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Deep learning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learns even from raw data</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Rule-based systems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programmer writes them</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Machine learning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model finds them</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Generative AI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creates new content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NESTED LEVELS, NOT SYNONYMS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Machine learning</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method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Learns from data, not from hand-written rules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Deep learning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Neural networks, many layers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subset of machine learning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Generative AI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family of applications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Creates text, images, audio, code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627014" y="2843632"/>
            <a:ext cx="233243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 thermostat that starts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heating earlier learning?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What is already changing</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Work, science, medicine, everyday life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WORK, IN THE 2026 STANFORD HAI DATA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organizations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had adopted AI in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were using generative AI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at least one business function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US job postings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ask for AI skills, up 297% from a decade earlier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SCIENCE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AlphaFold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a:t>
            </a:r>
            <a:pPr indent="0" marL="0">
              <a:buNone/>
            </a:pPr>
            <a:r>
              <a:rPr lang="en-US" sz="1600" b="1" dirty="0">
                <a:solidFill>
                  <a:schemeClr val="bg1"/>
                </a:solidFill>
                <a:latin typeface="+mj-lt" pitchFamily="34" charset="0"/>
                <a:ea typeface="+mj-lt" pitchFamily="34" charset="-122"/>
                <a:cs typeface="+mj-lt" pitchFamily="34" charset="-120"/>
              </a:rPr>
              <a:t> million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Protein structures predicted since 2020</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MEDICINE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Diagnostics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64%</a:t>
            </a:r>
            <a:pPr indent="0" marL="0">
              <a:buNone/>
            </a:pPr>
            <a:r>
              <a:rPr lang="en-US" sz="1600" b="1" dirty="0">
                <a:solidFill>
                  <a:schemeClr val="bg1"/>
                </a:solidFill>
                <a:latin typeface="+mj-lt" pitchFamily="34" charset="0"/>
                <a:ea typeface="+mj-lt" pitchFamily="34" charset="-122"/>
                <a:cs typeface="+mj-lt" pitchFamily="34" charset="-120"/>
              </a:rPr>
              <a:t> states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WHO Europe survey of 50 states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EVERYDAY LIFE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Chatbots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49%</a:t>
            </a:r>
            <a:pPr indent="0" marL="0">
              <a:buNone/>
            </a:pPr>
            <a:r>
              <a:rPr lang="en-US" sz="1600" b="1" dirty="0">
                <a:solidFill>
                  <a:schemeClr val="accent1"/>
                </a:solidFill>
                <a:latin typeface="+mj-lt" pitchFamily="34" charset="0"/>
                <a:ea typeface="+mj-lt" pitchFamily="34" charset="-122"/>
                <a:cs typeface="+mj-lt" pitchFamily="34" charset="-120"/>
              </a:rPr>
              <a:t> adults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Used one in 2026, 33% in 2024</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PEOPLE SEE IT, PEW SURVEY OF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expect a negative impact</a:t>
            </a:r>
            <a:pPr indent="0" marL="0">
              <a:lnSpc>
                <a:spcPct val="120000"/>
              </a:lnSpc>
              <a:buNone/>
            </a:pPr>
            <a:r>
              <a:rPr lang="en-US" sz="1500" dirty="0">
                <a:solidFill>
                  <a:schemeClr val="tx2"/>
                </a:solidFill>
                <a:latin typeface="+mn-lt" pitchFamily="34" charset="0"/>
                <a:ea typeface="+mn-lt" pitchFamily="34" charset="-122"/>
                <a:cs typeface="+mn-lt" pitchFamily="34" charset="-120"/>
              </a:rPr>
              <a:t>: on society over the next twenty years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fear losing control</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their personal data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think development is moving</a:t>
            </a:r>
            <a:pPr indent="0" marL="0">
              <a:lnSpc>
                <a:spcPct val="120000"/>
              </a:lnSpc>
              <a:buNone/>
            </a:pPr>
            <a:r>
              <a:rPr lang="en-US" sz="1500" dirty="0">
                <a:solidFill>
                  <a:schemeClr val="tx2"/>
                </a:solidFill>
                <a:latin typeface="+mn-lt" pitchFamily="34" charset="0"/>
                <a:ea typeface="+mn-lt" pitchFamily="34" charset="-122"/>
                <a:cs typeface="+mn-lt" pitchFamily="34" charset="-120"/>
              </a:rPr>
              <a:t>: faster than society's ability to adapt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AI cannot do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limit that stays, in every form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model understands in the human sense.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language model predicts the most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likely</a:t>
            </a:r>
            <a:pPr indent="0" marL="0">
              <a:lnSpc>
                <a:spcPct val="125000"/>
              </a:lnSpc>
              <a:buNone/>
            </a:pPr>
            <a:r>
              <a:rPr lang="en-US" sz="1750" dirty="0">
                <a:solidFill>
                  <a:srgbClr val="D8D6CF"/>
                </a:solidFill>
                <a:latin typeface="+mn-lt" pitchFamily="34" charset="0"/>
                <a:ea typeface="+mn-lt" pitchFamily="34" charset="-122"/>
                <a:cs typeface="+mn-lt" pitchFamily="34" charset="-120"/>
              </a:rPr>
              <a:t> next word, one at a time, from statistical patterns learned during training. That is how it can produce fluent and false sentences together,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hallucinations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relationship between machine learning and deep learning?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Deep learning is a subset of machine learning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 are two names for the same technology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Machine learning is a subset of deep learning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recaplica.com/en/technology/artificial-intelligence/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OECD · IBM Think · Stanford HAI · EMBL · WHO Europe · Pew Research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what it is and how it's changing the world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