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materials behave very differently inside a window frame, and the reason is materials science, because every substance conducts heat at a different rate and reacts differently to moisture and oxygen. Today we look at how a window's insulation is measured, how wood and uPVC behave, what happens to the two metals, and why the frame material alone does not decide how well a window insulates.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that matters is thermal transmittance U, the flow of heat that passes, per square meter of surface, through a structure separating two environments at different temperatures. It is measured in W/m²K, and the lower the number the better the structure insulates. For a whole window this overall transmittance is called Uw, and it is a weighted average between the transmittance of the frame, Uf, and that of the glazing, Ug, plus a small contribution from the interaction between frame, glazing and spacer along the edge of the glass pane. Behind all of it sits the thermal conductivity of each material, meaning the speed at which it transports heat whenever there is a temperature difference between its two 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is the transmittance of the frame alone, Ug of the glazing alone, Uw of the whole window, which is a weighted average of the two plus a contribution from the interaction between frame, glazing and spacer along the edge of the glass. In all three cases the unit is the same, W/m²K, and the lower the value the better the structure insulates. These values are calculated following the EN ISO 10077-1 standard, the simplified method, and EN ISO 10077-2, the finite-element calculation for more complex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has an intrinsically low thermal conductivity, around 0.126 W/m·K for spruce, 0.18 for oak, down to 0.079 for chipboard. Translated into frame transmittance, a softwood profile of pine, spruce or larch has an Uf that starts at 2.0 W/m²K for a 50 mm thickness and drops to 1.8 W/m²K for 70 mm profiles; hardwood, oak or mahogany, starts higher, from 2.4 W/m²K at 50 mm down to 2.1 W/m²K at 70 mm. uPVC has an equally low thermal conductivity, between 0.12 and 0.17 W/m·K, and modern profiles are not a solid block of material but a structure with two or three internal chambers, separated by webs that trap still air, which lowers the frame's transmittance further, from about 2.8 W/m²K for a single-chamber profile down to 2.0-2.2 for two- or three-chamber profiles, and as low as 1.2-1.7 W/m²K in thicker profiles of 58 to 80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2016 alone, under VinylPlus, 568,696 tonnes of PVC were recycled in Europe; of these, 256,607 tonnes, over 45% of the total, came from window profiles and related products, thanks to programs such as Recovinyl and EPPA. A dismantled frame does not become waste, it becomes raw material again, because once cleaned and ground down into a fine powder it can be reworked with virgin resin into a completely new profile. A dedicated initiative, the Hybrid Project, also tracks the recycling of composite PVC-aluminium and PVC-wood profiles.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and steel conduct heat far more than wood and uPVC, between 50 and 73 W/m·K, and they have no natural resistance to corrosion. Their oxidation on contact with air and moisture is countered with hot-dip galvanizing, governed by the EN ISO 1461 standard. The mechanism is a sacrificial, or cathodic, protection, because the zinc oxidizes in place of the underlying iron, oxidizing much more slowly than bare iron does. The EN ISO 14713-1 standard assigns each environmental corrosivity class a thickness loss in micrometers per year; for a steel item thicker than 6 mm, in a moderately corrosive environment, class C3, typical of urban or non-aggressive industrial settings, a zinc thickness of 40 to 121 micrometers and an average annual loss of 1.4 micrometers give a calculated durability of around 60 years. Real-world durability varies a lot with the environment, because a coastal, saline or aggressive industrial setting consumes the zinc much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it for granted that aluminium is always a poor insulator because it is a metal. Its base thermal conductivity, 209 W/m·K, really is very high, the highest among the materials considered here and almost three times that of iron, and an unprotected aluminium frame has a transmittance between 5.2 and 7.0 W/m²K depending on the technical source. The thermal break, though, is a plastic interruption that breaks the continuity of the metal profile and drastically reduces the thermal bridge, bringing transmittance into a range between 2.2 and 3.9 W/m²K. Technical sources do not fully agree on the exact limits, 2.2 to 3.8 according to ENEA, 2.4 to 3.9 according to ACCA. It is not the metal itself that decides, but whether the thermal bridge has been interrupted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the most counterintuitive figure of all. Despite aluminium conducting heat almost three times more than iron, a whole iron frame and an aluminium frame without a thermal break end up at practically the same Uf, around 7.0 W/m²K, the highest value among the materials considered here. What really decides a metal frame's heat loss is not so much the metal's base conductivity as whether it has a thermal break. Values vary from source to source because they depend on profile thickness, wood species and the number of uPVC chambers, and they should be read as indicative orders of magnitude, not as single absolute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Aluminium can be melted down and reworked without losing its mechanical properties, so in principle it can be recycled indefinitely. According to European Aluminium data cited by the Italian consortium CIAL, producing one tonne of primary aluminium takes around 157,000 MJ of energy, against the 8,540 MJ needed for one tonne of recycled aluminium, an energy saving of about 95%. In 2020, recycling 47,400 tonnes of aluminium packaging, with an 87% melting efficiency, avoided the emission of 355,000 tonnes of CO₂ equivalent. Those last figures are specific to packaging, not window profiles, but the underlying chemical principle, that aluminium can be remelted without degrading, holds for any object made of this metal.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technical sources that report these values flag an important limit, because the frame material alone does not determine how well a finished window insulates. The thermal-break technology, how wide it is and what plastic it is made of, and the type of glazing, single pane or double glazing, with or without inert gases such as argon or krypton in the cavity, matter a great deal too. A 4-12-4 double-glazed unit has a Ug of around 2.8 W/m²K against 5.8 W/m²K for single-pane glass, a difference that can matter as much as, or more than, the chosen frame material. Composite or mixed profiles also exist, combining two materials in the same frame, typically aluminium and wood, to bring together the metal's resistance to the elements with the wood's insulating capacity, with a frame-only Uf of around 1.7 W/m²K; a complete window with this kind of frame and double glazing reaches an overall Uw of around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ENEA estimates that, for the same single-pane glazing, an existing window with a whole metal frame has an overall transmittance, Uw, of around 6.0 W/m²K, while one with a wood frame comes in at around 5.0 W/m²K. The difference between the two comes entirely from the frame's contribution, since the glazing is identical in both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CE marking of windows has been mandatory since 1 February 2009 for all manufacturers, regardless of company size, under the product standard EN 14351-1. Legislative Decree 192/2005, Annex C, which transposed European directive 2002/91/EC, also set maximum transmittance limits, Uw, for transparent closures including window frames, in force from 1 January 2009 and differentiated by climate zone, from the 5.0 W/m²K allowed in zone A, the mildest, to the 2.2 W/m²K required in zone F, the coldest.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technical sources say so explicitly, because the frame material alone does not decide everything, and the thermal-break technology and the type of double glazing it is paired with matter a great deal too. If there is time, a second question from the Recap quiz, what chemical mechanism does hot-dip galvanizing use to protect iron from corrosion? Sacrificial, or cathodic, protection, in which the zinc oxidizes in place of the underlying iron.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Wood, steel, uPVC and aluminium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window frames insulate, and how they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LOOK AT THE MATERIALS</a:t>
            </a:r>
            <a:endParaRPr lang="en-US" sz="1300" dirty="0"/>
          </a:p>
        </p:txBody>
      </p:sp>
      <p:sp>
        <p:nvSpPr>
          <p:cNvPr id="3" name="Shape 1"/>
          <p:cNvSpPr/>
          <p:nvPr/>
        </p:nvSpPr>
        <p:spPr>
          <a:xfrm>
            <a:off x="2801722" y="2843632"/>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decides how well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 insulates?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number that matters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Wood and uPVC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Iron and aluminium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just the frame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number that matters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Uf, Ug, Uw, three labels to keep apart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LABELS IN W/M²K, LOWER MEANS BETTER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frame alone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Changes with material and thickness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glazing alone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Around 2.8 W/m²K in 4-12-4 double glazing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whole window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Weighted average of the two, plus the edge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Wood and uPVC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materials that conduct little heat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PROFILE THICKNESS CHANGES THE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Wood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SOFTWOOD, 50 TO 70 MM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from 2.0 to 1.8 W/m²K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HARDWOOD, 50 TO 70 MM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from 2.4 to 2.1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uPVC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SINGLE-CHAMBER PROFILE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around 2.8 W/m²K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PROFILES 58 TO 80 MM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as low as 1.2-1.7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both cases the thicker profile insulates more.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OLD UPVC FRAME BECOMES RAW MATERIAL AGAIN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256,607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tonnes from windows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recycled in Europe in 2016, from window profiles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total, 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that came from those profiles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568,696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tonnes in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PVC recycled in Europe in 2016, under VinylPlus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Iron and aluminium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metal corrodes, the other conducts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IRON, BEFORE AND AFTER GALVANIZING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Unprotected iron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AIR AND MOISTURE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oxidizes, it corrodes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NATURAL DEFENCES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natural resistance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Hot-dip galvanized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OXIDIZES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zinc, not the iron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MODERATE CORROSIVITY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years, calculated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zinc is used up in place of the iron, and the setting sets the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the metal that decides.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Aluminium's base thermal conductivity is very high, 209 W/m·K, but the thermal break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interrupts the continuity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profile and brings Uf from around 7.0 down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THERMAL BREAK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around, iron or aluminium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 THERMAL BREAK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Aluminium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comparable to wood and uPVC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 METAL AT ALL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300" b="1" dirty="0">
                <a:solidFill>
                  <a:schemeClr val="accent1"/>
                </a:solidFill>
                <a:latin typeface="+mj-lt" pitchFamily="34" charset="0"/>
                <a:ea typeface="+mj-lt" pitchFamily="34" charset="-122"/>
                <a:cs typeface="+mj-lt" pitchFamily="34" charset="-120"/>
              </a:rPr>
              <a:t>Wood and uPVC</a:t>
            </a:r>
            <a:endParaRPr lang="en-US" sz="23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Indicative Uf, depends on profile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ALUMINIUM CAN BE REMELTED WITHOUT DEGRADING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energy,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producing it from virgin raw material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primary aluminium, European Aluminium data cited by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one tonne of recycled aluminium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just the frame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glazing, composite profiles, the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FRAME MATERIAL DOES NOT DECIDE ON ITS 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single-pane 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Ug of one pane on its 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double glazing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around, in a 4-12-4 double-glazed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composite profile</a:t>
            </a:r>
            <a:pPr indent="0" marL="0">
              <a:lnSpc>
                <a:spcPct val="120000"/>
              </a:lnSpc>
              <a:buNone/>
            </a:pPr>
            <a:r>
              <a:rPr lang="en-US" sz="1500" dirty="0">
                <a:solidFill>
                  <a:schemeClr val="tx2"/>
                </a:solidFill>
                <a:latin typeface="+mn-lt" pitchFamily="34" charset="0"/>
                <a:ea typeface="+mn-lt" pitchFamily="34" charset="-122"/>
                <a:cs typeface="+mn-lt" pitchFamily="34" charset="-120"/>
              </a:rPr>
              <a:t>: Uf around, aluminium and wood in one frame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THE SAME SINGLE-PANE GLAZING, THE ENEA ESTIMATE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Metal frame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GLAZING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pane, identical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TRANSMITTANCE UW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Wood frame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GLAZING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pane, identical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TRANSMITTANCE UW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glazing, the difference comes from the frame's contribution.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TRANSMITTANCE BECOMES A LEGAL REQUIREMENT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 marking 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mandatory from 1 February, standard EN 14351-1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zone 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Uw limit from 1 January 2009, the mildest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zone F</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Uw limit from 1 January 2009, the coldest zone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Besides the frame material, what really decides a window's transmittance?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the size of the window</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Also the type of glazing and the thermal-break technology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the color the frame is painted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recaplica.com/en/science/window-frame-materials-comparison/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 frame materials compared: wood, steel, uPVC and aluminium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