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Chocolate melts in your mouth thanks to cocoa butter, the fat that makes up about 30% of a bar and melts at around 34 °C, just below body temperature. Its molecules can stack into six different crystal forms, each with its own melting point, and only form V delivers the gloss, the crisp snap and the perfect melt on the tongue. Chocolatiers get it through tempering, a controlled temperature cycle that steers crystallization. When the structure rearranges on its own, the whitish film of fat bloom appears on the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secret is not the sugar, nor the cocoa powder, but the cocoa butter, the fat extracted from the beans of the Theobroma cacao tree, which on its own makes up about 30% of a bar. Its most precious feature is timing, because it melts at around 34 °C, above the temperature of a room but below the body's 37 °C. On the kitchen shelf, chocolate is a solid that snaps; on the tongue, seconds later, it is cream. Saliva and chewing help, but the phenomenon lives entirely in the fat.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Cocoa butter is the fat extracted from the beans of the Theobroma cacao tree, and on its own it makes up about 30% of a bar. It is a lipid, the same family of molecules that builds the membranes of cells, and the cacao tree stores it in its beans as an energy reserve, assembling it from the sugars made through photosynthesis. The melting point of form V, about 34 °C, falls exactly between room temperature and the body's 37 °C. In white chocolate, cocoa butter is about a fifth of the weight.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kitchen shelf, chocolate is a solid that snaps; on the tongue, seconds later, it is cream. Form V melts at 33.8 °C, so close to body temperature that in the mouth the change from solid to liquid is quick and complete. Well-tempered chocolate also snaps when you break it, because form V crystals are packed tight and neatly ordered, so the bar breaks cleanly.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Cocoa butter is made of triglycerides, fat molecules built from three fatty acids, in cacao mostly stearic, oleic and palmitic, attached to a glycerol backbone. When melted chocolate cools, these triglycerides stack into a crystal lattice, like bricks piled up in a warehouse. The same bricks can be piled in six different ways, and chemists number the crystal forms I to VI. The chemical composition is identical; what changes is the order and tightness of the pile, and with it the melting point, the hardness and the look.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six possible piles, only one gives chocolate every quality we expect. Form V is packed just right, it makes the surface glossy, lets the bar break with a clean snap and melts at 33.8 °C. The unstable forms already melt at room temperature, from form I at 17.3 °C to form IV at 27.3 °C, through 23.3 and 25.5 °C. Form VI, at the other end, melts at 36.3 °C, melts too slowly in the mouth and leaves a waxy feel.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to itself, melted cocoa butter crystallizes more or less at random, mixing unstable forms. Tempering exists to prevent that, and it is a temperature cycle that forces the fat to stack only as form V. The typical sequence described by the Royal Society of Chemistry starts with a full melt at around 40 °C, where every pre-existing crystal disappears; then gradual cooling towards 28 °C, where the first crystals appear, good and unstable alike; then reheating to about 32 °C, where forms I to IV, which all melt below this threshold, dissolve again, and only the form V seeds survive. As it is poured into molds and cools, the rest of the cocoa butter molds itself onto the surviving seeds and copies their structure. It is the same principle as sugar or salt crystals growing around an initial germ.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form V seeds the molecules stack into the unstable forms, which melt at lower temperatures and rearrange badly over time, so looks and texture get worse even though the ingredients have not changed, and the white coating shows up fast. Try it, snap a freshly bought bar, it cracks sharply and the surface catches the light; then try a bar that melted in a bag and hardened again on its own, it bends almost silently and looks dull. Identical ingredients, different crystals.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 V has one flaw, it is not the most stable form. Over months, or much faster if the chocolate gets warm, the crystals slowly rearrange into form VI. Part of the fat melts, migrates towards the surface and recrystallizes there as a grayish-white film, fat bloom. It is not mold and it does not make the chocolate unsafe, it is the same cocoa butter as before, just stacked worse and in the wrong place. The bar loses its gloss, gets harder and melts less readily, so it is best eaten before that happens.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Cold slows the gradual change from form V to form VI, because it strips the molecules of the energy they need to rearrange, so the fridge helps delay the white coating; what matters most is avoiding heat swings, which melt part of the fat and push it to the surface. For example, a bar forgotten in a car in summer partly melts and solidifies again without tempering, and a few days later the surface is streaked with white.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because the melt depends on cocoa butter, which is about a fifth of white chocolate's weight. What is missing is the cocoa solids, meaning the dark, bitter flavor, not the fat that melts. White, milk or dark, every well-made chocolate aims at the same finish line, form V crystals waiting for the warmth of the tongue to melt.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Tempering changes no ingredients, it is a temperature cycle that melts the unstable forms, I to IV, and leaves the form V seeds intact, so the rest of the cocoa butter copies their structure as it sets. If there is time, a second question from the Recap quiz, how many different crystal forms can cocoa butter solidify into? (Six, running from I to VI, with melting points from about 17 to about 36 °C; the molecules are always the same, only the way they stack in the crystal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Why chocolate melts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One fat, six crystals, only one right form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QUESTION</a:t>
            </a:r>
            <a:endParaRPr lang="en-US" sz="1300" dirty="0"/>
          </a:p>
        </p:txBody>
      </p:sp>
      <p:sp>
        <p:nvSpPr>
          <p:cNvPr id="3" name="Shape 1"/>
          <p:cNvSpPr/>
          <p:nvPr/>
        </p:nvSpPr>
        <p:spPr>
          <a:xfrm>
            <a:off x="503936" y="2843632"/>
            <a:ext cx="18803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it melt in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mouth but not on the shelf?</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fat with perfect timing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Six ways to pile the bricks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Tempering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the crystal changes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A fat with perfect timing</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About 30% of a bar, melting at around 34 °C</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SECRET IS NOT THE SUGAR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cocoa butter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fat extracted from Theobroma cacao beans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 °C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melting point</a:t>
            </a:r>
            <a:pPr indent="0" marL="0">
              <a:lnSpc>
                <a:spcPct val="120000"/>
              </a:lnSpc>
              <a:buNone/>
            </a:pPr>
            <a:r>
              <a:rPr lang="en-US" sz="1500" dirty="0">
                <a:solidFill>
                  <a:schemeClr val="tx2"/>
                </a:solidFill>
                <a:latin typeface="+mn-lt" pitchFamily="34" charset="0"/>
                <a:ea typeface="+mn-lt" pitchFamily="34" charset="-122"/>
                <a:cs typeface="+mn-lt" pitchFamily="34" charset="-120"/>
              </a:rPr>
              <a:t>: of form V, the crystal of well-tempered chocolate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 °C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body temperature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cocoa butter melts just below this threshold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BAR, TWO PLACES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On the shelf</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TEMPERATURE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room's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COCOA BUTTER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Solid, and it snaps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On the tongue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TEMPERATURE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body's 37 °C</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COCOA BUTTER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melts into cream</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melting point, at around 34 °C, falls right in between.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Six ways to pile the bricks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Same chemistry, six different structures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BRICKS, PILED IN SIX WAYS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crystal forms</a:t>
            </a:r>
            <a:pPr indent="0" marL="0">
              <a:lnSpc>
                <a:spcPct val="120000"/>
              </a:lnSpc>
              <a:buNone/>
            </a:pPr>
            <a:r>
              <a:rPr lang="en-US" sz="1500" dirty="0">
                <a:solidFill>
                  <a:schemeClr val="tx2"/>
                </a:solidFill>
                <a:latin typeface="+mn-lt" pitchFamily="34" charset="0"/>
                <a:ea typeface="+mn-lt" pitchFamily="34" charset="-122"/>
                <a:cs typeface="+mn-lt" pitchFamily="34" charset="-120"/>
              </a:rPr>
              <a:t>: cocoa butter can solidify into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fatty acids</a:t>
            </a:r>
            <a:pPr indent="0" marL="0">
              <a:lnSpc>
                <a:spcPct val="120000"/>
              </a:lnSpc>
              <a:buNone/>
            </a:pPr>
            <a:r>
              <a:rPr lang="en-US" sz="1500" dirty="0">
                <a:solidFill>
                  <a:schemeClr val="tx2"/>
                </a:solidFill>
                <a:latin typeface="+mn-lt" pitchFamily="34" charset="0"/>
                <a:ea typeface="+mn-lt" pitchFamily="34" charset="-122"/>
                <a:cs typeface="+mn-lt" pitchFamily="34" charset="-120"/>
              </a:rPr>
              <a:t>: stearic, oleic and palmitic, on a glycerol backbone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single chemical composition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only the stacking changes, chemists call it polymorphism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UNSTABLE ONES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Forms I-IV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forms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From 17.3 to 27.3 °C</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RIGHT 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 V</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33.8</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Glossy, crisp, melts in the mouth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MOST STABLE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Form VI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36.3</a:t>
            </a:r>
            <a:pPr indent="0" marL="0">
              <a:buNone/>
            </a:pPr>
            <a:r>
              <a:rPr lang="en-US" sz="1600" b="1" dirty="0">
                <a:solidFill>
                  <a:schemeClr val="accent1"/>
                </a:solidFill>
                <a:latin typeface="+mj-lt" pitchFamily="34" charset="0"/>
                <a:ea typeface="+mj-lt" pitchFamily="34" charset="-122"/>
                <a:cs typeface="+mj-lt" pitchFamily="34" charset="-120"/>
              </a:rPr>
              <a:t> °C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Hard, dull, slow to melt</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Tempering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temperature cycle, not an ingredient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STEERING CRYSTALLIZATION TOWARDS FORM V</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 clean slate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 crystal survives</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Reheating to about 32 °C</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form V seeds survive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Full melt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around 40 °C</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Cooling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gradually, towards 28 °C</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Into the molds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rest copies the seeds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UNTEMPERED, AND TEMPERED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Untempered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CRYSTALS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mix of unstable forms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LOOKS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Dull and soft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Tempered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CRYSTALS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Form V seeds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LOOKS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Glossy, with a snap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ingredients, different structure.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When the crystal changes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white coating, and what it really is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white coating is not mold.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cocoa butter that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migrated to the surface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recrystallized as form VI, more stable but dull. The chocolate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remains safe to eat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SPEEDS UP THE WHITE COATING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Months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time it takes</a:t>
            </a:r>
            <a:pPr indent="0" marL="0">
              <a:lnSpc>
                <a:spcPct val="120000"/>
              </a:lnSpc>
              <a:buNone/>
            </a:pPr>
            <a:r>
              <a:rPr lang="en-US" sz="1500" dirty="0">
                <a:solidFill>
                  <a:schemeClr val="tx2"/>
                </a:solidFill>
                <a:latin typeface="+mn-lt" pitchFamily="34" charset="0"/>
                <a:ea typeface="+mn-lt" pitchFamily="34" charset="-122"/>
                <a:cs typeface="+mn-lt" pitchFamily="34" charset="-120"/>
              </a:rPr>
              <a:t>: much faster if the chocolate gets warm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Cold</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slows the change</a:t>
            </a:r>
            <a:pPr indent="0" marL="0">
              <a:lnSpc>
                <a:spcPct val="120000"/>
              </a:lnSpc>
              <a:buNone/>
            </a:pPr>
            <a:r>
              <a:rPr lang="en-US" sz="1500" dirty="0">
                <a:solidFill>
                  <a:schemeClr val="tx2"/>
                </a:solidFill>
                <a:latin typeface="+mn-lt" pitchFamily="34" charset="0"/>
                <a:ea typeface="+mn-lt" pitchFamily="34" charset="-122"/>
                <a:cs typeface="+mn-lt" pitchFamily="34" charset="-120"/>
              </a:rPr>
              <a:t>: it strips the energy molecules need to rearrange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Heat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swings speed it up</a:t>
            </a:r>
            <a:pPr indent="0" marL="0">
              <a:lnSpc>
                <a:spcPct val="120000"/>
              </a:lnSpc>
              <a:buNone/>
            </a:pPr>
            <a:r>
              <a:rPr lang="en-US" sz="1500" dirty="0">
                <a:solidFill>
                  <a:schemeClr val="tx2"/>
                </a:solidFill>
                <a:latin typeface="+mn-lt" pitchFamily="34" charset="0"/>
                <a:ea typeface="+mn-lt" pitchFamily="34" charset="-122"/>
                <a:cs typeface="+mn-lt" pitchFamily="34" charset="-120"/>
              </a:rPr>
              <a:t>: part of the fat melts and reaches the surface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1732178" y="2106016"/>
            <a:ext cx="16255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And white chocolate, does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melt the same way?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tempering for?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Steering crystallization towards form V</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Adding cocoa butter to the chocolate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Making the chocolate sweeter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recaplica.com/en/science/why-chocolate-melts/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Society of Chemistry · Nature Communications · Compound Interest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does chocolate melt in your mouth? The science of cocoa butter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