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hurricane is a tropical cyclone, an area of low pressure with air circling its center. We will see how it forms over a warm sea, why hurricane and typhoon name the same storm, and how its strength is measured.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Nothing in the storm itself. The World Meteorological Organization uses both words for the tropical cyclone and picks one by region. The US National Weather Service uses hurricane in the North Atlantic and northeast Pacific, typhoon in the northwest Pacific.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sea needs to be at least 80 degrees Fahrenheit through a layer about 150 feet deep, and the storm needs a disturbance to start from, usually a tropical easterly wave. Rising vapor cools, condenses into cloud and releases heat; the warmed air climbs and more air flows in at the surface to replace it, and that inflow is the hurricane's wind. Close to the equator the Coriolis force is too weak to spin it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Hurricane Center classifies a tropical cyclone by its maximum sustained wind, the highest one-minute average measured 10 meters above the ground. Up to 38 miles per hour it is a tropical depression, from 39 to 73 a tropical storm, and from 74 a hurricane or a typhoon. In the northwest Pacific, from 150 miles per hour, it becomes a super typhoon.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Saffir-Simpson scale uses maximum sustained wind alone, so storm surge, rainfall flooding and tornadoes fall outside it. The National Hurricane Center attributes 41 deaths to storm surge during Hurricane Ian in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Wilma, in 2005, is the most intense hurricane on record in the Atlantic basin, with 882 millibars at its center. Patricia, in 2015, is the strongest in the Western Hemisphere, with estimated sustained winds of 213 miles per hour. Size, on the other hand, says nothing about how strong a hurricane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eye the air sinks and keeps clouds from forming, which is why people there at night often see stars. It is usually 20 to 40 miles across. Right around it is the eyewall, a ring of cumulonimbus clouds where the most violent winds usually blow.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tropical cyclone takes heat from the ocean and releases it high in the atmosphere. An extratropical cyclone draws its energy from the temperature contrast between air masses, and from autumn to spring it shapes the weather across much of the world. Over the Mediterranean one of these storms sometimes takes on tropical traits and becomes a medicane.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October 2021 Medicane Apollo crossed the Strait of Sicily and the Ionian Sea with intense rain, coastal flooding, seven deaths and severe damage in Sicily and Calabria. In September 2023 Storm Daniel, which formed over Greece, took on medicane features as it moved toward Libya.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land the storm is cut off from the ocean heat and moisture that fed it. Second question: what does the Saffir-Simpson scale measure, and what does it leave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are the National Hurricane Center and the US National Weather Service, the World Meteorological Organization, the Treccani encyclopedia, the Italian research institute CNR-ISAC, and a 2023 study in Scientific Reports on Medicane Apollo.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hurricane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Why its name changes, and what a medicane is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ATLANTIC OR PACIFIC?</a:t>
            </a:r>
            <a:endParaRPr lang="en-US" sz="1300" dirty="0"/>
          </a:p>
        </p:txBody>
      </p:sp>
      <p:sp>
        <p:nvSpPr>
          <p:cNvPr id="3" name="Shape 1"/>
          <p:cNvSpPr/>
          <p:nvPr/>
        </p:nvSpPr>
        <p:spPr>
          <a:xfrm>
            <a:off x="503936" y="2106016"/>
            <a:ext cx="28012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Hurricane or typhoon: what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actually sets them apart?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WARM SEAS TO THE MEDITERRANEAN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Over a sea of 80 °F</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Wind thresholds and names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Saffir-Simpson scale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Mid-latitudes and medicanes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Over a sea of 80 °F</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conditions needed, and the heat in vapor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OCEAN HEAT BECOMES WIND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Trigger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 easterly wave</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Coriolis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counterclockwise in the north</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Sea at 80 °F</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about 150 feet deep</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Vapor condenses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releases heat</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Spiraling wind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around the center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Wind thresholds and names</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NHC thresholds in mph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EARLIEST STAGE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Depression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38</a:t>
            </a:r>
            <a:pPr indent="0" marL="0">
              <a:buNone/>
            </a:pPr>
            <a:r>
              <a:rPr lang="en-US" sz="1600" b="1" dirty="0">
                <a:solidFill>
                  <a:schemeClr val="bg1"/>
                </a:solidFill>
                <a:latin typeface="+mj-lt" pitchFamily="34" charset="0"/>
                <a:ea typeface="+mj-lt" pitchFamily="34" charset="-122"/>
                <a:cs typeface="+mj-lt" pitchFamily="34" charset="-120"/>
              </a:rPr>
              <a:t> mph</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maximum sustained wind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GETS A NAME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Storm</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39-73</a:t>
            </a:r>
            <a:pPr indent="0" marL="0">
              <a:buNone/>
            </a:pPr>
            <a:r>
              <a:rPr lang="en-US" sz="1600" b="1" dirty="0">
                <a:solidFill>
                  <a:schemeClr val="bg1"/>
                </a:solidFill>
                <a:latin typeface="+mj-lt" pitchFamily="34" charset="0"/>
                <a:ea typeface="+mj-lt" pitchFamily="34" charset="-122"/>
                <a:cs typeface="+mj-lt" pitchFamily="34" charset="-120"/>
              </a:rPr>
              <a:t> mph</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highest one-minute average wind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NAMED BY OCEAN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Hurricane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74</a:t>
            </a:r>
            <a:pPr indent="0" marL="0">
              <a:buNone/>
            </a:pPr>
            <a:r>
              <a:rPr lang="en-US" sz="1600" b="1" dirty="0">
                <a:solidFill>
                  <a:schemeClr val="accent1"/>
                </a:solidFill>
                <a:latin typeface="+mj-lt" pitchFamily="34" charset="0"/>
                <a:ea typeface="+mj-lt" pitchFamily="34" charset="-122"/>
                <a:cs typeface="+mj-lt" pitchFamily="34" charset="-120"/>
              </a:rPr>
              <a:t> mph</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or more; typhoon in the NW Pacific</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The Saffir-Simpson scale</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Five categories, all based on wind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ONLY SUSTAINED WIND COUNTS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categories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Category 3 and up is a major hurricane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mph</a:t>
            </a:r>
            <a:pPr indent="0" marL="0">
              <a:lnSpc>
                <a:spcPct val="120000"/>
              </a:lnSpc>
              <a:buNone/>
            </a:pPr>
            <a:r>
              <a:rPr lang="en-US" sz="1500" dirty="0">
                <a:solidFill>
                  <a:schemeClr val="tx2"/>
                </a:solidFill>
                <a:latin typeface="+mn-lt" pitchFamily="34" charset="0"/>
                <a:ea typeface="+mn-lt" pitchFamily="34" charset="-122"/>
                <a:cs typeface="+mn-lt" pitchFamily="34" charset="-120"/>
              </a:rPr>
              <a:t>: where Category 5 begins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storm surge deaths</a:t>
            </a:r>
            <a:pPr indent="0" marL="0">
              <a:lnSpc>
                <a:spcPct val="120000"/>
              </a:lnSpc>
              <a:buNone/>
            </a:pPr>
            <a:r>
              <a:rPr lang="en-US" sz="1500" dirty="0">
                <a:solidFill>
                  <a:schemeClr val="tx2"/>
                </a:solidFill>
                <a:latin typeface="+mn-lt" pitchFamily="34" charset="0"/>
                <a:ea typeface="+mn-lt" pitchFamily="34" charset="-122"/>
                <a:cs typeface="+mn-lt" pitchFamily="34" charset="-120"/>
              </a:rPr>
              <a:t>: Hurricane Ian, 2022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WILMA 2005, PATRICIA 2015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882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mb</a:t>
            </a:r>
            <a:pPr indent="0" marL="0">
              <a:lnSpc>
                <a:spcPct val="120000"/>
              </a:lnSpc>
              <a:buNone/>
            </a:pPr>
            <a:r>
              <a:rPr lang="en-US" sz="1500" dirty="0">
                <a:solidFill>
                  <a:schemeClr val="tx2"/>
                </a:solidFill>
                <a:latin typeface="+mn-lt" pitchFamily="34" charset="0"/>
                <a:ea typeface="+mn-lt" pitchFamily="34" charset="-122"/>
                <a:cs typeface="+mn-lt" pitchFamily="34" charset="-120"/>
              </a:rPr>
              <a:t>: Wilma's central pressure, an Atlantic record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mph</a:t>
            </a:r>
            <a:pPr indent="0" marL="0">
              <a:lnSpc>
                <a:spcPct val="120000"/>
              </a:lnSpc>
              <a:buNone/>
            </a:pPr>
            <a:r>
              <a:rPr lang="en-US" sz="1500" dirty="0">
                <a:solidFill>
                  <a:schemeClr val="tx2"/>
                </a:solidFill>
                <a:latin typeface="+mn-lt" pitchFamily="34" charset="0"/>
                <a:ea typeface="+mn-lt" pitchFamily="34" charset="-122"/>
                <a:cs typeface="+mn-lt" pitchFamily="34" charset="-120"/>
              </a:rPr>
              <a:t>: Patricia's estimated sustained wind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AT NIGHT IN THE EYE, STARS OFTEN SHOW</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calm of the eye is brief.</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Wind usually stays under 15 mph, then the eyewall returns and blows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from the other direction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Mid-latitudes and medicanes</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Fronts and the Mediterranean case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TROPICS AND MID-LATITUDES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Tropical cyclone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ENERGY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heat from the sea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FRONTS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Extratropical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ENERGY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warm and cold air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FRONTS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cold, warm, occluded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Each family runs on a different source of energy.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THE MEDITERRANEAN, 2021 AND 2023</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a:t>
            </a:r>
            <a:pPr indent="0" marL="0">
              <a:lnSpc>
                <a:spcPct val="120000"/>
              </a:lnSpc>
              <a:buNone/>
            </a:pPr>
            <a:r>
              <a:rPr lang="en-US" sz="1500" dirty="0">
                <a:solidFill>
                  <a:schemeClr val="tx2"/>
                </a:solidFill>
                <a:latin typeface="+mn-lt" pitchFamily="34" charset="0"/>
                <a:ea typeface="+mn-lt" pitchFamily="34" charset="-122"/>
                <a:cs typeface="+mn-lt" pitchFamily="34" charset="-120"/>
              </a:rPr>
              <a:t>: Medicane Apollo, October 2021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mm of rain in 24 hours</a:t>
            </a:r>
            <a:pPr indent="0" marL="0">
              <a:lnSpc>
                <a:spcPct val="120000"/>
              </a:lnSpc>
              <a:buNone/>
            </a:pPr>
            <a:r>
              <a:rPr lang="en-US" sz="1500" dirty="0">
                <a:solidFill>
                  <a:schemeClr val="tx2"/>
                </a:solidFill>
                <a:latin typeface="+mn-lt" pitchFamily="34" charset="0"/>
                <a:ea typeface="+mn-lt" pitchFamily="34" charset="-122"/>
                <a:cs typeface="+mn-lt" pitchFamily="34" charset="-120"/>
              </a:rPr>
              <a:t>: Zagora, Greece, Storm Daniel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CAN YOU ANSWER THIS?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a tropical cyclone weaken quickly over land?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Friction with hills and buildings slows it down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 loses the moisture and heat of the sea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Earth's rotation stops acting on it over land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QUIZ, MAP AND FLASHCARDS ONLINE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hurricanes with the concept map </a:t>
            </a:r>
            <a:pPr indent="0" marL="0">
              <a:buNone/>
            </a:pPr>
            <a:r>
              <a:rPr lang="en-US" sz="1700" b="1" dirty="0">
                <a:solidFill>
                  <a:schemeClr val="bg1"/>
                </a:solidFill>
                <a:latin typeface="+mn-lt" pitchFamily="34" charset="0"/>
                <a:ea typeface="+mn-lt" pitchFamily="34" charset="-122"/>
                <a:cs typeface="+mn-lt" pitchFamily="34" charset="-120"/>
              </a:rPr>
              <a:t>recaplica.com/en/science/what-is-a-hurricane/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NHC · NOAA JetStream · WMO · Treccani · CNR-ISAC · Scientific Reports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 Hurricane? How It Forms and How It Differs from a Cyclone or Typhoon — Recap</dc:title>
  <dc:subject>PptxGenJS Presentation</dc:subject>
  <dc:creator>Recaplica</dc:creator>
  <cp:lastModifiedBy>Recaplica</cp:lastModifiedBy>
  <cp:revision>1</cp:revision>
  <dcterms:created xsi:type="dcterms:W3CDTF">2026-10-21T00:51:21Z</dcterms:created>
  <dcterms:modified xsi:type="dcterms:W3CDTF">2026-10-21T00:51:21Z</dcterms:modified>
</cp:coreProperties>
</file>